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8" r:id="rId2"/>
    <p:sldId id="256" r:id="rId3"/>
    <p:sldId id="257" r:id="rId4"/>
    <p:sldId id="269" r:id="rId5"/>
    <p:sldId id="267" r:id="rId6"/>
    <p:sldId id="258" r:id="rId7"/>
    <p:sldId id="271" r:id="rId8"/>
    <p:sldId id="260" r:id="rId9"/>
    <p:sldId id="261" r:id="rId10"/>
    <p:sldId id="263" r:id="rId11"/>
    <p:sldId id="264" r:id="rId12"/>
    <p:sldId id="266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00" autoAdjust="0"/>
  </p:normalViewPr>
  <p:slideViewPr>
    <p:cSldViewPr snapToGrid="0">
      <p:cViewPr varScale="1">
        <p:scale>
          <a:sx n="72" d="100"/>
          <a:sy n="72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3340B-EF4A-4EFD-83D9-E21F14A2F17B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34E98-2926-494A-A6B8-E85069B549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34E98-2926-494A-A6B8-E85069B549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0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1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759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98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5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1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0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5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6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9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05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0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7ADD8CF-CB8C-4E84-B34B-1B89038D7BCF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D729-AB67-4BC1-BC44-47F496F83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26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eg"/><Relationship Id="rId7" Type="http://schemas.openxmlformats.org/officeDocument/2006/relationships/image" Target="../media/image43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9253" y="3846287"/>
            <a:ext cx="10431380" cy="17925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МКС(К)ОУ школа №10 8 вида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8 </a:t>
            </a:r>
            <a:r>
              <a:rPr lang="ru-RU" sz="2400" b="1" u="sng" dirty="0">
                <a:latin typeface="Monotype Corsiva" panose="03010101010201010101" pitchFamily="66" charset="0"/>
              </a:rPr>
              <a:t>класс </a:t>
            </a: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ПРОЕКТ РАЗРАБОТАН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r>
              <a:rPr lang="ru-RU" sz="2400" b="1" dirty="0" smtClean="0">
                <a:latin typeface="Monotype Corsiva" panose="03010101010201010101" pitchFamily="66" charset="0"/>
              </a:rPr>
              <a:t>УЧИТЕЛЕМ  </a:t>
            </a:r>
            <a:r>
              <a:rPr lang="ru-RU" sz="2400" b="1" dirty="0" smtClean="0">
                <a:latin typeface="Monotype Corsiva" panose="03010101010201010101" pitchFamily="66" charset="0"/>
              </a:rPr>
              <a:t>Мазуровой Т.В.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9253" y="866273"/>
            <a:ext cx="883117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  <a:latin typeface="Monotype Corsiva" panose="03010101010201010101" pitchFamily="66" charset="0"/>
              </a:rPr>
              <a:t>« </a:t>
            </a:r>
            <a:r>
              <a:rPr lang="ru-RU" sz="8800" b="1" cap="none" spc="0" dirty="0">
                <a:ln/>
                <a:solidFill>
                  <a:schemeClr val="accent3"/>
                </a:solidFill>
                <a:effectLst/>
                <a:latin typeface="Monotype Corsiva" panose="03010101010201010101" pitchFamily="66" charset="0"/>
              </a:rPr>
              <a:t>Кудрявый </a:t>
            </a:r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  <a:latin typeface="Monotype Corsiva" panose="03010101010201010101" pitchFamily="66" charset="0"/>
              </a:rPr>
              <a:t>клён </a:t>
            </a:r>
            <a:r>
              <a:rPr lang="ru-RU" sz="8800" b="1" cap="none" spc="0" dirty="0">
                <a:ln/>
                <a:solidFill>
                  <a:schemeClr val="accent3"/>
                </a:solidFill>
                <a:effectLst/>
                <a:latin typeface="Monotype Corsiva" panose="03010101010201010101" pitchFamily="66" charset="0"/>
              </a:rPr>
              <a:t>» 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80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 descr="C:\Users\EZHIK\Pictures\apa_de_artar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40413" y="2906485"/>
            <a:ext cx="2154182" cy="155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3" y="356260"/>
            <a:ext cx="11381874" cy="2303699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u="sng" dirty="0" smtClean="0">
                <a:ln/>
                <a:solidFill>
                  <a:schemeClr val="accent3"/>
                </a:solidFill>
              </a:rPr>
              <a:t>Применение в медицине: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*Кленовый сок полезен при нехватке витаминов*</a:t>
            </a:r>
            <a:b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*Для лечения кашля и гриппа*</a:t>
            </a:r>
            <a:b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*При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>порезах*</a:t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Препараты 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клёна остролистного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имеют</a:t>
            </a:r>
            <a:b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антисептическое, противовоспалительное, обезболивающее</a:t>
            </a:r>
            <a:b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 и ранозаживляющее действие.</a:t>
            </a:r>
            <a:r>
              <a:rPr lang="ru-RU" sz="28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b="1" u="sng" dirty="0" smtClean="0">
                <a:latin typeface="Monotype Corsiva" panose="03010101010201010101" pitchFamily="66" charset="0"/>
              </a:rPr>
              <a:t>Лекарственные </a:t>
            </a:r>
            <a:r>
              <a:rPr lang="ru-RU" sz="2800" b="1" u="sng" dirty="0">
                <a:latin typeface="Monotype Corsiva" panose="03010101010201010101" pitchFamily="66" charset="0"/>
              </a:rPr>
              <a:t>формы.</a:t>
            </a:r>
            <a:br>
              <a:rPr lang="ru-RU" sz="2800" b="1" u="sng" dirty="0"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Настой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2800" b="1" dirty="0">
                <a:latin typeface="Monotype Corsiva" panose="03010101010201010101" pitchFamily="66" charset="0"/>
              </a:rPr>
              <a:t>1 столовая ложка свежих или сухих листьев на 1 стакан кипятка</a:t>
            </a:r>
            <a:r>
              <a:rPr lang="ru-RU" sz="2800" b="1" dirty="0" smtClean="0">
                <a:latin typeface="Monotype Corsiva" panose="03010101010201010101" pitchFamily="66" charset="0"/>
              </a:rPr>
              <a:t>.</a:t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Пить охлаждённым по 1/4 стакана 3-4 раза в день.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Настойка</a:t>
            </a:r>
            <a:r>
              <a:rPr lang="ru-RU" sz="2800" b="1" dirty="0">
                <a:latin typeface="Monotype Corsiva" panose="03010101010201010101" pitchFamily="66" charset="0"/>
              </a:rPr>
              <a:t>. 20 грамм листьев на 200 мл 40%-</a:t>
            </a:r>
            <a:r>
              <a:rPr lang="ru-RU" sz="2800" b="1" dirty="0" err="1">
                <a:latin typeface="Monotype Corsiva" panose="03010101010201010101" pitchFamily="66" charset="0"/>
              </a:rPr>
              <a:t>ного</a:t>
            </a:r>
            <a:r>
              <a:rPr lang="ru-RU" sz="2800" b="1" dirty="0">
                <a:latin typeface="Monotype Corsiva" panose="03010101010201010101" pitchFamily="66" charset="0"/>
              </a:rPr>
              <a:t> спирта. </a:t>
            </a:r>
            <a:r>
              <a:rPr lang="ru-RU" sz="2800" b="1" dirty="0" smtClean="0"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latin typeface="Monotype Corsiva" panose="03010101010201010101" pitchFamily="66" charset="0"/>
              </a:rPr>
            </a:br>
            <a:r>
              <a:rPr lang="ru-RU" sz="2800" b="1" dirty="0" smtClean="0">
                <a:latin typeface="Monotype Corsiva" panose="03010101010201010101" pitchFamily="66" charset="0"/>
              </a:rPr>
              <a:t>Принимать </a:t>
            </a:r>
            <a:r>
              <a:rPr lang="ru-RU" sz="2800" b="1" dirty="0">
                <a:latin typeface="Monotype Corsiva" panose="03010101010201010101" pitchFamily="66" charset="0"/>
              </a:rPr>
              <a:t>по 20-30 капель 3 раза в день до еды.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Свежий сок </a:t>
            </a:r>
            <a:r>
              <a:rPr lang="ru-RU" sz="2800" b="1" i="1" dirty="0">
                <a:latin typeface="Monotype Corsiva" panose="03010101010201010101" pitchFamily="66" charset="0"/>
              </a:rPr>
              <a:t>из ствола дерева</a:t>
            </a:r>
            <a:r>
              <a:rPr lang="ru-RU" sz="2800" b="1" dirty="0">
                <a:latin typeface="Monotype Corsiva" panose="03010101010201010101" pitchFamily="66" charset="0"/>
              </a:rPr>
              <a:t> применять по 50 мл 3 раза в день.</a:t>
            </a:r>
            <a:br>
              <a:rPr lang="ru-RU" sz="2800" b="1" dirty="0">
                <a:latin typeface="Monotype Corsiva" panose="03010101010201010101" pitchFamily="66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 descr="G:\проект 2013\DSC046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146" y="1306285"/>
            <a:ext cx="2269528" cy="1820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E:\2014годпроект 8 класс\DSC0516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9810" y="1465609"/>
            <a:ext cx="2157663" cy="1618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2014годпроект 8 класс\DSC052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7685" y="94256"/>
            <a:ext cx="2209979" cy="1657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99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384" y="452718"/>
            <a:ext cx="9706451" cy="140053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3"/>
                </a:solidFill>
              </a:rPr>
              <a:t>Исторические факты и другие способы применения клёна.</a:t>
            </a:r>
            <a:endParaRPr lang="ru-RU" sz="2800" b="1" u="sng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Объект 3" descr="C:\Users\EZHIK\Pictures\cort-a5-opn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99673">
            <a:off x="9467537" y="4548010"/>
            <a:ext cx="2582304" cy="13996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42900" y="819150"/>
            <a:ext cx="1150620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3200" b="1" dirty="0" smtClean="0">
              <a:ln/>
              <a:solidFill>
                <a:schemeClr val="accent3"/>
              </a:solidFill>
              <a:latin typeface="Monotype Corsiva" pitchFamily="66" charset="0"/>
              <a:ea typeface="Calibri" panose="020F0502020204030204" pitchFamily="34" charset="0"/>
            </a:endParaRPr>
          </a:p>
          <a:p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В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древнем Новгороде клен был любимым материалом мастеров, делавших ложки, ковши, музыкальные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инструменты. Из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него же были  весла, рукоятки ножей. 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Times New Roman" panose="02020603050405020304" pitchFamily="18" charset="0"/>
              </a:rPr>
              <a:t>Позднее  Царь Пётр I в своём указе об охра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лесов запретил вырубать клён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anose="02020603050405020304" pitchFamily="18" charset="0"/>
              </a:rPr>
              <a:t>.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Сейчас  тоже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делают кегли для боулинга, бейсбольные биты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. Из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канадского, или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сахарного 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клена вырабатывают фанеру, с причудливым рисунком под названием «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птичий глаз</a:t>
            </a:r>
            <a:r>
              <a:rPr lang="ru-RU" sz="2800" b="1" dirty="0">
                <a:ln/>
                <a:solidFill>
                  <a:schemeClr val="accent3"/>
                </a:solidFill>
                <a:latin typeface="Monotype Corsiva" pitchFamily="66" charset="0"/>
                <a:ea typeface="Calibri" panose="020F0502020204030204" pitchFamily="34" charset="0"/>
              </a:rPr>
              <a:t>».</a:t>
            </a:r>
            <a:endParaRPr lang="ru-RU" sz="28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5" name="Объект 3" descr="C:\Users\EZHIK\Pictures\store_apendix_large1126_1182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022" y="3494041"/>
            <a:ext cx="1821626" cy="1392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Объект 3" descr="C:\Users\EZHIK\Pictures\81237675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3512" y="127223"/>
            <a:ext cx="2015588" cy="1157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ibud.ua/userfiles/image/Mebel/morilki-dlj-dereva/3-moril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7233" y="4604948"/>
            <a:ext cx="2055100" cy="19226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595" y="3618479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512" y="4795128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24" y="3660989"/>
            <a:ext cx="2143125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1" y="4659234"/>
            <a:ext cx="2514600" cy="1819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116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2718"/>
            <a:ext cx="6763657" cy="140053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/>
                <a:solidFill>
                  <a:srgbClr val="00B0F0"/>
                </a:solidFill>
              </a:rPr>
              <a:t>Вывод:</a:t>
            </a:r>
            <a:endParaRPr lang="ru-RU" b="1" u="sng" dirty="0">
              <a:ln/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2228" y="1291770"/>
            <a:ext cx="6110514" cy="5313095"/>
          </a:xfrm>
        </p:spPr>
        <p:txBody>
          <a:bodyPr>
            <a:normAutofit fontScale="925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i="1" dirty="0" smtClean="0">
                <a:ln/>
                <a:solidFill>
                  <a:schemeClr val="accent3"/>
                </a:solidFill>
              </a:rPr>
              <a:t>     </a:t>
            </a:r>
            <a:r>
              <a:rPr lang="ru-RU" sz="3200" b="1" i="1" dirty="0" smtClean="0">
                <a:ln/>
                <a:solidFill>
                  <a:srgbClr val="FFFF00"/>
                </a:solidFill>
                <a:latin typeface="Monotype Corsiva" pitchFamily="66" charset="0"/>
              </a:rPr>
              <a:t>Как важно осознавать, что мы живем в удивительном мире, где все что нас окружает  по –своему уникально и необходимо: каждое деревце на земле -  часть живой природы, имеет  свое  название, историю, индивидуальное строение, по разному используется, нуждается в защите и грамотном применении.  Деревья -это легкие  планеты, а значит и наша жизнь зависит от сохранения этих чудесных зеленых великанов.</a:t>
            </a:r>
            <a:endParaRPr lang="ru-RU" sz="3200" b="1" dirty="0" smtClean="0">
              <a:ln/>
              <a:solidFill>
                <a:srgbClr val="FFFF0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ln/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C:\Users\EZHIK\Pictures\maple-tre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41" y="809986"/>
            <a:ext cx="2868794" cy="208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EZHIK\Pictures\102869155_large_dendr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940" y="3253777"/>
            <a:ext cx="2651216" cy="230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EZHIK\Pictures\1b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0156" y="2517062"/>
            <a:ext cx="2513419" cy="3778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5943" y="294669"/>
            <a:ext cx="2981844" cy="211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8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452718"/>
            <a:ext cx="11261558" cy="1400530"/>
          </a:xfrm>
        </p:spPr>
        <p:txBody>
          <a:bodyPr/>
          <a:lstStyle/>
          <a:p>
            <a:r>
              <a:rPr lang="ru-RU" sz="8800" b="1" dirty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r>
              <a:rPr lang="ru-RU" sz="8800" b="1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   </a:t>
            </a:r>
            <a:r>
              <a:rPr lang="ru-RU" sz="88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Спасибо за внимание ! </a:t>
            </a:r>
            <a:r>
              <a:rPr lang="ru-RU" sz="88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    </a:t>
            </a:r>
            <a:br>
              <a:rPr lang="ru-RU" sz="88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</a:br>
            <a:r>
              <a:rPr lang="ru-RU" sz="8800" dirty="0">
                <a:solidFill>
                  <a:srgbClr val="FFC000"/>
                </a:solidFill>
                <a:latin typeface="Monotype Corsiva" panose="03010101010201010101" pitchFamily="66" charset="0"/>
              </a:rPr>
              <a:t> </a:t>
            </a:r>
            <a:r>
              <a:rPr lang="ru-RU" sz="88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             </a:t>
            </a:r>
            <a:r>
              <a:rPr lang="ru-RU" sz="8800" dirty="0" smtClean="0">
                <a:solidFill>
                  <a:srgbClr val="FFC000"/>
                </a:solidFill>
                <a:latin typeface="Monotype Corsiva" panose="03010101010201010101" pitchFamily="66" charset="0"/>
                <a:sym typeface="Wingdings" panose="05000000000000000000" pitchFamily="2" charset="2"/>
              </a:rPr>
              <a:t></a:t>
            </a:r>
            <a:endParaRPr lang="ru-RU" sz="88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3634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34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30682"/>
            <a:ext cx="10031216" cy="4346368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012" y="142504"/>
            <a:ext cx="11153272" cy="2311938"/>
          </a:xfrm>
        </p:spPr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rgbClr val="FFC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400" b="1" u="sng" dirty="0" smtClean="0">
                <a:solidFill>
                  <a:schemeClr val="tx1"/>
                </a:solidFill>
                <a:latin typeface="+mn-lt"/>
              </a:rPr>
              <a:t>Цель:</a:t>
            </a:r>
          </a:p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Как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можно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больше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узнать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 </a:t>
            </a:r>
            <a:r>
              <a:rPr lang="ru-RU" sz="5400" b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клЁне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использовании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его </a:t>
            </a:r>
            <a:r>
              <a:rPr lang="ru-RU" sz="5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сырья 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жизни </a:t>
            </a:r>
            <a:r>
              <a:rPr lang="en-US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 </a:t>
            </a:r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человека</a:t>
            </a:r>
            <a:r>
              <a:rPr lang="ru-RU" sz="5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61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469" y="3552591"/>
            <a:ext cx="2737992" cy="205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0"/>
            <a:ext cx="4284960" cy="385011"/>
          </a:xfrm>
        </p:spPr>
        <p:txBody>
          <a:bodyPr/>
          <a:lstStyle/>
          <a:p>
            <a:r>
              <a:rPr lang="ru-RU" sz="3600" dirty="0" smtClean="0"/>
              <a:t>                                              </a:t>
            </a:r>
            <a:r>
              <a:rPr lang="ru-RU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Описание</a:t>
            </a:r>
            <a:endParaRPr lang="ru-RU" sz="4000" b="1" u="sng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6685" y="2967335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128" y="2226933"/>
            <a:ext cx="2759243" cy="206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480" y="3485556"/>
            <a:ext cx="3220453" cy="241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606" y="1610889"/>
            <a:ext cx="3080084" cy="231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980" y="3045191"/>
            <a:ext cx="2147637" cy="286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783" y="1532907"/>
            <a:ext cx="2979821" cy="2234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0630" y="1580602"/>
            <a:ext cx="239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        Осенью</a:t>
            </a:r>
            <a:r>
              <a:rPr lang="ru-RU" sz="3600" dirty="0" smtClean="0">
                <a:latin typeface="Monotype Corsiva" panose="03010101010201010101" pitchFamily="66" charset="0"/>
              </a:rPr>
              <a:t>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452" y="882788"/>
            <a:ext cx="228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3600" b="1" dirty="0" smtClean="0">
                <a:latin typeface="Monotype Corsiva" panose="03010101010201010101" pitchFamily="66" charset="0"/>
              </a:rPr>
              <a:t>Зимой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6316" y="939086"/>
            <a:ext cx="4451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          Весной</a:t>
            </a:r>
            <a:r>
              <a:rPr lang="ru-RU" sz="2800" b="1" dirty="0" smtClean="0">
                <a:solidFill>
                  <a:srgbClr val="92D050"/>
                </a:solidFill>
              </a:rPr>
              <a:t> </a:t>
            </a:r>
            <a:endParaRPr lang="ru-RU" sz="2800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38100" y="5823284"/>
            <a:ext cx="1737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 </a:t>
            </a:r>
            <a:endParaRPr lang="ru-RU" sz="36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43018" y="5517634"/>
            <a:ext cx="1935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   Летом </a:t>
            </a:r>
            <a:endParaRPr lang="ru-RU" sz="3600" b="1" dirty="0">
              <a:solidFill>
                <a:schemeClr val="accent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9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1607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u="sng" dirty="0" smtClean="0">
                <a:ln/>
                <a:solidFill>
                  <a:schemeClr val="accent3"/>
                </a:solidFill>
              </a:rPr>
              <a:t>Цветение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sz="31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Клёны цветут в конце зимы или ранней весной,. Цветки зелёные, жёлтые, оранжевые или красные, собраны в кисть. Плод, созревающий осенью, имеет название  </a:t>
            </a:r>
            <a:r>
              <a:rPr lang="ru-RU" sz="3100" b="1" dirty="0" err="1" smtClean="0">
                <a:ln/>
                <a:solidFill>
                  <a:schemeClr val="accent3"/>
                </a:solidFill>
                <a:latin typeface="Monotype Corsiva" pitchFamily="66" charset="0"/>
              </a:rPr>
              <a:t>двукрылка</a:t>
            </a:r>
            <a:r>
              <a:rPr lang="ru-RU" sz="31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, состоит из двух одинаковых частей и при падении вращается, унося семя на  расстояние.</a:t>
            </a:r>
            <a:br>
              <a:rPr lang="ru-RU" sz="31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endParaRPr lang="ru-RU" sz="31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910" y="3361895"/>
            <a:ext cx="3083165" cy="303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2014годпроект 8 класс\images (8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29" y="3912781"/>
            <a:ext cx="3488998" cy="2488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E:\2014годпроект 8 класс\загруженное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878" y="3902149"/>
            <a:ext cx="3524813" cy="2555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946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989" y="1099564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+++++++++++++++++++++++++++++++++++++++++++++++++++++++++++++++++++++++++++++++++++++++++++++++++++++++++++++++++++++++++++++++++++++++++++++++++++++++++++++++++++++++++++++++++++++++++++++++++++++++++++++++++++++++++++++++++++++++++++++++++++++++++++++++++++++++++++++++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++++</a:t>
            </a:r>
            <a:endParaRPr lang="ru-RU" dirty="0"/>
          </a:p>
        </p:txBody>
      </p:sp>
      <p:pic>
        <p:nvPicPr>
          <p:cNvPr id="4" name="Picture 2" descr="физическая карта ми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95" y="757988"/>
            <a:ext cx="11129209" cy="591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208" y="1779446"/>
            <a:ext cx="686810" cy="703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020" y="1804384"/>
            <a:ext cx="771895" cy="712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087" y="1263133"/>
            <a:ext cx="781812" cy="807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4001" y="2160644"/>
            <a:ext cx="748307" cy="7125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1574" y="1307080"/>
            <a:ext cx="769890" cy="700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57989" y="144379"/>
            <a:ext cx="371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Распространение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505" y="1269842"/>
            <a:ext cx="781812" cy="807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1616" y="939260"/>
            <a:ext cx="781812" cy="807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0188"/>
            <a:ext cx="10880257" cy="6457691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u="sng" dirty="0" smtClean="0">
                <a:ln/>
                <a:solidFill>
                  <a:schemeClr val="accent3"/>
                </a:solidFill>
              </a:rPr>
              <a:t>Места обитания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b="1" dirty="0" smtClean="0">
                <a:ln/>
                <a:solidFill>
                  <a:schemeClr val="accent3"/>
                </a:solidFill>
              </a:rPr>
            </a:b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Клёны цветут в конце зимы или ранней весной . Цветки 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    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зелёные, жёлтые, оранжевые или красные , собраны в кисть. Плод,</a:t>
            </a:r>
            <a:r>
              <a:rPr lang="en-US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созревающий осенью, имеет название </a:t>
            </a:r>
            <a:r>
              <a:rPr lang="ru-RU" sz="2800" b="1" dirty="0" err="1" smtClean="0">
                <a:ln/>
                <a:solidFill>
                  <a:schemeClr val="accent3"/>
                </a:solidFill>
                <a:latin typeface="Monotype Corsiva" pitchFamily="66" charset="0"/>
              </a:rPr>
              <a:t>двукрылка</a:t>
            </a:r>
            <a:r>
              <a:rPr lang="ru-RU" sz="28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, состоит из двух одинаковых частей и при падении вращается, унося семя на  расстояние.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ln/>
                <a:solidFill>
                  <a:schemeClr val="accent3"/>
                </a:solidFill>
              </a:rPr>
            </a:b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E:\2014годпроект 8 класс\DSC05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4" r="-1"/>
          <a:stretch>
            <a:fillRect/>
          </a:stretch>
        </p:blipFill>
        <p:spPr bwMode="auto">
          <a:xfrm>
            <a:off x="797442" y="3296094"/>
            <a:ext cx="3753293" cy="291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2014годпроект 8 класс\DSC05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637489" y="-19997184"/>
            <a:ext cx="15544800" cy="11658600"/>
          </a:xfrm>
          <a:prstGeom prst="rect">
            <a:avLst/>
          </a:prstGeom>
          <a:noFill/>
        </p:spPr>
      </p:pic>
      <p:pic>
        <p:nvPicPr>
          <p:cNvPr id="2053" name="Picture 5" descr="E:\фото\Копия (2) DSC051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508" y="2743199"/>
            <a:ext cx="2690036" cy="3710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E:\фото\Копия DSC0514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5173" y="2775098"/>
            <a:ext cx="2828260" cy="363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5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580" y="122712"/>
            <a:ext cx="7438791" cy="1320800"/>
          </a:xfrm>
        </p:spPr>
        <p:txBody>
          <a:bodyPr>
            <a:noAutofit/>
          </a:bodyPr>
          <a:lstStyle/>
          <a:p>
            <a:pPr algn="ctr"/>
            <a:r>
              <a:rPr lang="ru-RU" sz="3900" dirty="0" smtClean="0">
                <a:latin typeface="Monotype Corsiva" pitchFamily="66" charset="0"/>
              </a:rPr>
              <a:t/>
            </a:r>
            <a:br>
              <a:rPr lang="ru-RU" sz="3900" dirty="0" smtClean="0">
                <a:latin typeface="Monotype Corsiva" pitchFamily="66" charset="0"/>
              </a:rPr>
            </a:br>
            <a:r>
              <a:rPr lang="ru-RU" sz="3900" dirty="0">
                <a:latin typeface="Monotype Corsiva" pitchFamily="66" charset="0"/>
              </a:rPr>
              <a:t/>
            </a:r>
            <a:br>
              <a:rPr lang="ru-RU" sz="3900" dirty="0"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Клён </a:t>
            </a:r>
            <a:r>
              <a:rPr lang="ru-RU" sz="4400" b="1" dirty="0">
                <a:solidFill>
                  <a:srgbClr val="FFFF00"/>
                </a:solidFill>
                <a:latin typeface="Monotype Corsiva" pitchFamily="66" charset="0"/>
              </a:rPr>
              <a:t>— отличный медонос. Клёны являются важными источниками пыльцы и нектара для пчёл ранней весной. Поскольку клёны крайне важны для выживания пчёл, их часто высаживают возле пасек.</a:t>
            </a:r>
            <a:r>
              <a:rPr lang="ru-RU" sz="4400" b="1" dirty="0">
                <a:solidFill>
                  <a:srgbClr val="FFFF00"/>
                </a:solidFill>
              </a:rPr>
              <a:t/>
            </a:r>
            <a:br>
              <a:rPr lang="ru-RU" sz="4400" b="1" dirty="0">
                <a:solidFill>
                  <a:srgbClr val="FFFF00"/>
                </a:solidFill>
              </a:rPr>
            </a:b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7834" y="13855"/>
            <a:ext cx="2428353" cy="1904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 descr="C:\Users\EZHIK\Pictures\img_1882.jpg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8898506" y="2343396"/>
            <a:ext cx="2641599" cy="2330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23012">
            <a:off x="7567968" y="601792"/>
            <a:ext cx="2379506" cy="16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3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204" y="467096"/>
            <a:ext cx="10560682" cy="2265471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chemeClr val="accent3"/>
                </a:solidFill>
              </a:rPr>
              <a:t>  </a:t>
            </a:r>
            <a:r>
              <a:rPr lang="ru-RU" sz="3100" b="1" u="sng" dirty="0" smtClean="0">
                <a:ln/>
                <a:solidFill>
                  <a:schemeClr val="accent3"/>
                </a:solidFill>
              </a:rPr>
              <a:t>Применяемая часть и  время заготовления:</a:t>
            </a:r>
            <a:r>
              <a:rPr lang="en-US" sz="3100" b="1" dirty="0" smtClean="0">
                <a:ln/>
                <a:solidFill>
                  <a:schemeClr val="accent3"/>
                </a:solidFill>
              </a:rPr>
              <a:t/>
            </a:r>
            <a:br>
              <a:rPr lang="en-US" sz="3100" b="1" dirty="0" smtClean="0">
                <a:ln/>
                <a:solidFill>
                  <a:schemeClr val="accent3"/>
                </a:solidFill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В лечебных целях используют листья, плоды и кору дерева.</a:t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Листья заготавливают в первой половине лета, плоды – зрелыми, кору – в период </a:t>
            </a:r>
            <a:r>
              <a:rPr lang="ru-RU" sz="4000" b="1" dirty="0" err="1" smtClean="0">
                <a:ln/>
                <a:solidFill>
                  <a:schemeClr val="accent3"/>
                </a:solidFill>
                <a:latin typeface="Monotype Corsiva" pitchFamily="66" charset="0"/>
              </a:rPr>
              <a:t>сокодвижения</a:t>
            </a:r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. </a:t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Сок клена тоже полезен.</a:t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endParaRPr lang="ru-RU" sz="4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4" name="Объект 3" descr="C:\Users\EZHIK\Pictures\apa_de_artar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9920" y="4542025"/>
            <a:ext cx="2664948" cy="210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2014годпроект 8 класс\klen-ostrolistniy-risunok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647" y="3179699"/>
            <a:ext cx="2868218" cy="218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2014годпроект 8 класс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70" y="4302869"/>
            <a:ext cx="2679865" cy="244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E:\2014годпроект 8 класс\DSC051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1210" y="3208773"/>
            <a:ext cx="3001925" cy="2251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E:\2014годпроект 8 класс\загруженно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6158" y="4302868"/>
            <a:ext cx="2539442" cy="2523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2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914" y="246744"/>
            <a:ext cx="10919581" cy="6128326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u="sng" dirty="0" smtClean="0">
                <a:ln/>
                <a:solidFill>
                  <a:schemeClr val="accent3"/>
                </a:solidFill>
              </a:rPr>
              <a:t>Химический состав</a:t>
            </a:r>
            <a:r>
              <a:rPr lang="ru-RU" sz="3200" b="1" u="sng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: </a:t>
            </a:r>
            <a:r>
              <a:rPr lang="ru-RU" sz="2800" b="1" u="sng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/>
            </a:r>
            <a:br>
              <a:rPr lang="ru-RU" sz="2800" b="1" u="sng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В кленовом соке содержится сахар и каучук . В листьях клена обнаружены углеводы,  органические кислоты, витамины С и Е, дубильные вещества, липиды и жирные кислоты.</a:t>
            </a:r>
            <a:br>
              <a:rPr lang="ru-RU" sz="40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</a:br>
            <a:endParaRPr lang="ru-RU" sz="4000" b="1" dirty="0">
              <a:ln/>
              <a:solidFill>
                <a:schemeClr val="accent3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E:\2014годпроект 8 класс\DSC052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419" y="3343562"/>
            <a:ext cx="3435928" cy="2576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E:\2014годпроект 8 класс\DSC051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2128" y="2943761"/>
            <a:ext cx="2352304" cy="3136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27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466</TotalTime>
  <Words>181</Words>
  <Application>Microsoft Office PowerPoint</Application>
  <PresentationFormat>Произвольный</PresentationFormat>
  <Paragraphs>31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Презентация PowerPoint</vt:lpstr>
      <vt:lpstr>Презентация PowerPoint</vt:lpstr>
      <vt:lpstr>                                              Описание</vt:lpstr>
      <vt:lpstr>Цветение  Клёны цветут в конце зимы или ранней весной,. Цветки зелёные, жёлтые, оранжевые или красные, собраны в кисть. Плод, созревающий осенью, имеет название  двукрылка, состоит из двух одинаковых частей и при падении вращается, унося семя на  расстояние. </vt:lpstr>
      <vt:lpstr>+++++++++++++++++++++++++++++++++++++++++++++++++++++++++++++++++++++++++++++++++++++++++++++++++++++++++++++++++++++++++++++++++++++++++++++++++++++++++++++++++++++++++++++++++++++++++++++++++++++++++++++++++++++++++++++++++++++++++++++++++++++++++++++++++++++++++++++++</vt:lpstr>
      <vt:lpstr>Места обитания Клёны цветут в конце зимы или ранней весной . Цветки       зелёные, жёлтые, оранжевые или красные , собраны в кисть. Плод, созревающий осенью, имеет название двукрылка , состоит из двух одинаковых частей и при падении вращается, унося семя на  расстояние. </vt:lpstr>
      <vt:lpstr>  Клён — отличный медонос. Клёны являются важными источниками пыльцы и нектара для пчёл ранней весной. Поскольку клёны крайне важны для выживания пчёл, их часто высаживают возле пасек. </vt:lpstr>
      <vt:lpstr>  Применяемая часть и  время заготовления:  В лечебных целях используют листья, плоды и кору дерева.  Листья заготавливают в первой половине лета, плоды – зрелыми, кору – в период сокодвижения.  Сок клена тоже полезен. </vt:lpstr>
      <vt:lpstr>Химический состав:  В кленовом соке содержится сахар и каучук . В листьях клена обнаружены углеводы,  органические кислоты, витамины С и Е, дубильные вещества, липиды и жирные кислоты. </vt:lpstr>
      <vt:lpstr> Применение в медицине: *Кленовый сок полезен при нехватке витаминов* *Для лечения кашля и гриппа* *При порезах*   Препараты клёна остролистного имеют антисептическое, противовоспалительное, обезболивающее  и ранозаживляющее действие. Лекарственные формы. Настой. 1 столовая ложка свежих или сухих листьев на 1 стакан кипятка.  Пить охлаждённым по 1/4 стакана 3-4 раза в день. Настойка. 20 грамм листьев на 200 мл 40%-ного спирта.  Принимать по 20-30 капель 3 раза в день до еды. Свежий сок из ствола дерева применять по 50 мл 3 раза в день.    </vt:lpstr>
      <vt:lpstr>Исторические факты и другие способы применения клёна.</vt:lpstr>
      <vt:lpstr>Вывод:</vt:lpstr>
      <vt:lpstr>    Спасибо за внимание !                            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доклад об клёне</dc:title>
  <dc:creator>Учитель</dc:creator>
  <cp:lastModifiedBy>ПК</cp:lastModifiedBy>
  <cp:revision>90</cp:revision>
  <dcterms:created xsi:type="dcterms:W3CDTF">2014-03-18T08:21:25Z</dcterms:created>
  <dcterms:modified xsi:type="dcterms:W3CDTF">2014-05-21T17:32:56Z</dcterms:modified>
</cp:coreProperties>
</file>