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1" r:id="rId3"/>
    <p:sldId id="269" r:id="rId4"/>
    <p:sldId id="272" r:id="rId5"/>
    <p:sldId id="270" r:id="rId6"/>
    <p:sldId id="261" r:id="rId7"/>
    <p:sldId id="258" r:id="rId8"/>
    <p:sldId id="273" r:id="rId9"/>
    <p:sldId id="259" r:id="rId10"/>
    <p:sldId id="262" r:id="rId11"/>
    <p:sldId id="263" r:id="rId12"/>
    <p:sldId id="286" r:id="rId13"/>
    <p:sldId id="278" r:id="rId14"/>
    <p:sldId id="280" r:id="rId15"/>
    <p:sldId id="279" r:id="rId16"/>
    <p:sldId id="264" r:id="rId17"/>
    <p:sldId id="265" r:id="rId18"/>
    <p:sldId id="266" r:id="rId19"/>
    <p:sldId id="267" r:id="rId20"/>
    <p:sldId id="268" r:id="rId21"/>
    <p:sldId id="257" r:id="rId22"/>
    <p:sldId id="260" r:id="rId23"/>
    <p:sldId id="274" r:id="rId24"/>
    <p:sldId id="275" r:id="rId25"/>
    <p:sldId id="285" r:id="rId26"/>
    <p:sldId id="276" r:id="rId27"/>
    <p:sldId id="277" r:id="rId28"/>
    <p:sldId id="282" r:id="rId29"/>
    <p:sldId id="287" r:id="rId30"/>
    <p:sldId id="288" r:id="rId31"/>
    <p:sldId id="283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98" y="-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7B4BB-4A60-427E-A481-F36817E4C92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F6B70-7F02-47B3-970E-79EA6ACA7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F6B70-7F02-47B3-970E-79EA6ACA78E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CAB1-1699-4D9C-BFCF-5A20B7D025F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2F24-5C4E-4BF4-B20F-D2010A09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86;&#1084;&#1091;&#1089;&#1077;&#1095;&#1082;&#1072;\Desktop\&#1048;&#1089;&#1089;&#1083;&#1077;&#1076;&#1086;&#1074;&#1072;&#1085;&#1080;&#1077;\&#1088;&#1072;&#1073;&#1086;&#1090;&#1072;\&#1054;&#1089;&#1085;&#1086;&#1074;&#1085;&#1086;&#1077;\&#1053;&#1086;&#1074;&#1072;&#1103;%20&#1087;&#1072;&#1087;&#1082;&#1072;\26f9066206106bc82016d7c2dcc28165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86;&#1084;&#1091;&#1089;&#1077;&#1095;&#1082;&#1072;\Desktop\&#1048;&#1089;&#1089;&#1083;&#1077;&#1076;&#1086;&#1074;&#1072;&#1085;&#1080;&#1077;\&#1088;&#1072;&#1073;&#1086;&#1090;&#1072;\&#1054;&#1089;&#1085;&#1086;&#1074;&#1085;&#1086;&#1077;\&#1056;&#173;&#1056;&#1169;&#1057;&#1107;&#1056;&#176;&#1057;&#1026;&#1056;&#1169;%20&#1056;&#1106;&#1057;&#1026;&#1057;&#8218;&#1056;&#181;&#1056;&#1112;&#1057;&#1034;&#1056;&#181;&#1056;&#1030;%20-%20&#1056;&#1112;&#1057;&#1107;&#1056;&#183;&#1057;&#8249;&#1056;&#1108;&#1056;&#176;%20&#1056;&#1105;&#1056;&#183;%20&#1057;&#8222;&#1056;&#1105;&#1056;&#187;&#1057;&#1034;&#1056;&#1112;&#1056;&#176;%20&#1056;&#1038;&#1056;&#1030;&#1056;&#1109;&#1056;&#8470;%20&#1057;&#1027;&#1057;&#1026;&#1056;&#181;&#1056;&#1169;&#1056;&#1105;%20&#1057;&#8225;&#1057;&#1107;&#1056;&#182;&#1056;&#1105;&#1057;&#8230;,&#1057;&#8225;&#1057;&#1107;&#1056;&#182;&#1056;&#1109;&#1056;&#8470;%20&#1057;&#1027;&#1057;&#1026;&#1056;&#181;&#1056;&#1169;&#1056;&#1105;%20&#1057;&#1027;&#1056;&#1030;&#1056;&#1109;&#1056;&#1105;&#1057;&#8230;%20%20(audiopoisk.com).mp3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8.jpeg"/><Relationship Id="rId3" Type="http://schemas.openxmlformats.org/officeDocument/2006/relationships/image" Target="../media/image21.jpeg"/><Relationship Id="rId7" Type="http://schemas.openxmlformats.org/officeDocument/2006/relationships/image" Target="../media/image28.jpeg"/><Relationship Id="rId12" Type="http://schemas.openxmlformats.org/officeDocument/2006/relationships/image" Target="../media/image37.jpeg"/><Relationship Id="rId2" Type="http://schemas.openxmlformats.org/officeDocument/2006/relationships/image" Target="../media/image33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36.jpeg"/><Relationship Id="rId5" Type="http://schemas.openxmlformats.org/officeDocument/2006/relationships/image" Target="../media/image34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22.jpeg"/><Relationship Id="rId1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1"/>
            <a:ext cx="6840760" cy="504056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Bookman Old Style" pitchFamily="18" charset="0"/>
              </a:rPr>
              <a:t>Мы в волейбол вдохновенно играем,</a:t>
            </a:r>
            <a:br>
              <a:rPr lang="ru-RU" sz="3600" b="1" i="1" dirty="0" smtClean="0">
                <a:latin typeface="Bookman Old Style" pitchFamily="18" charset="0"/>
              </a:rPr>
            </a:br>
            <a:r>
              <a:rPr lang="ru-RU" sz="3600" b="1" i="1" dirty="0" smtClean="0">
                <a:latin typeface="Bookman Old Style" pitchFamily="18" charset="0"/>
              </a:rPr>
              <a:t>Мы с волейболом по жизни идём.</a:t>
            </a:r>
            <a:br>
              <a:rPr lang="ru-RU" sz="3600" b="1" i="1" dirty="0" smtClean="0">
                <a:latin typeface="Bookman Old Style" pitchFamily="18" charset="0"/>
              </a:rPr>
            </a:br>
            <a:r>
              <a:rPr lang="ru-RU" sz="3600" b="1" i="1" dirty="0" smtClean="0">
                <a:latin typeface="Bookman Old Style" pitchFamily="18" charset="0"/>
              </a:rPr>
              <a:t>Мы дух и тело игрой укрепляем</a:t>
            </a:r>
            <a:br>
              <a:rPr lang="ru-RU" sz="3600" b="1" i="1" dirty="0" smtClean="0">
                <a:latin typeface="Bookman Old Style" pitchFamily="18" charset="0"/>
              </a:rPr>
            </a:br>
            <a:r>
              <a:rPr lang="ru-RU" sz="3600" b="1" i="1" dirty="0" smtClean="0">
                <a:latin typeface="Bookman Old Style" pitchFamily="18" charset="0"/>
              </a:rPr>
              <a:t>И потому мы нигде не пропадём.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3" name="Picture 1" descr="C:\Users\Томусечка\Desktop\Исследование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09120"/>
            <a:ext cx="2047410" cy="1637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26f9066206106bc82016d7c2dcc281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8175" y="3305175"/>
            <a:ext cx="247650" cy="24765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17869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Bookman Old Style" pitchFamily="18" charset="0"/>
              </a:rPr>
              <a:t>Находясь в общественных отношениях на тренировке или на площадке с другими, каждый ребёнок осознает себя как личность и определенным образом относится к себе, к своему поведению и к своим поступкам. Закрепляясь в практике, это отношение к самому себе переходит в черту характера. Таким образом, у детей, занимающихся </a:t>
            </a:r>
            <a:r>
              <a:rPr lang="ru-RU" sz="3200" b="1" i="1" dirty="0" smtClean="0">
                <a:latin typeface="Bookman Old Style" pitchFamily="18" charset="0"/>
              </a:rPr>
              <a:t>волейболом</a:t>
            </a:r>
            <a:r>
              <a:rPr lang="ru-RU" sz="3200" i="1" dirty="0" smtClean="0">
                <a:latin typeface="Bookman Old Style" pitchFamily="18" charset="0"/>
              </a:rPr>
              <a:t> в коллективной деятельности, воспитываются новые черты характера.</a:t>
            </a:r>
            <a:br>
              <a:rPr lang="ru-RU" sz="3200" i="1" dirty="0" smtClean="0">
                <a:latin typeface="Bookman Old Style" pitchFamily="18" charset="0"/>
              </a:rPr>
            </a:br>
            <a:endParaRPr lang="ru-RU" sz="3200" i="1" dirty="0">
              <a:latin typeface="Bookman Old Style" pitchFamily="18" charset="0"/>
            </a:endParaRPr>
          </a:p>
        </p:txBody>
      </p:sp>
      <p:pic>
        <p:nvPicPr>
          <p:cNvPr id="13313" name="Picture 1" descr="C:\Users\Томусечка\Desktop\Исследование\1352194205-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2915816" cy="16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17232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Физические упражнения способствуют увеличению жизненной ёмкости лёгких, расширяют грудную клетку, развивают дыхательную мускулатуру.</a:t>
            </a:r>
            <a:br>
              <a:rPr lang="ru-RU" sz="3600" i="1" dirty="0" smtClean="0"/>
            </a:br>
            <a:r>
              <a:rPr lang="ru-RU" sz="3600" i="1" dirty="0" smtClean="0"/>
              <a:t>Специальный эффект волейбольной тренировки связан с повышением функциональных возможностей организма ребёнка.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2289" name="Picture 1" descr="C:\Users\Томусечка\Desktop\Исследование\Two_boys_and_two_girls_playing_beach_volleyball_ZZ028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50913"/>
            <a:ext cx="4932040" cy="2607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Статистика:</a:t>
            </a:r>
            <a:r>
              <a:rPr lang="ru-RU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100" dirty="0" smtClean="0">
                <a:latin typeface="Bookman Old Style" pitchFamily="18" charset="0"/>
              </a:rPr>
              <a:t>Анкетирование позволило определить отношение учащихся</a:t>
            </a:r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(55чел.) </a:t>
            </a:r>
            <a:r>
              <a:rPr lang="ru-RU" sz="3100" dirty="0" smtClean="0">
                <a:latin typeface="Bookman Old Style" pitchFamily="18" charset="0"/>
              </a:rPr>
              <a:t>нашей школы к дополнительным занятиям волейболом:</a:t>
            </a:r>
            <a:endParaRPr lang="ru-RU" sz="3100" dirty="0">
              <a:latin typeface="Bookman Old Style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2569840"/>
            <a:ext cx="83884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.На твой взгляд, влияют ли занятия волейболом на здоровье человека?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45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ч.;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Нравятся ли тебе занятия волейболом?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Да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36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ч.; </a:t>
            </a:r>
            <a:r>
              <a:rPr lang="ru-RU" sz="2000" b="1" i="1" dirty="0" smtClean="0"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19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Поднимается ли тонус, улучшается ли настроение после занятий?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Да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45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ч.; </a:t>
            </a:r>
            <a:r>
              <a:rPr lang="ru-RU" sz="2000" b="1" i="1" dirty="0" smtClean="0"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ты считаешь, может ли измениться твое здоровье вследствие занятий волейболом?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Да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45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ч.; </a:t>
            </a:r>
            <a:r>
              <a:rPr lang="ru-RU" sz="2000" b="1" i="1" dirty="0" smtClean="0"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.Делишься ли ты впечатлениями о занятиях со своими родителями, друзьями и одноклассниками?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Да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50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ч.; </a:t>
            </a:r>
            <a:r>
              <a:rPr lang="ru-RU" sz="2000" b="1" i="1" dirty="0" smtClean="0"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000" i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614829"/>
          <a:ext cx="7848872" cy="4206240"/>
        </p:xfrm>
        <a:graphic>
          <a:graphicData uri="http://schemas.openxmlformats.org/drawingml/2006/table">
            <a:tbl>
              <a:tblPr/>
              <a:tblGrid>
                <a:gridCol w="3111621"/>
                <a:gridCol w="1812526"/>
                <a:gridCol w="1812526"/>
                <a:gridCol w="1112199"/>
              </a:tblGrid>
              <a:tr h="18141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Показатели 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Уровни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Уд.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Хорошо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Отлично 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Мальчики 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8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Отжимание, количество повторений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3-9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10-16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Поднимание туловища 30с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8-12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13-21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Прыжок в длину с места, см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91-126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127-144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Бег 30 м с низк. старта, с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7,5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6,6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5,6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Вис,с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4-11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12-19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Бег 6 мин,м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650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750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1000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Наклон вперед, см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 gridSpan="4"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Девочки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8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Отжимание, количество повторений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3-5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6-9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Поднимание туловища 30с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7-11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12-18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Прыжок в длину с места, см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86-113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114-136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137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Бег 30 м с низк. старта, с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7,6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7,0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6,0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Вис, с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Бег 6 мин,м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450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Наклон вперед, см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7,5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12,5</a:t>
                      </a:r>
                    </a:p>
                  </a:txBody>
                  <a:tcPr marL="59158" marR="59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91680" y="354142"/>
            <a:ext cx="4608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Показатели физической подготовки учащихся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480702"/>
          <a:ext cx="8064897" cy="4688484"/>
        </p:xfrm>
        <a:graphic>
          <a:graphicData uri="http://schemas.openxmlformats.org/drawingml/2006/table">
            <a:tbl>
              <a:tblPr/>
              <a:tblGrid>
                <a:gridCol w="720080"/>
                <a:gridCol w="1893171"/>
                <a:gridCol w="438731"/>
                <a:gridCol w="438731"/>
                <a:gridCol w="438731"/>
                <a:gridCol w="438731"/>
                <a:gridCol w="532788"/>
                <a:gridCol w="532788"/>
                <a:gridCol w="438731"/>
                <a:gridCol w="438731"/>
                <a:gridCol w="438731"/>
                <a:gridCol w="438731"/>
                <a:gridCol w="438111"/>
                <a:gridCol w="438111"/>
              </a:tblGrid>
              <a:tr h="638808">
                <a:tc rowSpan="2">
                  <a:txBody>
                    <a:bodyPr/>
                    <a:lstStyle/>
                    <a:p>
                      <a:endParaRPr lang="ru-RU" sz="1100" b="1" dirty="0">
                        <a:latin typeface="Comic Sans MS" pitchFamily="66" charset="0"/>
                      </a:endParaRP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Ф.И.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Отжимание, количество повторений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Поднимание туловища 30с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Прыжок в длину с места, см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Бег 30 м с </a:t>
                      </a:r>
                      <a:r>
                        <a:rPr lang="ru-RU" sz="1100" b="1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низк</a:t>
                      </a: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. старта, с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Вис, с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Бег 6 мин,м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Добрынина Анастасия</a:t>
                      </a:r>
                    </a:p>
                  </a:txBody>
                  <a:tcPr marL="16335" marR="16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156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480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750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Филатова Анастасия</a:t>
                      </a:r>
                    </a:p>
                  </a:txBody>
                  <a:tcPr marL="16335" marR="16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146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720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Кулиев Руслан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170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650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Прокофьев Алексей </a:t>
                      </a:r>
                    </a:p>
                  </a:txBody>
                  <a:tcPr marL="16335" marR="16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170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6,5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755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1000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Савчук Максим </a:t>
                      </a:r>
                    </a:p>
                  </a:txBody>
                  <a:tcPr marL="16335" marR="16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7,7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16335" marR="16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Мартынова Ксюша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7,3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Кузовцов Матвей 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6,8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6,5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Лондяков</a:t>
                      </a: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Игорь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6,6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6,0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 9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Корнев Сергей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7.7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Масимова Эстелита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63006" marR="63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619672" y="518483"/>
            <a:ext cx="5616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ДИНАМИКА ПОКАЗАТЕЛЕЙ ФИЗИЧЕСКОЙ ПОДГОТОВКИ.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(ЭКСПЕРЕМЕНТАЛЬНАЯ ГРУППА)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3" y="980727"/>
          <a:ext cx="8208914" cy="5164520"/>
        </p:xfrm>
        <a:graphic>
          <a:graphicData uri="http://schemas.openxmlformats.org/drawingml/2006/table">
            <a:tbl>
              <a:tblPr/>
              <a:tblGrid>
                <a:gridCol w="410445"/>
                <a:gridCol w="1433671"/>
                <a:gridCol w="512334"/>
                <a:gridCol w="512334"/>
                <a:gridCol w="512334"/>
                <a:gridCol w="621450"/>
                <a:gridCol w="621450"/>
                <a:gridCol w="512334"/>
                <a:gridCol w="512334"/>
                <a:gridCol w="512334"/>
                <a:gridCol w="512334"/>
                <a:gridCol w="512334"/>
                <a:gridCol w="511613"/>
                <a:gridCol w="511613"/>
              </a:tblGrid>
              <a:tr h="889998">
                <a:tc rowSpan="2">
                  <a:txBody>
                    <a:bodyPr/>
                    <a:lstStyle/>
                    <a:p>
                      <a:endParaRPr lang="ru-RU" sz="1200" b="1" dirty="0">
                        <a:latin typeface="Comic Sans MS" pitchFamily="66" charset="0"/>
                      </a:endParaRP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Ф.И.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Отжимание, количество повторений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Поднимание туловища 30с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Прыжок в длину с места, см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Бег 30 м с низк. старта, с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Вис, с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Бег 6 мин,м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Сентябрь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Май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Авдалян Игорь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136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380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450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Гасоян Руслан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136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400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520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Капустин Роман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550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Струева Анастасия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6,5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555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Васильева Диана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16126" marR="16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Воронина Кристина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145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530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Ермолаев Алексей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169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Никонов Никита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170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530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Горячев Антон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Воронкина Яна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135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 pitchFamily="66" charset="0"/>
                          <a:ea typeface="Calibri"/>
                          <a:cs typeface="Times New Roman"/>
                        </a:rPr>
                        <a:t>430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2200" marR="6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87624" y="476672"/>
            <a:ext cx="63367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ДИНАМИКА ПОКАЗАТЕЛЕЙ ФИЗИЧЕСКОЙ ПОДГОТОВКИ.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(КОНТРОЛЬНАЯ ГРУППА)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612068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latin typeface="Bookman Old Style" pitchFamily="18" charset="0"/>
              </a:rPr>
              <a:t>У детей занимающихся</a:t>
            </a:r>
            <a:r>
              <a:rPr lang="ru-RU" sz="3100" b="1" i="1" dirty="0" smtClean="0">
                <a:latin typeface="Bookman Old Style" pitchFamily="18" charset="0"/>
              </a:rPr>
              <a:t> волейболом </a:t>
            </a:r>
            <a:r>
              <a:rPr lang="ru-RU" sz="3100" i="1" dirty="0" smtClean="0">
                <a:latin typeface="Bookman Old Style" pitchFamily="18" charset="0"/>
              </a:rPr>
              <a:t>происходят изменения в скелете, развиты силы мышц верхних конечностей, увеличена величина силы разгибателей голени. </a:t>
            </a:r>
            <a:br>
              <a:rPr lang="ru-RU" sz="3100" i="1" dirty="0" smtClean="0">
                <a:latin typeface="Bookman Old Style" pitchFamily="18" charset="0"/>
              </a:rPr>
            </a:br>
            <a:r>
              <a:rPr lang="ru-RU" sz="3100" i="1" dirty="0" smtClean="0">
                <a:latin typeface="Bookman Old Style" pitchFamily="18" charset="0"/>
              </a:rPr>
              <a:t>Результаты исследований показали, что у учащихся занимающихся </a:t>
            </a:r>
            <a:r>
              <a:rPr lang="ru-RU" sz="3100" b="1" i="1" dirty="0" smtClean="0">
                <a:latin typeface="Bookman Old Style" pitchFamily="18" charset="0"/>
              </a:rPr>
              <a:t>волейболом</a:t>
            </a:r>
            <a:r>
              <a:rPr lang="ru-RU" sz="3100" i="1" dirty="0" smtClean="0">
                <a:latin typeface="Bookman Old Style" pitchFamily="18" charset="0"/>
              </a:rPr>
              <a:t> параметры физической подготовленности лучше по сравнению с учащимися ведущих малоподвижный образ жизни. А соответственно работоспособность, выносливость организма намного выше, чем у не тренированных учащихся.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>
              <a:latin typeface="Bookman Old Style" pitchFamily="18" charset="0"/>
            </a:endParaRPr>
          </a:p>
        </p:txBody>
      </p:sp>
      <p:pic>
        <p:nvPicPr>
          <p:cNvPr id="11265" name="Picture 1" descr="C:\Users\Томусечка\Desktop\Исследование\2291669324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400" y="5445224"/>
            <a:ext cx="3911600" cy="1412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/>
              <a:t>     </a:t>
            </a:r>
            <a:r>
              <a:rPr lang="ru-RU" sz="4000" b="1" i="1" dirty="0" smtClean="0">
                <a:latin typeface="Bookman Old Style" pitchFamily="18" charset="0"/>
              </a:rPr>
              <a:t>Данные о состоянии физической подготовленности учащихся показывают: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sz="3600" i="1" dirty="0" smtClean="0">
                <a:latin typeface="Bookman Old Style" pitchFamily="18" charset="0"/>
              </a:rPr>
              <a:t>1. у ребят, занимающихся волейболом, отлично развита гибкость позвоночника;</a:t>
            </a:r>
            <a:br>
              <a:rPr lang="ru-RU" sz="3600" i="1" dirty="0" smtClean="0">
                <a:latin typeface="Bookman Old Style" pitchFamily="18" charset="0"/>
              </a:rPr>
            </a:br>
            <a:r>
              <a:rPr lang="ru-RU" sz="3600" i="1" dirty="0" smtClean="0">
                <a:latin typeface="Bookman Old Style" pitchFamily="18" charset="0"/>
              </a:rPr>
              <a:t>2.они показывают высокие результаты в прыжках в длину с места.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1" name="Picture 1" descr="C:\Users\Томусечка\Desktop\Исследовани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274230"/>
            <a:ext cx="2555776" cy="1583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Bookman Old Style" pitchFamily="18" charset="0"/>
              </a:rPr>
              <a:t>Состояние сердечно- сосудистой системы  учащихся показывают: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600" i="1" dirty="0" smtClean="0">
                <a:latin typeface="Bookman Old Style" pitchFamily="18" charset="0"/>
              </a:rPr>
              <a:t>1. учащиеся, которые занимаются спортом, намного лучше переносят физическую нагрузку;</a:t>
            </a:r>
            <a:br>
              <a:rPr lang="ru-RU" sz="3600" i="1" dirty="0" smtClean="0">
                <a:latin typeface="Bookman Old Style" pitchFamily="18" charset="0"/>
              </a:rPr>
            </a:br>
            <a:r>
              <a:rPr lang="ru-RU" sz="3600" i="1" dirty="0" smtClean="0">
                <a:latin typeface="Bookman Old Style" pitchFamily="18" charset="0"/>
              </a:rPr>
              <a:t>2. после физической нагрузки происходит быстрое восстановление, а это говорит о хорошей тренированности организма</a:t>
            </a:r>
            <a:r>
              <a:rPr lang="ru-RU" sz="3600" b="1" i="1" dirty="0" smtClean="0">
                <a:latin typeface="Bookman Old Style" pitchFamily="18" charset="0"/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45333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Данные анализа образа жизни учащихся показали, что:</a:t>
            </a: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r>
              <a:rPr lang="ru-RU" sz="3200" i="1" dirty="0" smtClean="0">
                <a:latin typeface="Bookman Old Style" pitchFamily="18" charset="0"/>
              </a:rPr>
              <a:t>Учащиеся </a:t>
            </a:r>
            <a:r>
              <a:rPr lang="ru-RU" sz="3200" b="1" i="1" dirty="0" smtClean="0">
                <a:latin typeface="Bookman Old Style" pitchFamily="18" charset="0"/>
              </a:rPr>
              <a:t>волейболисты</a:t>
            </a:r>
            <a:r>
              <a:rPr lang="ru-RU" sz="3200" i="1" dirty="0" smtClean="0">
                <a:latin typeface="Bookman Old Style" pitchFamily="18" charset="0"/>
              </a:rPr>
              <a:t> на первое место ставят – </a:t>
            </a:r>
            <a:r>
              <a:rPr lang="ru-RU" sz="3200" b="1" i="1" dirty="0" smtClean="0">
                <a:latin typeface="Bookman Old Style" pitchFamily="18" charset="0"/>
              </a:rPr>
              <a:t>здоровый образ жизни</a:t>
            </a:r>
            <a:r>
              <a:rPr lang="ru-RU" sz="3200" i="1" dirty="0" smtClean="0">
                <a:latin typeface="Bookman Old Style" pitchFamily="18" charset="0"/>
              </a:rPr>
              <a:t>. Они занимаются спортом, следят за своим весом, развивают мускулатуру, участвуют в соревнованиях. </a:t>
            </a:r>
            <a:br>
              <a:rPr lang="ru-RU" sz="3200" i="1" dirty="0" smtClean="0">
                <a:latin typeface="Bookman Old Style" pitchFamily="18" charset="0"/>
              </a:rPr>
            </a:br>
            <a:r>
              <a:rPr lang="ru-RU" sz="3200" i="1" dirty="0" smtClean="0">
                <a:latin typeface="Bookman Old Style" pitchFamily="18" charset="0"/>
              </a:rPr>
              <a:t>Все эти данные свидетельствуют о неоценимом положительном влиянии занятий </a:t>
            </a:r>
            <a:r>
              <a:rPr lang="ru-RU" sz="3200" b="1" i="1" dirty="0" smtClean="0">
                <a:latin typeface="Bookman Old Style" pitchFamily="18" charset="0"/>
              </a:rPr>
              <a:t>волейболом </a:t>
            </a:r>
            <a:r>
              <a:rPr lang="ru-RU" sz="3200" i="1" dirty="0" smtClean="0">
                <a:latin typeface="Bookman Old Style" pitchFamily="18" charset="0"/>
              </a:rPr>
              <a:t>на организм человека.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8640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Исследовательская работа</a:t>
            </a:r>
            <a:endParaRPr lang="ru-RU" sz="5400" b="1" cap="none" spc="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400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Тема: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7704" y="2636912"/>
            <a:ext cx="69779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«Занятия волейболом как средство сохранения и укрепления здоровья школьников».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Вывод: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latin typeface="Bookman Old Style" pitchFamily="18" charset="0"/>
              </a:rPr>
              <a:t>Таким образом, можно говорить о необходимости физических упражнений, а именно занятий </a:t>
            </a:r>
            <a:r>
              <a:rPr lang="ru-RU" sz="2800" b="1" i="1" dirty="0" smtClean="0">
                <a:latin typeface="Bookman Old Style" pitchFamily="18" charset="0"/>
              </a:rPr>
              <a:t>волейболом</a:t>
            </a:r>
            <a:r>
              <a:rPr lang="ru-RU" sz="2800" i="1" dirty="0" smtClean="0">
                <a:latin typeface="Bookman Old Style" pitchFamily="18" charset="0"/>
              </a:rPr>
              <a:t> в жизни ребёнка. При этом очень важно учитывать состояние здоровья и уровень физической подготовки, для рационального использования физических возможностей организма, чтобы физические нагрузки не принесли вреда здоровью. </a:t>
            </a:r>
            <a:endParaRPr lang="ru-RU" sz="2800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19672" y="476672"/>
            <a:ext cx="3095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Выводы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2929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Анализ позволяет утверждать, что проблема здоровья детей школьного возраста является актуальной и волнует педагогов, врачей,</a:t>
            </a:r>
            <a:r>
              <a:rPr kumimoji="0" lang="ru-RU" sz="32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организаторов физкультурно-оздоровительной работы.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1267" name="Picture 3" descr="C:\Users\Томусечка\Desktop\imagesWK1W07J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21088"/>
            <a:ext cx="5904656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­РґСѓР°СЂРґ РђСЂС‚РµРјСЊРµРІ - РјСѓР·С‹РєР° РёР· С„РёР»СЊРјР° РЎРІРѕР№ СЃСЂРµРґРё С‡СѓР¶РёС…,С‡СѓР¶РѕР№ СЃСЂРµРґРё СЃРІРѕРёС…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8175" y="3305175"/>
            <a:ext cx="247650" cy="24765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Анализ данных показал, что существенно изменились показатели двигательной подготовленности школьников.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5361" name="Picture 1" descr="C:\Users\Томусечка\Desktop\Исследование\463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0928"/>
            <a:ext cx="5976664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Bookman Old Style" pitchFamily="18" charset="0"/>
              </a:rPr>
              <a:t>Анализ позволяет утверждать, что</a:t>
            </a:r>
            <a:r>
              <a:rPr lang="ru-RU" sz="3200" b="1" i="1" dirty="0" smtClean="0">
                <a:latin typeface="Bookman Old Style" pitchFamily="18" charset="0"/>
              </a:rPr>
              <a:t> волейбол </a:t>
            </a:r>
            <a:r>
              <a:rPr lang="ru-RU" sz="3200" i="1" dirty="0" smtClean="0">
                <a:latin typeface="Bookman Old Style" pitchFamily="18" charset="0"/>
              </a:rPr>
              <a:t>как средство и вид спорта в физическом воспитании может быть использован в оздоровительной работе.</a:t>
            </a:r>
            <a:br>
              <a:rPr lang="ru-RU" sz="3200" i="1" dirty="0" smtClean="0">
                <a:latin typeface="Bookman Old Style" pitchFamily="18" charset="0"/>
              </a:rPr>
            </a:br>
            <a:r>
              <a:rPr lang="ru-RU" sz="3200" i="1" dirty="0" smtClean="0">
                <a:latin typeface="Bookman Old Style" pitchFamily="18" charset="0"/>
              </a:rPr>
              <a:t>Существенно влиять на двигательную активность школьников. </a:t>
            </a:r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34818" name="Picture 2" descr="C:\Users\Томусечка\Desktop\Исследование\1352194205-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5008438"/>
            <a:ext cx="3635896" cy="1849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8229600" cy="6034682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Проведенное исследование позволяет утверждать, что занятия </a:t>
            </a:r>
            <a:r>
              <a:rPr lang="ru-RU" b="1" i="1" dirty="0" smtClean="0">
                <a:latin typeface="Bookman Old Style" pitchFamily="18" charset="0"/>
              </a:rPr>
              <a:t>волейболом </a:t>
            </a:r>
            <a:r>
              <a:rPr lang="ru-RU" i="1" dirty="0" smtClean="0">
                <a:latin typeface="Bookman Old Style" pitchFamily="18" charset="0"/>
              </a:rPr>
              <a:t>могут служить средством сохранения и укрепления здоровья школьников!!!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5" name="Picture 3" descr="C:\Users\Томусечка\Desktop\Исследование\chW9A1zVj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365105"/>
            <a:ext cx="4788024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620688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Группа исследователей:</a:t>
            </a:r>
            <a:endParaRPr lang="ru-RU" sz="5400" b="1" cap="none" spc="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979712" y="2636329"/>
            <a:ext cx="532859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ученики 6-7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«А» классов:</a:t>
            </a:r>
            <a:endParaRPr lang="ru-RU" sz="2800" b="1" dirty="0" smtClean="0">
              <a:latin typeface="Comic Sans MS" pitchFamily="66" charset="0"/>
              <a:cs typeface="Arial" pitchFamily="34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Корнев Сергей,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Дундуков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Даниил,                                                         Масимова Эстелита,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Лондяков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Игорь, Мартынова Ксения, Никонов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Никита, Васильева Диана.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Научный руководитель</a:t>
            </a:r>
            <a:r>
              <a:rPr lang="ru-RU" sz="20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Морозова Тамара Владимировна,                                                                     учитель физической культуры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ШКОЛЫ\готово\96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3131840" cy="4889477"/>
          </a:xfrm>
          <a:prstGeom prst="trapezoid">
            <a:avLst/>
          </a:prstGeom>
          <a:noFill/>
        </p:spPr>
      </p:pic>
      <p:pic>
        <p:nvPicPr>
          <p:cNvPr id="1027" name="Picture 3" descr="F:\ДЛЯ ШКОЛЫ\готово\1318159832_1060vfit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05472"/>
            <a:ext cx="3168352" cy="4752528"/>
          </a:xfrm>
          <a:prstGeom prst="trapezoid">
            <a:avLst/>
          </a:prstGeom>
          <a:noFill/>
        </p:spPr>
      </p:pic>
      <p:pic>
        <p:nvPicPr>
          <p:cNvPr id="1028" name="Picture 4" descr="F:\ДЛЯ ШКОЛЫ\готово\photo-21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7616" y="3429000"/>
            <a:ext cx="3456384" cy="3249588"/>
          </a:xfrm>
          <a:prstGeom prst="trapezoid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ДЛЯ ШКОЛЫ\готово\1264274850-cutler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4536504" cy="4843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омусечка\Desktop\x_c9bf8e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4133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C:\Users\Томусечка\Desktop\juy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3332162" cy="4370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8" name="Picture 6" descr="C:\Users\Томусечка\Desktop\kovacs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48000"/>
            <a:ext cx="33528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Томусечка\Desktop\20140218_092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0"/>
            <a:ext cx="1368152" cy="16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C:\Users\Томусечка\Desktop\школьные фото\DSC09553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052736"/>
            <a:ext cx="1512168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Томусечка\Desktop\20140218_0937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996952"/>
            <a:ext cx="1368152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Томусечка\Desktop\wc10_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360040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7" descr="C:\Users\Томусечка\Desktop\20140218_093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817591" cy="72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 descr="C:\Users\Томусечка\Desktop\iNCAQ8B4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980728"/>
            <a:ext cx="259228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5" name="Picture 5" descr="C:\Users\Томусечка\Desktop\466px-Ekaterina_Gamova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50" y="531813"/>
            <a:ext cx="2959100" cy="380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Томусечка\Desktop\20140218_093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836712"/>
            <a:ext cx="144016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Томусечка\Desktop\20140218_1249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052736"/>
            <a:ext cx="1134126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Волейбол</a:t>
            </a:r>
            <a:r>
              <a:rPr lang="ru-RU" sz="2800" i="1" dirty="0" smtClean="0">
                <a:latin typeface="Bookman Old Style" pitchFamily="18" charset="0"/>
              </a:rPr>
              <a:t> - один из самых распространенных и доступных видов спорта, являющийся отличным средством приобщения молодежи к систематическим занятиям физической культурой и спортом, к активному отдыху! </a:t>
            </a:r>
            <a:endParaRPr lang="ru-RU" sz="2800" i="1" dirty="0">
              <a:latin typeface="Bookman Old Style" pitchFamily="18" charset="0"/>
            </a:endParaRPr>
          </a:p>
        </p:txBody>
      </p:sp>
      <p:pic>
        <p:nvPicPr>
          <p:cNvPr id="3" name="Picture 2" descr="C:\Users\Томусечка\Desktop\Исследование\52d92d939d0c8ff1827ca92344bda92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511256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Томусечка\Desktop\iI1VFSWP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345638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F:\ДЛЯ ШКОЛЫ\готово\637628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29000"/>
            <a:ext cx="525658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Томусечка\Desktop\20140218_092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688"/>
            <a:ext cx="126014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ЛЯ ШКОЛЫ\готово\1369087654_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555744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Томусечка\Desktop\1300686592_2011-03-21_084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C:\Users\Томусечка\Desktop\20140218_092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1026986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Томусечка\Desktop\20140218_092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1260140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Томусечка\Desktop\2000-mr-olympia-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373216"/>
            <a:ext cx="1008112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Томусечка\Desktop\20140218_093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53136"/>
            <a:ext cx="1368152" cy="98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Томусечка\Desktop\20140218_1249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725144"/>
            <a:ext cx="1134126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Томусечка\Desktop\20140218_0939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1340768"/>
            <a:ext cx="981109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Томусечка\Desktop\школьные фото\DSC09553 -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1700808"/>
            <a:ext cx="864096" cy="87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Users\Томусечка\Desktop\школьные фото\DSC09726 - коп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5373216"/>
            <a:ext cx="885279" cy="96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C:\Users\Томусечка\Desktop\школьные фото\DSC09578 - коп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5805264"/>
            <a:ext cx="406400" cy="355600"/>
          </a:xfrm>
          <a:prstGeom prst="rect">
            <a:avLst/>
          </a:prstGeom>
          <a:noFill/>
        </p:spPr>
      </p:pic>
      <p:pic>
        <p:nvPicPr>
          <p:cNvPr id="7179" name="Picture 11" descr="C:\Users\Томусечка\Desktop\презенташки\мама\DSC09657 - копия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448847">
            <a:off x="3147480" y="2790146"/>
            <a:ext cx="2367758" cy="2661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Picture 12" descr="C:\Users\Томусечка\Desktop\презенташки\мама\DSC0964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364158" y="3028330"/>
            <a:ext cx="10708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1" name="Picture 13" descr="C:\Users\Томусечка\Desktop\презенташки\мама\DSC0964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920790">
            <a:off x="2182839" y="1137778"/>
            <a:ext cx="947034" cy="1046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2" name="Picture 14" descr="C:\Users\Томусечка\Desktop\презенташки\мама\DSC0942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312" y="3068960"/>
            <a:ext cx="1080120" cy="1000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3" name="Picture 15" descr="C:\Users\Томусечка\Desktop\презенташки\волейбол в картинках\4028177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216" y="6021289"/>
            <a:ext cx="2627785" cy="836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Наша цель </a:t>
            </a:r>
            <a:r>
              <a:rPr lang="ru-RU" sz="3200" b="1" i="1" dirty="0" smtClean="0">
                <a:latin typeface="Bookman Old Style" pitchFamily="18" charset="0"/>
              </a:rPr>
              <a:t>исследования </a:t>
            </a:r>
            <a:r>
              <a:rPr lang="ru-RU" sz="3200" i="1" dirty="0" smtClean="0">
                <a:latin typeface="Bookman Old Style" pitchFamily="18" charset="0"/>
              </a:rPr>
              <a:t>- показать пути сохранения и укрепления здоровья школьников с использованием занятий волейболом как видом спорта.</a:t>
            </a:r>
            <a:br>
              <a:rPr lang="ru-RU" sz="3200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Объект исследования </a:t>
            </a:r>
            <a:r>
              <a:rPr lang="ru-RU" sz="3200" i="1" dirty="0" smtClean="0">
                <a:latin typeface="Bookman Old Style" pitchFamily="18" charset="0"/>
              </a:rPr>
              <a:t>- процесс формирования здорового образа жизни.</a:t>
            </a:r>
            <a:br>
              <a:rPr lang="ru-RU" sz="3200" i="1" dirty="0" smtClean="0">
                <a:latin typeface="Bookman Old Style" pitchFamily="18" charset="0"/>
              </a:rPr>
            </a:br>
            <a:r>
              <a:rPr lang="ru-RU" sz="3200" b="1" i="1" dirty="0" smtClean="0">
                <a:latin typeface="Bookman Old Style" pitchFamily="18" charset="0"/>
              </a:rPr>
              <a:t>Предмет исследования </a:t>
            </a:r>
            <a:r>
              <a:rPr lang="ru-RU" sz="3200" i="1" dirty="0" smtClean="0">
                <a:latin typeface="Bookman Old Style" pitchFamily="18" charset="0"/>
              </a:rPr>
              <a:t>- сохранение и укрепление здоровья школьников во время занятий волейболом.</a:t>
            </a:r>
            <a:endParaRPr lang="ru-RU" sz="3200" i="1" dirty="0">
              <a:latin typeface="Bookman Old Style" pitchFamily="18" charset="0"/>
            </a:endParaRPr>
          </a:p>
        </p:txBody>
      </p:sp>
      <p:pic>
        <p:nvPicPr>
          <p:cNvPr id="32769" name="Picture 1" descr="C:\Users\Томусечка\Desktop\Исследование\1352194205-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224462"/>
            <a:ext cx="2352676" cy="1633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latin typeface="Bookman Old Style" pitchFamily="18" charset="0"/>
              </a:rPr>
              <a:t>Разнообразие двигательных навыков и игровых действий, отличающихся не только по интенсивности усилий, по их координационной структуре, способствует развитию всех физических качеств: силы, выносливости, быстроты, ловкости в гармоничных сочетаниях. Способность </a:t>
            </a:r>
            <a:r>
              <a:rPr lang="ru-RU" sz="2800" b="1" i="1" dirty="0" smtClean="0">
                <a:latin typeface="Bookman Old Style" pitchFamily="18" charset="0"/>
              </a:rPr>
              <a:t>волейболиста</a:t>
            </a:r>
            <a:r>
              <a:rPr lang="ru-RU" sz="2800" i="1" dirty="0" smtClean="0">
                <a:latin typeface="Bookman Old Style" pitchFamily="18" charset="0"/>
              </a:rPr>
              <a:t> быстро ориентироваться в постоянно изменяющейся ситуации, выбирать из богатого арсенала разнообразных технических средств наиболее рациональные, быстро переходить от одних действий к другим приводит к развитию высокой подвижности нервных процессов. Помимо этого игра в</a:t>
            </a:r>
            <a:r>
              <a:rPr lang="ru-RU" sz="2800" b="1" i="1" dirty="0" smtClean="0">
                <a:latin typeface="Bookman Old Style" pitchFamily="18" charset="0"/>
              </a:rPr>
              <a:t> волейбол </a:t>
            </a:r>
            <a:r>
              <a:rPr lang="ru-RU" sz="2800" i="1" dirty="0" smtClean="0">
                <a:latin typeface="Bookman Old Style" pitchFamily="18" charset="0"/>
              </a:rPr>
              <a:t>способствует развитию опорно-двигательного аппарата, укрепляет дыхательную, </a:t>
            </a:r>
            <a:r>
              <a:rPr lang="ru-RU" sz="2800" i="1" dirty="0" err="1" smtClean="0">
                <a:latin typeface="Bookman Old Style" pitchFamily="18" charset="0"/>
              </a:rPr>
              <a:t>сердечно-сосудистую</a:t>
            </a:r>
            <a:r>
              <a:rPr lang="ru-RU" sz="2800" i="1" dirty="0" smtClean="0">
                <a:latin typeface="Bookman Old Style" pitchFamily="18" charset="0"/>
              </a:rPr>
              <a:t>, мышечную и другие системы организма.</a:t>
            </a: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517058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Задачи исследования: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latin typeface="Bookman Old Style" pitchFamily="18" charset="0"/>
              </a:rPr>
              <a:t>     </a:t>
            </a:r>
            <a:r>
              <a:rPr lang="ru-RU" sz="3200" b="1" i="1" dirty="0" smtClean="0">
                <a:latin typeface="Bookman Old Style" pitchFamily="18" charset="0"/>
              </a:rPr>
              <a:t>-</a:t>
            </a:r>
            <a:r>
              <a:rPr lang="ru-RU" sz="3200" i="1" dirty="0" smtClean="0">
                <a:latin typeface="Bookman Old Style" pitchFamily="18" charset="0"/>
              </a:rPr>
              <a:t> провести исследование физической   подготовленности, а также функциональных систем организма учащихся;</a:t>
            </a:r>
            <a:br>
              <a:rPr lang="ru-RU" sz="3200" i="1" dirty="0" smtClean="0">
                <a:latin typeface="Bookman Old Style" pitchFamily="18" charset="0"/>
              </a:rPr>
            </a:br>
            <a:r>
              <a:rPr lang="ru-RU" sz="3200" i="1" dirty="0" smtClean="0">
                <a:latin typeface="Bookman Old Style" pitchFamily="18" charset="0"/>
              </a:rPr>
              <a:t>     </a:t>
            </a:r>
            <a:r>
              <a:rPr lang="ru-RU" sz="3200" b="1" i="1" dirty="0" smtClean="0">
                <a:latin typeface="Bookman Old Style" pitchFamily="18" charset="0"/>
              </a:rPr>
              <a:t>- </a:t>
            </a:r>
            <a:r>
              <a:rPr lang="ru-RU" sz="3200" i="1" dirty="0" smtClean="0">
                <a:latin typeface="Bookman Old Style" pitchFamily="18" charset="0"/>
              </a:rPr>
              <a:t>на основании результатов исследования сформулировать выводы.</a:t>
            </a:r>
            <a:br>
              <a:rPr lang="ru-RU" sz="3200" i="1" dirty="0" smtClean="0">
                <a:latin typeface="Bookman Old Style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Picture 3" descr="C:\Users\Томусечка\Desktop\Исследование\1352194205-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25144"/>
            <a:ext cx="3528392" cy="1874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Рабочая гипотеза: </a:t>
            </a:r>
            <a:r>
              <a:rPr lang="ru-RU" sz="3200" i="1" dirty="0" smtClean="0">
                <a:latin typeface="Bookman Old Style" pitchFamily="18" charset="0"/>
              </a:rPr>
              <a:t>регулярные занятия </a:t>
            </a:r>
            <a:r>
              <a:rPr lang="ru-RU" sz="3200" b="1" i="1" dirty="0" smtClean="0">
                <a:latin typeface="Bookman Old Style" pitchFamily="18" charset="0"/>
              </a:rPr>
              <a:t>волейболом</a:t>
            </a:r>
            <a:r>
              <a:rPr lang="ru-RU" sz="3200" i="1" dirty="0" smtClean="0">
                <a:latin typeface="Bookman Old Style" pitchFamily="18" charset="0"/>
              </a:rPr>
              <a:t> способствуют не только повышению двигательной активности школьников, но и являются мощным стимулом приобщения их к здоровому образу жизни, активным и регулярным занятиям физическими упражнениями.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Picture 3" descr="C:\Users\Томусечка\Desktop\Исследование\1352194205-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983448"/>
            <a:ext cx="3347864" cy="1874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Практическое</a:t>
            </a:r>
            <a:r>
              <a:rPr lang="ru-RU" sz="3200" i="1" dirty="0" smtClean="0">
                <a:latin typeface="Bookman Old Style" pitchFamily="18" charset="0"/>
              </a:rPr>
              <a:t> значение исследовательской работы состоит в том, что ее результаты дают материал для практического решения вопросов физического воспитания школьников, приобщению их к регулярным занятиям физическими упражнениями и поиска новых эффективных путей физкультурно-спортивной работы с детьми.</a:t>
            </a:r>
            <a:br>
              <a:rPr lang="ru-RU" sz="3200" i="1" dirty="0" smtClean="0">
                <a:latin typeface="Bookman Old Style" pitchFamily="18" charset="0"/>
              </a:rPr>
            </a:br>
            <a:endParaRPr lang="ru-RU" sz="3200" i="1" dirty="0">
              <a:latin typeface="Bookman Old Style" pitchFamily="18" charset="0"/>
            </a:endParaRPr>
          </a:p>
        </p:txBody>
      </p:sp>
      <p:pic>
        <p:nvPicPr>
          <p:cNvPr id="31745" name="Picture 1" descr="C:\Users\Томусечка\Desktop\Исследование\voley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25145"/>
            <a:ext cx="3635896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Bookman Old Style" pitchFamily="18" charset="0"/>
              </a:rPr>
              <a:t>Волейбол</a:t>
            </a:r>
            <a:r>
              <a:rPr lang="ru-RU" sz="3200" i="1" dirty="0" smtClean="0">
                <a:latin typeface="Bookman Old Style" pitchFamily="18" charset="0"/>
              </a:rPr>
              <a:t>-это командная спортивная игра с мячом двух команд по 6 человек в каждой на площадке 9 </a:t>
            </a:r>
            <a:r>
              <a:rPr lang="ru-RU" sz="3200" i="1" dirty="0" err="1" smtClean="0">
                <a:latin typeface="Bookman Old Style" pitchFamily="18" charset="0"/>
              </a:rPr>
              <a:t>х</a:t>
            </a:r>
            <a:r>
              <a:rPr lang="ru-RU" sz="3200" i="1" dirty="0" smtClean="0">
                <a:latin typeface="Bookman Old Style" pitchFamily="18" charset="0"/>
              </a:rPr>
              <a:t> 18 м, разделенной пополам сеткой, где играющие стремятся ударами рук по мячу приземлить его на половине соперника. Все движения в волейболе носят естественный характер, базирующиеся на беге, прыжках, метаниях.</a:t>
            </a:r>
            <a:endParaRPr lang="ru-RU" sz="3200" i="1" dirty="0">
              <a:latin typeface="Bookman Old Style" pitchFamily="18" charset="0"/>
            </a:endParaRPr>
          </a:p>
        </p:txBody>
      </p:sp>
      <p:pic>
        <p:nvPicPr>
          <p:cNvPr id="16385" name="Picture 1" descr="C:\Users\Томусечка\Desktop\Исследование\131063720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941169"/>
            <a:ext cx="3707905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1129</Words>
  <Application>Microsoft Office PowerPoint</Application>
  <PresentationFormat>Экран (4:3)</PresentationFormat>
  <Paragraphs>420</Paragraphs>
  <Slides>32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Мы в волейбол вдохновенно играем, Мы с волейболом по жизни идём. Мы дух и тело игрой укрепляем И потому мы нигде не пропадём. </vt:lpstr>
      <vt:lpstr>Слайд 2</vt:lpstr>
      <vt:lpstr>Волейбол - один из самых распространенных и доступных видов спорта, являющийся отличным средством приобщения молодежи к систематическим занятиям физической культурой и спортом, к активному отдыху! </vt:lpstr>
      <vt:lpstr>Наша цель исследования - показать пути сохранения и укрепления здоровья школьников с использованием занятий волейболом как видом спорта. Объект исследования - процесс формирования здорового образа жизни. Предмет исследования - сохранение и укрепление здоровья школьников во время занятий волейболом.</vt:lpstr>
      <vt:lpstr>Разнообразие двигательных навыков и игровых действий, отличающихся не только по интенсивности усилий, по их координационной структуре, способствует развитию всех физических качеств: силы, выносливости, быстроты, ловкости в гармоничных сочетаниях. Способность волейболиста быстро ориентироваться в постоянно изменяющейся ситуации, выбирать из богатого арсенала разнообразных технических средств наиболее рациональные, быстро переходить от одних действий к другим приводит к развитию высокой подвижности нервных процессов. Помимо этого игра в волейбол способствует развитию опорно-двигательного аппарата, укрепляет дыхательную, сердечно-сосудистую, мышечную и другие системы организма. </vt:lpstr>
      <vt:lpstr>  Задачи исследования:       - провести исследование физической   подготовленности, а также функциональных систем организма учащихся;      - на основании результатов исследования сформулировать выводы.  </vt:lpstr>
      <vt:lpstr>Рабочая гипотеза: регулярные занятия волейболом способствуют не только повышению двигательной активности школьников, но и являются мощным стимулом приобщения их к здоровому образу жизни, активным и регулярным занятиям физическими упражнениями. </vt:lpstr>
      <vt:lpstr>Практическое значение исследовательской работы состоит в том, что ее результаты дают материал для практического решения вопросов физического воспитания школьников, приобщению их к регулярным занятиям физическими упражнениями и поиска новых эффективных путей физкультурно-спортивной работы с детьми. </vt:lpstr>
      <vt:lpstr>Волейбол-это командная спортивная игра с мячом двух команд по 6 человек в каждой на площадке 9 х 18 м, разделенной пополам сеткой, где играющие стремятся ударами рук по мячу приземлить его на половине соперника. Все движения в волейболе носят естественный характер, базирующиеся на беге, прыжках, метаниях.</vt:lpstr>
      <vt:lpstr>Находясь в общественных отношениях на тренировке или на площадке с другими, каждый ребёнок осознает себя как личность и определенным образом относится к себе, к своему поведению и к своим поступкам. Закрепляясь в практике, это отношение к самому себе переходит в черту характера. Таким образом, у детей, занимающихся волейболом в коллективной деятельности, воспитываются новые черты характера. </vt:lpstr>
      <vt:lpstr>Физические упражнения способствуют увеличению жизненной ёмкости лёгких, расширяют грудную клетку, развивают дыхательную мускулатуру. Специальный эффект волейбольной тренировки связан с повышением функциональных возможностей организма ребёнка.  </vt:lpstr>
      <vt:lpstr>Статистика:  Анкетирование позволило определить отношение учащихся(55чел.) нашей школы к дополнительным занятиям волейболом:</vt:lpstr>
      <vt:lpstr>Слайд 13</vt:lpstr>
      <vt:lpstr>Слайд 14</vt:lpstr>
      <vt:lpstr>Слайд 15</vt:lpstr>
      <vt:lpstr>У детей занимающихся волейболом происходят изменения в скелете, развиты силы мышц верхних конечностей, увеличена величина силы разгибателей голени.  Результаты исследований показали, что у учащихся занимающихся волейболом параметры физической подготовленности лучше по сравнению с учащимися ведущих малоподвижный образ жизни. А соответственно работоспособность, выносливость организма намного выше, чем у не тренированных учащихся.  </vt:lpstr>
      <vt:lpstr>     Данные о состоянии физической подготовленности учащихся показывают:  1. у ребят, занимающихся волейболом, отлично развита гибкость позвоночника; 2.они показывают высокие результаты в прыжках в длину с места. </vt:lpstr>
      <vt:lpstr>Состояние сердечно- сосудистой системы  учащихся показывают: 1. учащиеся, которые занимаются спортом, намного лучше переносят физическую нагрузку; 2. после физической нагрузки происходит быстрое восстановление, а это говорит о хорошей тренированности организма. </vt:lpstr>
      <vt:lpstr>Данные анализа образа жизни учащихся показали, что:  Учащиеся волейболисты на первое место ставят – здоровый образ жизни. Они занимаются спортом, следят за своим весом, развивают мускулатуру, участвуют в соревнованиях.  Все эти данные свидетельствуют о неоценимом положительном влиянии занятий волейболом на организм человека. </vt:lpstr>
      <vt:lpstr>Вывод: Таким образом, можно говорить о необходимости физических упражнений, а именно занятий волейболом в жизни ребёнка. При этом очень важно учитывать состояние здоровья и уровень физической подготовки, для рационального использования физических возможностей организма, чтобы физические нагрузки не принесли вреда здоровью. </vt:lpstr>
      <vt:lpstr>Слайд 21</vt:lpstr>
      <vt:lpstr>Анализ данных показал, что существенно изменились показатели двигательной подготовленности школьников.  </vt:lpstr>
      <vt:lpstr>Анализ позволяет утверждать, что волейбол как средство и вид спорта в физическом воспитании может быть использован в оздоровительной работе. Существенно влиять на двигательную активность школьников.  </vt:lpstr>
      <vt:lpstr>Проведенное исследование позволяет утверждать, что занятия волейболом могут служить средством сохранения и укрепления здоровья школьников!!!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Томусечка</dc:creator>
  <cp:lastModifiedBy>Томусечка</cp:lastModifiedBy>
  <cp:revision>58</cp:revision>
  <dcterms:created xsi:type="dcterms:W3CDTF">2014-02-01T16:07:31Z</dcterms:created>
  <dcterms:modified xsi:type="dcterms:W3CDTF">2014-02-26T17:08:17Z</dcterms:modified>
</cp:coreProperties>
</file>