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29172-2DCF-4F1D-9129-BDBF9661866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36559-0D83-47C2-BD76-65B933AB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29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36559-0D83-47C2-BD76-65B933AB05A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728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36559-0D83-47C2-BD76-65B933AB05A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728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Итоговый тест по ИНФОРМАТИКИ и ИКТ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5 класс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62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9. При </a:t>
            </a:r>
            <a:r>
              <a:rPr lang="ru-RU" sz="3200" dirty="0"/>
              <a:t>разработке плана действий происходит </a:t>
            </a:r>
            <a:r>
              <a:rPr lang="ru-RU" sz="3200" dirty="0" smtClean="0"/>
              <a:t>…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1844824"/>
            <a:ext cx="8229600" cy="4525963"/>
          </a:xfrm>
        </p:spPr>
        <p:txBody>
          <a:bodyPr/>
          <a:lstStyle/>
          <a:p>
            <a:pPr marL="971550" lvl="1" indent="-514350">
              <a:buFont typeface="+mj-lt"/>
              <a:buAutoNum type="arabicParenR"/>
            </a:pPr>
            <a:r>
              <a:rPr lang="ru-RU" dirty="0" smtClean="0"/>
              <a:t>обработка</a:t>
            </a:r>
            <a:r>
              <a:rPr lang="ru-RU" dirty="0"/>
              <a:t>, связанная с изменением формы информации, но не изменяющая её содержания;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обработка, связанная с получением нового содержания, новой информации;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обработка информации не происходит.</a:t>
            </a:r>
            <a:endParaRPr lang="ru-RU" sz="3200" dirty="0"/>
          </a:p>
          <a:p>
            <a:endParaRPr lang="ru-RU" dirty="0"/>
          </a:p>
        </p:txBody>
      </p:sp>
      <p:pic>
        <p:nvPicPr>
          <p:cNvPr id="5" name="Picture 4" descr="http://filippok-ekb.ru/uploads/img/1263974281_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4729469"/>
            <a:ext cx="378293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34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10. При </a:t>
            </a:r>
            <a:r>
              <a:rPr lang="ru-RU" sz="3600" dirty="0"/>
              <a:t>упорядочивании информации в хронологической последовательности происходит </a:t>
            </a:r>
            <a:r>
              <a:rPr lang="ru-RU" sz="3600" dirty="0" smtClean="0"/>
              <a:t>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88840"/>
            <a:ext cx="8229600" cy="4525963"/>
          </a:xfrm>
        </p:spPr>
        <p:txBody>
          <a:bodyPr/>
          <a:lstStyle/>
          <a:p>
            <a:pPr marL="971550" lvl="1" indent="-514350">
              <a:buFont typeface="+mj-lt"/>
              <a:buAutoNum type="arabicParenR"/>
            </a:pPr>
            <a:r>
              <a:rPr lang="ru-RU" dirty="0" smtClean="0"/>
              <a:t>обработка</a:t>
            </a:r>
            <a:r>
              <a:rPr lang="ru-RU" dirty="0"/>
              <a:t>, связанная с получением нового содержания, новой информации;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обработка, связанная с изменением формы информации, но не изменяющая её содержания;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обработка информации не происходит.</a:t>
            </a:r>
            <a:endParaRPr lang="ru-RU" sz="3200" dirty="0"/>
          </a:p>
          <a:p>
            <a:endParaRPr lang="ru-RU" dirty="0"/>
          </a:p>
        </p:txBody>
      </p:sp>
      <p:pic>
        <p:nvPicPr>
          <p:cNvPr id="7172" name="Picture 4" descr="http://filippok-ekb.ru/uploads/img/1263974281_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4729469"/>
            <a:ext cx="378293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55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12. При </a:t>
            </a:r>
            <a:r>
              <a:rPr lang="ru-RU" sz="3200" dirty="0"/>
              <a:t>вычислениях по известным формулам происходит </a:t>
            </a:r>
            <a:r>
              <a:rPr lang="ru-RU" sz="3200" dirty="0" smtClean="0"/>
              <a:t>…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58106"/>
            <a:ext cx="8229600" cy="4525963"/>
          </a:xfrm>
        </p:spPr>
        <p:txBody>
          <a:bodyPr/>
          <a:lstStyle/>
          <a:p>
            <a:pPr marL="971550" lvl="1" indent="-514350">
              <a:buFont typeface="+mj-lt"/>
              <a:buAutoNum type="arabicParenR"/>
            </a:pPr>
            <a:r>
              <a:rPr lang="ru-RU" dirty="0" smtClean="0"/>
              <a:t>обработка</a:t>
            </a:r>
            <a:r>
              <a:rPr lang="ru-RU" dirty="0"/>
              <a:t>, связанная с изменением формы информации, но не изменяющая её содержания;</a:t>
            </a:r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обработка, связанная с получением нового содержания, новой информации;</a:t>
            </a:r>
          </a:p>
          <a:p>
            <a:pPr marL="457200" indent="0">
              <a:buNone/>
            </a:pPr>
            <a:r>
              <a:rPr lang="ru-RU" sz="2800" dirty="0" smtClean="0"/>
              <a:t>3)  обработка </a:t>
            </a:r>
            <a:r>
              <a:rPr lang="ru-RU" sz="2800" dirty="0"/>
              <a:t>информации не происходит.</a:t>
            </a:r>
          </a:p>
          <a:p>
            <a:endParaRPr lang="ru-RU" dirty="0"/>
          </a:p>
        </p:txBody>
      </p:sp>
      <p:pic>
        <p:nvPicPr>
          <p:cNvPr id="8194" name="Picture 2" descr="https://encrypted-tbn0.gstatic.com/images?q=tbn:ANd9GcTUDktNJg4sUGVCYfK_QlPJ5VoNMlfcNXVAbDet4ArwiuZOttZyz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71792" y="4221088"/>
            <a:ext cx="1872208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22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971600" y="1340768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chemeClr val="accent2">
                    <a:lumMod val="75000"/>
                  </a:schemeClr>
                </a:solidFill>
              </a:rPr>
              <a:t>Проверка </a:t>
            </a:r>
            <a:endParaRPr lang="ru-RU" sz="6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39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1. Отметьте информационные процессы (действия с информацией</a:t>
            </a:r>
            <a:r>
              <a:rPr lang="ru-RU" sz="3600" dirty="0" smtClean="0"/>
              <a:t>).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23528" y="1556792"/>
            <a:ext cx="8815290" cy="4392488"/>
          </a:xfrm>
        </p:spPr>
        <p:txBody>
          <a:bodyPr numCol="2">
            <a:noAutofit/>
          </a:bodyPr>
          <a:lstStyle/>
          <a:p>
            <a:pPr marL="457200" lvl="1" indent="-457200">
              <a:buFont typeface="+mj-lt"/>
              <a:buAutoNum type="arabicParenR"/>
            </a:pPr>
            <a:r>
              <a:rPr lang="ru-RU" dirty="0"/>
              <a:t>Работа на компьютере с клавиатурным тренажером;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Установка телефона;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Прослушивание музыкальной кассеты;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Чтение книги;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Видеокассета;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Заучивание правила;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Толковый словарь;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Выполнение домашнего задания по </a:t>
            </a:r>
            <a:r>
              <a:rPr lang="ru-RU" dirty="0" smtClean="0"/>
              <a:t>истории</a:t>
            </a:r>
            <a:r>
              <a:rPr lang="ru-RU" dirty="0"/>
              <a:t>;</a:t>
            </a:r>
            <a:endParaRPr lang="ru-RU" dirty="0" smtClean="0"/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Разговор по телефону;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Посадка дерева;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Кассета любимой музыкальной группы;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Письмо приятелю;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Выполнение контрольной работы;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Разгадывание кроссворда;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Просмотр телепередачи;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Учебник математики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Овал 1"/>
          <p:cNvSpPr/>
          <p:nvPr/>
        </p:nvSpPr>
        <p:spPr>
          <a:xfrm>
            <a:off x="303378" y="2849030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03378" y="3645024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03378" y="4509120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03378" y="5373216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644008" y="1556792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735110" y="3672329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735110" y="4509120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705612" y="4985871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90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2. Отметьте устройства, предназначенные для вывода  информации.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41438" lvl="1" indent="-884238">
              <a:buFont typeface="+mj-lt"/>
              <a:buAutoNum type="arabicParenR"/>
              <a:tabLst>
                <a:tab pos="1076325" algn="l"/>
              </a:tabLst>
            </a:pPr>
            <a:r>
              <a:rPr lang="ru-RU" dirty="0"/>
              <a:t>Принтер;</a:t>
            </a:r>
            <a:endParaRPr lang="ru-RU" sz="3200" dirty="0"/>
          </a:p>
          <a:p>
            <a:pPr marL="1341438" lvl="1" indent="-884238">
              <a:buFont typeface="+mj-lt"/>
              <a:buAutoNum type="arabicParenR"/>
              <a:tabLst>
                <a:tab pos="1076325" algn="l"/>
              </a:tabLst>
            </a:pPr>
            <a:r>
              <a:rPr lang="ru-RU" dirty="0"/>
              <a:t>Процессор;</a:t>
            </a:r>
            <a:endParaRPr lang="ru-RU" sz="3200" dirty="0"/>
          </a:p>
          <a:p>
            <a:pPr marL="1341438" lvl="1" indent="-884238">
              <a:buFont typeface="+mj-lt"/>
              <a:buAutoNum type="arabicParenR"/>
              <a:tabLst>
                <a:tab pos="1076325" algn="l"/>
              </a:tabLst>
            </a:pPr>
            <a:r>
              <a:rPr lang="ru-RU" dirty="0"/>
              <a:t>Монитор;</a:t>
            </a:r>
            <a:endParaRPr lang="ru-RU" sz="3200" dirty="0"/>
          </a:p>
          <a:p>
            <a:pPr marL="1341438" lvl="1" indent="-884238">
              <a:buFont typeface="+mj-lt"/>
              <a:buAutoNum type="arabicParenR"/>
              <a:tabLst>
                <a:tab pos="1076325" algn="l"/>
              </a:tabLst>
            </a:pPr>
            <a:r>
              <a:rPr lang="ru-RU" dirty="0"/>
              <a:t>Сканер;</a:t>
            </a:r>
            <a:endParaRPr lang="ru-RU" sz="3200" dirty="0"/>
          </a:p>
          <a:p>
            <a:pPr marL="1341438" lvl="1" indent="-884238">
              <a:buFont typeface="+mj-lt"/>
              <a:buAutoNum type="arabicParenR"/>
              <a:tabLst>
                <a:tab pos="1076325" algn="l"/>
              </a:tabLst>
            </a:pPr>
            <a:r>
              <a:rPr lang="ru-RU" dirty="0"/>
              <a:t>Графопостроитель;</a:t>
            </a:r>
            <a:endParaRPr lang="ru-RU" sz="3200" dirty="0"/>
          </a:p>
          <a:p>
            <a:pPr marL="1341438" lvl="1" indent="-884238">
              <a:buFont typeface="+mj-lt"/>
              <a:buAutoNum type="arabicParenR"/>
              <a:tabLst>
                <a:tab pos="1076325" algn="l"/>
              </a:tabLst>
            </a:pPr>
            <a:r>
              <a:rPr lang="ru-RU" dirty="0"/>
              <a:t>Джойстик;</a:t>
            </a:r>
            <a:endParaRPr lang="ru-RU" sz="3200" dirty="0"/>
          </a:p>
          <a:p>
            <a:pPr marL="1341438" lvl="1" indent="-884238">
              <a:buFont typeface="+mj-lt"/>
              <a:buAutoNum type="arabicParenR"/>
              <a:tabLst>
                <a:tab pos="1076325" algn="l"/>
              </a:tabLst>
            </a:pPr>
            <a:r>
              <a:rPr lang="ru-RU" dirty="0"/>
              <a:t>Клавиатура;</a:t>
            </a:r>
            <a:endParaRPr lang="ru-RU" sz="3200" dirty="0"/>
          </a:p>
          <a:p>
            <a:pPr marL="1341438" lvl="1" indent="-884238">
              <a:buFont typeface="+mj-lt"/>
              <a:buAutoNum type="arabicParenR"/>
              <a:tabLst>
                <a:tab pos="1076325" algn="l"/>
              </a:tabLst>
            </a:pPr>
            <a:r>
              <a:rPr lang="ru-RU" dirty="0"/>
              <a:t>Мышь;</a:t>
            </a:r>
            <a:endParaRPr lang="ru-RU" sz="3200" dirty="0"/>
          </a:p>
          <a:p>
            <a:pPr marL="1341438" lvl="1" indent="-884238">
              <a:buFont typeface="+mj-lt"/>
              <a:buAutoNum type="arabicParenR"/>
              <a:tabLst>
                <a:tab pos="1076325" algn="l"/>
              </a:tabLst>
            </a:pPr>
            <a:r>
              <a:rPr lang="ru-RU" dirty="0"/>
              <a:t>Микрофон;</a:t>
            </a:r>
            <a:endParaRPr lang="ru-RU" sz="3200" dirty="0"/>
          </a:p>
          <a:p>
            <a:pPr marL="1341438" lvl="1" indent="-884238">
              <a:buFont typeface="+mj-lt"/>
              <a:buAutoNum type="arabicParenR"/>
              <a:tabLst>
                <a:tab pos="1076325" algn="l"/>
              </a:tabLst>
            </a:pPr>
            <a:r>
              <a:rPr lang="ru-RU" dirty="0"/>
              <a:t>Акустические колонки;</a:t>
            </a:r>
            <a:endParaRPr lang="ru-RU" sz="3200" dirty="0"/>
          </a:p>
          <a:p>
            <a:pPr marL="1341438" lvl="1" indent="-884238">
              <a:buFont typeface="+mj-lt"/>
              <a:buAutoNum type="arabicParenR"/>
              <a:tabLst>
                <a:tab pos="1076325" algn="l"/>
              </a:tabLst>
            </a:pPr>
            <a:r>
              <a:rPr lang="ru-RU" dirty="0"/>
              <a:t>Дискета.</a:t>
            </a:r>
            <a:endParaRPr lang="ru-RU" sz="3200" dirty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99592" y="1556792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99592" y="2348880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99592" y="3140968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71600" y="5157192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http://www.compgramotnost.ru/wp-content/uploads/2011/07/peripheriya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7057" y="1484784"/>
            <a:ext cx="3888432" cy="291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s://encrypted-tbn3.gstatic.com/images?q=tbn:ANd9GcRqYssA___S8l0XAsho4yCI0P735v-eBzrneFEWq5afkh1eyNcv3A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1248" y="4370528"/>
            <a:ext cx="2548939" cy="17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14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3</a:t>
            </a:r>
            <a:r>
              <a:rPr lang="ru-RU" sz="3600" dirty="0" smtClean="0"/>
              <a:t>.Отметьте </a:t>
            </a:r>
            <a:r>
              <a:rPr lang="ru-RU" sz="3600" dirty="0"/>
              <a:t>устройства, предназначены для ввода информации в компьютер</a:t>
            </a:r>
            <a:r>
              <a:rPr lang="ru-RU" sz="3600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71550" lvl="1" indent="-514350">
              <a:buFont typeface="+mj-lt"/>
              <a:buAutoNum type="arabicParenR"/>
            </a:pPr>
            <a:r>
              <a:rPr lang="ru-RU" dirty="0"/>
              <a:t>Принтер;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Процессор;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Монитор;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Сканер;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Графопостроитель;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Джойстик;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Клавиатура;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Мышь;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Микрофон;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Акустические колонки;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Дискета.</a:t>
            </a:r>
            <a:endParaRPr lang="ru-RU" sz="3200" dirty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99592" y="2780928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99592" y="3573016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99592" y="4005064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99592" y="4420211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99592" y="4797152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http://www.compgramotnost.ru/wp-content/uploads/2011/07/peripheriya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7057" y="1484784"/>
            <a:ext cx="3888432" cy="291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encrypted-tbn3.gstatic.com/images?q=tbn:ANd9GcRqYssA___S8l0XAsho4yCI0P735v-eBzrneFEWq5afkh1eyNcv3A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1248" y="4370528"/>
            <a:ext cx="2548939" cy="17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18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Отметьте </a:t>
            </a:r>
            <a:r>
              <a:rPr lang="ru-RU" dirty="0"/>
              <a:t>элементы окна приложения </a:t>
            </a:r>
            <a:r>
              <a:rPr lang="en-US" dirty="0"/>
              <a:t>Paint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71550" lvl="1" indent="-514350">
              <a:buFont typeface="+mj-lt"/>
              <a:buAutoNum type="arabicParenR"/>
            </a:pPr>
            <a:r>
              <a:rPr lang="ru-RU" dirty="0"/>
              <a:t>Название приложения;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Строка меню;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Кнопка закрыть;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Кнопка свернуть;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Панель инструментов;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Палитра;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Панель Стандартная;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Панель Форматирование;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Рабочая область;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Полосы прокрутки</a:t>
            </a:r>
            <a:r>
              <a:rPr lang="ru-RU" dirty="0" smtClean="0"/>
              <a:t>.</a:t>
            </a:r>
            <a:endParaRPr lang="ru-RU" sz="3200" dirty="0"/>
          </a:p>
        </p:txBody>
      </p:sp>
      <p:sp>
        <p:nvSpPr>
          <p:cNvPr id="4" name="Овал 3"/>
          <p:cNvSpPr/>
          <p:nvPr/>
        </p:nvSpPr>
        <p:spPr>
          <a:xfrm>
            <a:off x="971600" y="1628800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971600" y="2060848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971600" y="2492896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971600" y="2924944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71600" y="3356992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971600" y="3789040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71600" y="5085184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971600" y="5518567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http://www.taurion.ru/_books/windows-xp/glava6/6-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5900" y="1985170"/>
            <a:ext cx="38481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81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5. Отметьте </a:t>
            </a:r>
            <a:r>
              <a:rPr lang="ru-RU" sz="3600" dirty="0"/>
              <a:t>элементы окна приложения </a:t>
            </a:r>
            <a:r>
              <a:rPr lang="en-US" sz="3600" dirty="0"/>
              <a:t>WordPad</a:t>
            </a:r>
            <a:r>
              <a:rPr lang="ru-RU" sz="3600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71550" lvl="1" indent="-514350">
              <a:buFont typeface="+mj-lt"/>
              <a:buAutoNum type="arabicParenR"/>
            </a:pPr>
            <a:r>
              <a:rPr lang="ru-RU" dirty="0"/>
              <a:t>Название приложения;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Строка меню;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Кнопка закрыть;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Кнопка свернуть;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Панель инструментов;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Палитра;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Панель Стандартная;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Панель Форматирование;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Рабочая область;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Полосы прокрутки</a:t>
            </a:r>
            <a:r>
              <a:rPr lang="ru-RU" dirty="0" smtClean="0"/>
              <a:t>.</a:t>
            </a:r>
            <a:endParaRPr lang="ru-RU" sz="3200" dirty="0"/>
          </a:p>
        </p:txBody>
      </p:sp>
      <p:sp>
        <p:nvSpPr>
          <p:cNvPr id="4" name="Овал 3"/>
          <p:cNvSpPr/>
          <p:nvPr/>
        </p:nvSpPr>
        <p:spPr>
          <a:xfrm>
            <a:off x="899592" y="1556792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99592" y="1988840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99592" y="2420888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99592" y="2852936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99592" y="4221088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99592" y="4631033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99592" y="5067465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021864" y="5512626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4" descr="http://xn----ttbkadddjj.xn--p1ai/images/soft/wordpad/02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1916832"/>
            <a:ext cx="3603521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88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6. Отметьте </a:t>
            </a:r>
            <a:r>
              <a:rPr lang="ru-RU" sz="3600" dirty="0"/>
              <a:t>операции при форматировании документов</a:t>
            </a:r>
            <a:r>
              <a:rPr lang="ru-RU" sz="3600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arenR"/>
            </a:pPr>
            <a:r>
              <a:rPr lang="ru-RU" dirty="0"/>
              <a:t>Вставка;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Удаление;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Замена;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Изменение шрифта;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Изменение начертания;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Изменение цвета;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Поиск и замена;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Выравнивание</a:t>
            </a:r>
            <a:r>
              <a:rPr lang="ru-RU" dirty="0" smtClean="0"/>
              <a:t>.</a:t>
            </a:r>
            <a:endParaRPr lang="ru-RU" sz="3200" dirty="0"/>
          </a:p>
        </p:txBody>
      </p:sp>
      <p:sp>
        <p:nvSpPr>
          <p:cNvPr id="4" name="Овал 3"/>
          <p:cNvSpPr/>
          <p:nvPr/>
        </p:nvSpPr>
        <p:spPr>
          <a:xfrm>
            <a:off x="899592" y="3212976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59632" y="3678427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99592" y="4209389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89129" y="5301208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http://static.freepik.com/free-photo/pencil--quill-pen--brush--pen-vector-material_15-570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1749" y="1988840"/>
            <a:ext cx="3375764" cy="338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54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1. Отметьте информационные процессы (действия с информацией</a:t>
            </a:r>
            <a:r>
              <a:rPr lang="ru-RU" sz="3600" dirty="0" smtClean="0"/>
              <a:t>).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23528" y="1556792"/>
            <a:ext cx="8815290" cy="4392488"/>
          </a:xfrm>
        </p:spPr>
        <p:txBody>
          <a:bodyPr numCol="2">
            <a:noAutofit/>
          </a:bodyPr>
          <a:lstStyle/>
          <a:p>
            <a:pPr marL="457200" lvl="1" indent="-457200">
              <a:buFont typeface="+mj-lt"/>
              <a:buAutoNum type="arabicParenR"/>
            </a:pPr>
            <a:r>
              <a:rPr lang="ru-RU" dirty="0"/>
              <a:t>Работа на компьютере с клавиатурным тренажером;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Установка телефона;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Прослушивание музыкальной кассеты;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Чтение книги;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Видеокассета;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Заучивание правила;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Толковый словарь;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Выполнение домашнего задания по </a:t>
            </a:r>
            <a:r>
              <a:rPr lang="ru-RU" dirty="0" smtClean="0"/>
              <a:t>истории</a:t>
            </a:r>
            <a:r>
              <a:rPr lang="ru-RU" dirty="0"/>
              <a:t>;</a:t>
            </a:r>
            <a:endParaRPr lang="ru-RU" dirty="0" smtClean="0"/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Разговор по телефону;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Посадка дерева;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Кассета любимой музыкальной группы;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Письмо приятелю;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Выполнение контрольной работы;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Разгадывание кроссворда;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Просмотр телепередачи;</a:t>
            </a:r>
          </a:p>
          <a:p>
            <a:pPr marL="457200" lvl="1" indent="-457200">
              <a:buFont typeface="+mj-lt"/>
              <a:buAutoNum type="arabicParenR"/>
            </a:pPr>
            <a:r>
              <a:rPr lang="ru-RU" dirty="0"/>
              <a:t>Учебник математики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025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7. Отметьте </a:t>
            </a:r>
            <a:r>
              <a:rPr lang="ru-RU" sz="3200" dirty="0"/>
              <a:t>операции при редактировании документов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arenR"/>
            </a:pPr>
            <a:r>
              <a:rPr lang="ru-RU" dirty="0"/>
              <a:t>Вставка;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Удаление;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Замена;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Изменение шрифта;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Изменение начертания;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Изменение цвета;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Поиск и замена;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Выравнивание</a:t>
            </a:r>
            <a:r>
              <a:rPr lang="ru-RU" dirty="0" smtClean="0"/>
              <a:t>.</a:t>
            </a:r>
            <a:endParaRPr lang="ru-RU" sz="3200" dirty="0"/>
          </a:p>
        </p:txBody>
      </p:sp>
      <p:sp>
        <p:nvSpPr>
          <p:cNvPr id="4" name="Овал 3"/>
          <p:cNvSpPr/>
          <p:nvPr/>
        </p:nvSpPr>
        <p:spPr>
          <a:xfrm>
            <a:off x="899592" y="1700808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99592" y="2141944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99592" y="2708920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99592" y="4725144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https://encrypted-tbn0.gstatic.com/images?q=tbn:ANd9GcQ3OBHG4tJ4nbY8aRvslcTdihj9oBRx2QDXM_neupheHSZmw7q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44824"/>
            <a:ext cx="3698077" cy="190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5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8. При </a:t>
            </a:r>
            <a:r>
              <a:rPr lang="ru-RU" sz="3200" dirty="0"/>
              <a:t>форматировании текстового документа  происходит </a:t>
            </a:r>
            <a:r>
              <a:rPr lang="ru-RU" sz="3200" dirty="0" smtClean="0"/>
              <a:t>…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958106"/>
            <a:ext cx="8229600" cy="4525963"/>
          </a:xfrm>
        </p:spPr>
        <p:txBody>
          <a:bodyPr/>
          <a:lstStyle/>
          <a:p>
            <a:pPr marL="971550" lvl="1" indent="-514350">
              <a:buFont typeface="+mj-lt"/>
              <a:buAutoNum type="arabicParenR"/>
            </a:pPr>
            <a:r>
              <a:rPr lang="ru-RU" dirty="0"/>
              <a:t>обработка, связанная с изменением формы информации, но не изменяющая её содержания;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обработка, связанная с получением нового содержания, новой информации;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обработка информации не происходит</a:t>
            </a:r>
            <a:r>
              <a:rPr lang="ru-RU" dirty="0" smtClean="0"/>
              <a:t>.</a:t>
            </a:r>
            <a:endParaRPr lang="ru-RU" sz="3200" dirty="0"/>
          </a:p>
        </p:txBody>
      </p:sp>
      <p:sp>
        <p:nvSpPr>
          <p:cNvPr id="4" name="Овал 3"/>
          <p:cNvSpPr/>
          <p:nvPr/>
        </p:nvSpPr>
        <p:spPr>
          <a:xfrm>
            <a:off x="576402" y="1988840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https://encrypted-tbn0.gstatic.com/images?q=tbn:ANd9GcTUDktNJg4sUGVCYfK_QlPJ5VoNMlfcNXVAbDet4ArwiuZOttZyz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77053" y="4221088"/>
            <a:ext cx="1872208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37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9. При </a:t>
            </a:r>
            <a:r>
              <a:rPr lang="ru-RU" sz="3200" dirty="0"/>
              <a:t>разработке плана действий происходит </a:t>
            </a:r>
            <a:r>
              <a:rPr lang="ru-RU" sz="3200" dirty="0" smtClean="0"/>
              <a:t>…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525963"/>
          </a:xfrm>
        </p:spPr>
        <p:txBody>
          <a:bodyPr/>
          <a:lstStyle/>
          <a:p>
            <a:pPr marL="971550" lvl="1" indent="-514350">
              <a:buFont typeface="+mj-lt"/>
              <a:buAutoNum type="arabicParenR"/>
            </a:pPr>
            <a:r>
              <a:rPr lang="ru-RU" dirty="0" smtClean="0"/>
              <a:t>обработка</a:t>
            </a:r>
            <a:r>
              <a:rPr lang="ru-RU" dirty="0"/>
              <a:t>, связанная с изменением формы информации, но не изменяющая её содержания;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обработка, связанная с получением нового содержания, новой информации;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обработка информации не происходит.</a:t>
            </a:r>
            <a:endParaRPr lang="ru-RU" sz="3200" dirty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17150" y="3284984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 descr="http://filippok-ekb.ru/uploads/img/1263974281_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4729469"/>
            <a:ext cx="378293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39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10. При </a:t>
            </a:r>
            <a:r>
              <a:rPr lang="ru-RU" sz="3600" dirty="0"/>
              <a:t>упорядочивании информации в хронологической последовательности происходит </a:t>
            </a:r>
            <a:r>
              <a:rPr lang="ru-RU" sz="3600" dirty="0" smtClean="0"/>
              <a:t>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27373"/>
            <a:ext cx="8229600" cy="4525963"/>
          </a:xfrm>
        </p:spPr>
        <p:txBody>
          <a:bodyPr/>
          <a:lstStyle/>
          <a:p>
            <a:pPr marL="971550" lvl="1" indent="-514350">
              <a:buFont typeface="+mj-lt"/>
              <a:buAutoNum type="arabicParenR"/>
            </a:pPr>
            <a:r>
              <a:rPr lang="ru-RU" dirty="0" smtClean="0"/>
              <a:t>обработка</a:t>
            </a:r>
            <a:r>
              <a:rPr lang="ru-RU" dirty="0"/>
              <a:t>, связанная с получением нового содержания, новой информации;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обработка, связанная с изменением формы информации, но не изменяющая её содержания;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обработка информации не происходит.</a:t>
            </a:r>
            <a:endParaRPr lang="ru-RU" sz="3200" dirty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07515" y="2924944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 descr="http://filippok-ekb.ru/uploads/img/1263974281_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4729469"/>
            <a:ext cx="378293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8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11. При </a:t>
            </a:r>
            <a:r>
              <a:rPr lang="ru-RU" sz="3200" dirty="0"/>
              <a:t>вычислениях по известным формулам происходит </a:t>
            </a:r>
            <a:r>
              <a:rPr lang="ru-RU" sz="3200" dirty="0" smtClean="0"/>
              <a:t>…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3" y="1958106"/>
            <a:ext cx="8229600" cy="4525963"/>
          </a:xfrm>
        </p:spPr>
        <p:txBody>
          <a:bodyPr/>
          <a:lstStyle/>
          <a:p>
            <a:pPr marL="971550" lvl="1" indent="-514350">
              <a:buFont typeface="+mj-lt"/>
              <a:buAutoNum type="arabicParenR"/>
            </a:pPr>
            <a:r>
              <a:rPr lang="ru-RU" dirty="0" smtClean="0"/>
              <a:t>обработка</a:t>
            </a:r>
            <a:r>
              <a:rPr lang="ru-RU" dirty="0"/>
              <a:t>, связанная с изменением формы информации, но не изменяющая её содержания;</a:t>
            </a:r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обработка, связанная с получением нового содержания, новой информации;</a:t>
            </a:r>
          </a:p>
          <a:p>
            <a:pPr marL="457200" indent="0">
              <a:buNone/>
            </a:pPr>
            <a:r>
              <a:rPr lang="ru-RU" sz="2800" dirty="0" smtClean="0"/>
              <a:t>3)  обработка </a:t>
            </a:r>
            <a:r>
              <a:rPr lang="ru-RU" sz="2800" dirty="0"/>
              <a:t>информации не происходит.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67544" y="3453714"/>
            <a:ext cx="432048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https://encrypted-tbn0.gstatic.com/images?q=tbn:ANd9GcTUDktNJg4sUGVCYfK_QlPJ5VoNMlfcNXVAbDet4ArwiuZOttZyz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77053" y="4221088"/>
            <a:ext cx="1872208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50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О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тветы</a:t>
            </a:r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70646"/>
              </p:ext>
            </p:extLst>
          </p:nvPr>
        </p:nvGraphicFramePr>
        <p:xfrm>
          <a:off x="1979712" y="1340764"/>
          <a:ext cx="5482952" cy="525658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738536"/>
                <a:gridCol w="3744416"/>
              </a:tblGrid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Вопрос 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Ответы</a:t>
                      </a:r>
                      <a:endParaRPr lang="ru-RU" i="1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</a:t>
                      </a:r>
                      <a:r>
                        <a:rPr lang="ru-RU" baseline="0" dirty="0" smtClean="0"/>
                        <a:t> 4, 6, 8, 9, 13, 14, 15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1, 3, 5, 10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4, 6, 7, 8, 9,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1, 2, 3, 4, 5, 6, 9, 10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1, 2, 3, 4, 7, 8, 9, 10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4, 5, 6, 8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1, 2, 3, 7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56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Критерии оценки 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b="1" i="1" dirty="0" smtClean="0"/>
              <a:t>0 – 2 ошибки – «5»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i="1" dirty="0" smtClean="0"/>
              <a:t>2-5 ошибок – «4»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i="1" dirty="0" smtClean="0"/>
              <a:t>6 – 9 ошибок – «3»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i="1" dirty="0" smtClean="0"/>
              <a:t>Больше 10 ошибок – «2»</a:t>
            </a:r>
            <a:endParaRPr lang="ru-RU" b="1" i="1" dirty="0"/>
          </a:p>
        </p:txBody>
      </p:sp>
      <p:pic>
        <p:nvPicPr>
          <p:cNvPr id="10242" name="Picture 2" descr="https://encrypted-tbn2.gstatic.com/images?q=tbn:ANd9GcS1WZIHy6YU3Z17vaWwl7cBKpKh1OsGv1eUInoIZuy6x2a_FWpU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24944"/>
            <a:ext cx="36766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60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2. Отметьте устройства, предназначенные для вывода  информации.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71550" lvl="1" indent="-514350">
              <a:buFont typeface="+mj-lt"/>
              <a:buAutoNum type="arabicParenR"/>
            </a:pPr>
            <a:r>
              <a:rPr lang="ru-RU" dirty="0"/>
              <a:t>Принтер;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Процессор;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Монитор;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Сканер;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Графопостроитель;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Джойстик;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Клавиатура;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Мышь;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Микрофон;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Акустические колонки;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Дискета.</a:t>
            </a:r>
            <a:endParaRPr lang="ru-RU" sz="3200" dirty="0"/>
          </a:p>
          <a:p>
            <a:endParaRPr lang="ru-RU" dirty="0"/>
          </a:p>
        </p:txBody>
      </p:sp>
      <p:pic>
        <p:nvPicPr>
          <p:cNvPr id="1026" name="Picture 2" descr="http://www.compgramotnost.ru/wp-content/uploads/2011/07/peripheriya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7057" y="1484784"/>
            <a:ext cx="3888432" cy="291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3.gstatic.com/images?q=tbn:ANd9GcRqYssA___S8l0XAsho4yCI0P735v-eBzrneFEWq5afkh1eyNcv3A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1248" y="4370528"/>
            <a:ext cx="2548939" cy="17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3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3</a:t>
            </a:r>
            <a:r>
              <a:rPr lang="ru-RU" sz="3600" dirty="0" smtClean="0"/>
              <a:t>.Отметьте </a:t>
            </a:r>
            <a:r>
              <a:rPr lang="ru-RU" sz="3600" dirty="0"/>
              <a:t>устройства, предназначены для ввода информации в компьютер</a:t>
            </a:r>
            <a:r>
              <a:rPr lang="ru-RU" sz="3600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71550" lvl="1" indent="-514350">
              <a:buFont typeface="+mj-lt"/>
              <a:buAutoNum type="arabicParenR"/>
            </a:pPr>
            <a:r>
              <a:rPr lang="ru-RU" dirty="0"/>
              <a:t>Принтер;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Процессор;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Монитор;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Сканер;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Графопостроитель;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Джойстик;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Клавиатура;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Мышь;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Микрофон;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Акустические колонки;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Дискета.</a:t>
            </a:r>
            <a:endParaRPr lang="ru-RU" sz="3200" dirty="0"/>
          </a:p>
          <a:p>
            <a:endParaRPr lang="ru-RU" dirty="0"/>
          </a:p>
        </p:txBody>
      </p:sp>
      <p:pic>
        <p:nvPicPr>
          <p:cNvPr id="4" name="Picture 2" descr="http://www.compgramotnost.ru/wp-content/uploads/2011/07/peripheriya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7057" y="1484784"/>
            <a:ext cx="3888432" cy="291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s://encrypted-tbn3.gstatic.com/images?q=tbn:ANd9GcRqYssA___S8l0XAsho4yCI0P735v-eBzrneFEWq5afkh1eyNcv3A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4370528"/>
            <a:ext cx="2548939" cy="17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64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Отметьте </a:t>
            </a:r>
            <a:r>
              <a:rPr lang="ru-RU" dirty="0"/>
              <a:t>элементы окна приложения </a:t>
            </a:r>
            <a:r>
              <a:rPr lang="en-US" dirty="0"/>
              <a:t>Paint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971550" lvl="1" indent="-514350">
              <a:buFont typeface="+mj-lt"/>
              <a:buAutoNum type="arabicParenR"/>
            </a:pPr>
            <a:r>
              <a:rPr lang="ru-RU" dirty="0"/>
              <a:t>Название приложения;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Строка меню;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Кнопка закрыть;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Кнопка свернуть;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Панель инструментов;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Палитра;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Панель Стандартная;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Панель Форматирование;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Рабочая область;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Полосы прокрутки</a:t>
            </a:r>
            <a:r>
              <a:rPr lang="ru-RU" dirty="0" smtClean="0"/>
              <a:t>.</a:t>
            </a:r>
            <a:endParaRPr lang="ru-RU" sz="3200" dirty="0"/>
          </a:p>
        </p:txBody>
      </p:sp>
      <p:pic>
        <p:nvPicPr>
          <p:cNvPr id="2050" name="Picture 2" descr="http://www.taurion.ru/_books/windows-xp/glava6/6-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5900" y="1985170"/>
            <a:ext cx="38481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58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5. Отметьте </a:t>
            </a:r>
            <a:r>
              <a:rPr lang="ru-RU" sz="3600" dirty="0"/>
              <a:t>элементы окна приложения </a:t>
            </a:r>
            <a:r>
              <a:rPr lang="en-US" sz="3600" dirty="0"/>
              <a:t>WordPad</a:t>
            </a:r>
            <a:r>
              <a:rPr lang="ru-RU" sz="3600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71550" lvl="1" indent="-514350">
              <a:buFont typeface="+mj-lt"/>
              <a:buAutoNum type="arabicParenR"/>
            </a:pPr>
            <a:r>
              <a:rPr lang="ru-RU" dirty="0"/>
              <a:t>Название приложения;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Строка меню;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Кнопка закрыть;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Кнопка свернуть;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Панель инструментов;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Палитра;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Панель Стандартная;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Панель Форматирование;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Рабочая область;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Полосы прокрутки</a:t>
            </a:r>
            <a:r>
              <a:rPr lang="ru-RU" dirty="0" smtClean="0"/>
              <a:t>.</a:t>
            </a:r>
            <a:endParaRPr lang="ru-RU" sz="3200" dirty="0"/>
          </a:p>
        </p:txBody>
      </p:sp>
      <p:pic>
        <p:nvPicPr>
          <p:cNvPr id="4100" name="Picture 4" descr="http://xn----ttbkadddjj.xn--p1ai/images/soft/wordpad/02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1916832"/>
            <a:ext cx="3603521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83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6. Отметьте </a:t>
            </a:r>
            <a:r>
              <a:rPr lang="ru-RU" sz="3600" dirty="0"/>
              <a:t>операции при форматировании документов</a:t>
            </a:r>
            <a:r>
              <a:rPr lang="ru-RU" sz="3600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arenR"/>
            </a:pPr>
            <a:r>
              <a:rPr lang="ru-RU" dirty="0"/>
              <a:t>Вставка;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Удаление;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Замена;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Изменение шрифта;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Изменение начертания;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Изменение цвета;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Поиск и замена;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Выравнивание</a:t>
            </a:r>
            <a:r>
              <a:rPr lang="ru-RU" dirty="0" smtClean="0"/>
              <a:t>.</a:t>
            </a:r>
            <a:endParaRPr lang="ru-RU" sz="3200" dirty="0"/>
          </a:p>
        </p:txBody>
      </p:sp>
      <p:pic>
        <p:nvPicPr>
          <p:cNvPr id="5124" name="Picture 4" descr="http://static.freepik.com/free-photo/pencil--quill-pen--brush--pen-vector-material_15-570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1749" y="1988840"/>
            <a:ext cx="3375764" cy="338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36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7. Отметьте </a:t>
            </a:r>
            <a:r>
              <a:rPr lang="ru-RU" sz="3200" dirty="0"/>
              <a:t>операции при редактировании документов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arenR"/>
            </a:pPr>
            <a:r>
              <a:rPr lang="ru-RU" dirty="0"/>
              <a:t>Вставка;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Удаление;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Замена;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Изменение шрифта;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Изменение начертания;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Изменение цвета;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Поиск и замена;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Выравнивание</a:t>
            </a:r>
            <a:r>
              <a:rPr lang="ru-RU" dirty="0" smtClean="0"/>
              <a:t>.</a:t>
            </a:r>
            <a:endParaRPr lang="ru-RU" sz="3200" dirty="0"/>
          </a:p>
        </p:txBody>
      </p:sp>
      <p:pic>
        <p:nvPicPr>
          <p:cNvPr id="4" name="Picture 2" descr="https://encrypted-tbn0.gstatic.com/images?q=tbn:ANd9GcQ3OBHG4tJ4nbY8aRvslcTdihj9oBRx2QDXM_neupheHSZmw7q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44824"/>
            <a:ext cx="3698077" cy="190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81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8. При </a:t>
            </a:r>
            <a:r>
              <a:rPr lang="ru-RU" sz="3200" dirty="0"/>
              <a:t>форматировании текстового документа  происходит </a:t>
            </a:r>
            <a:r>
              <a:rPr lang="ru-RU" sz="3200" dirty="0" smtClean="0"/>
              <a:t>…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525963"/>
          </a:xfrm>
        </p:spPr>
        <p:txBody>
          <a:bodyPr/>
          <a:lstStyle/>
          <a:p>
            <a:pPr marL="971550" lvl="1" indent="-514350">
              <a:buFont typeface="+mj-lt"/>
              <a:buAutoNum type="arabicParenR"/>
            </a:pPr>
            <a:r>
              <a:rPr lang="ru-RU" dirty="0"/>
              <a:t>обработка, связанная с изменением формы информации, но не изменяющая её содержания;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обработка, связанная с получением нового содержания, новой информации;</a:t>
            </a:r>
            <a:endParaRPr lang="ru-RU" sz="3200" dirty="0"/>
          </a:p>
          <a:p>
            <a:pPr marL="971550" lvl="1" indent="-514350">
              <a:buFont typeface="+mj-lt"/>
              <a:buAutoNum type="arabicParenR"/>
            </a:pPr>
            <a:r>
              <a:rPr lang="ru-RU" dirty="0"/>
              <a:t>обработка информации не происходит</a:t>
            </a:r>
            <a:r>
              <a:rPr lang="ru-RU" dirty="0" smtClean="0"/>
              <a:t>.</a:t>
            </a:r>
            <a:endParaRPr lang="ru-RU" sz="3200" dirty="0"/>
          </a:p>
        </p:txBody>
      </p:sp>
      <p:pic>
        <p:nvPicPr>
          <p:cNvPr id="4" name="Picture 2" descr="https://encrypted-tbn0.gstatic.com/images?q=tbn:ANd9GcTUDktNJg4sUGVCYfK_QlPJ5VoNMlfcNXVAbDet4ArwiuZOttZyz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77053" y="4221088"/>
            <a:ext cx="1872208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67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</TotalTime>
  <Words>984</Words>
  <Application>Microsoft Office PowerPoint</Application>
  <PresentationFormat>Экран (4:3)</PresentationFormat>
  <Paragraphs>229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Итоговый тест по ИНФОРМАТИКИ и ИКТ</vt:lpstr>
      <vt:lpstr>1. Отметьте информационные процессы (действия с информацией).</vt:lpstr>
      <vt:lpstr>2. Отметьте устройства, предназначенные для вывода  информации.</vt:lpstr>
      <vt:lpstr>3.Отметьте устройства, предназначены для ввода информации в компьютер.</vt:lpstr>
      <vt:lpstr>4. Отметьте элементы окна приложения Paint.</vt:lpstr>
      <vt:lpstr>5. Отметьте элементы окна приложения WordPad.</vt:lpstr>
      <vt:lpstr>6. Отметьте операции при форматировании документов.</vt:lpstr>
      <vt:lpstr>7. Отметьте операции при редактировании документов.</vt:lpstr>
      <vt:lpstr>8. При форматировании текстового документа  происходит …</vt:lpstr>
      <vt:lpstr>9. При разработке плана действий происходит …</vt:lpstr>
      <vt:lpstr>10. При упорядочивании информации в хронологической последовательности происходит …</vt:lpstr>
      <vt:lpstr>12. При вычислениях по известным формулам происходит …</vt:lpstr>
      <vt:lpstr>Проверка </vt:lpstr>
      <vt:lpstr>1. Отметьте информационные процессы (действия с информацией).</vt:lpstr>
      <vt:lpstr>2. Отметьте устройства, предназначенные для вывода  информации.</vt:lpstr>
      <vt:lpstr>3.Отметьте устройства, предназначены для ввода информации в компьютер.</vt:lpstr>
      <vt:lpstr>4. Отметьте элементы окна приложения Paint.</vt:lpstr>
      <vt:lpstr>5. Отметьте элементы окна приложения WordPad.</vt:lpstr>
      <vt:lpstr>6. Отметьте операции при форматировании документов.</vt:lpstr>
      <vt:lpstr>7. Отметьте операции при редактировании документов.</vt:lpstr>
      <vt:lpstr>8. При форматировании текстового документа  происходит …</vt:lpstr>
      <vt:lpstr>9. При разработке плана действий происходит …</vt:lpstr>
      <vt:lpstr>10. При упорядочивании информации в хронологической последовательности происходит …</vt:lpstr>
      <vt:lpstr>11. При вычислениях по известным формулам происходит …</vt:lpstr>
      <vt:lpstr>Ответы  </vt:lpstr>
      <vt:lpstr>Критерии оценки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тест по ИНФОРМАТИКИ и ИКТ</dc:title>
  <cp:lastModifiedBy>ученик</cp:lastModifiedBy>
  <cp:revision>12</cp:revision>
  <dcterms:modified xsi:type="dcterms:W3CDTF">2013-05-20T04:57:22Z</dcterms:modified>
</cp:coreProperties>
</file>