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99" r:id="rId2"/>
    <p:sldId id="273" r:id="rId3"/>
    <p:sldId id="274" r:id="rId4"/>
    <p:sldId id="275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56" r:id="rId13"/>
    <p:sldId id="257" r:id="rId14"/>
    <p:sldId id="258" r:id="rId15"/>
    <p:sldId id="259" r:id="rId16"/>
    <p:sldId id="272" r:id="rId17"/>
    <p:sldId id="284" r:id="rId18"/>
    <p:sldId id="271" r:id="rId19"/>
    <p:sldId id="289" r:id="rId20"/>
    <p:sldId id="290" r:id="rId21"/>
    <p:sldId id="285" r:id="rId22"/>
    <p:sldId id="292" r:id="rId23"/>
    <p:sldId id="286" r:id="rId24"/>
    <p:sldId id="293" r:id="rId25"/>
    <p:sldId id="294" r:id="rId26"/>
    <p:sldId id="296" r:id="rId27"/>
    <p:sldId id="297" r:id="rId28"/>
    <p:sldId id="298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4318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6477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8636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10795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EC78A"/>
    <a:srgbClr val="FC8604"/>
    <a:srgbClr val="F9DC07"/>
    <a:srgbClr val="800000"/>
    <a:srgbClr val="EF57C7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49" autoAdjust="0"/>
    <p:restoredTop sz="94660"/>
  </p:normalViewPr>
  <p:slideViewPr>
    <p:cSldViewPr>
      <p:cViewPr varScale="1">
        <p:scale>
          <a:sx n="59" d="100"/>
          <a:sy n="59" d="100"/>
        </p:scale>
        <p:origin x="-486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9963" y="282575"/>
            <a:ext cx="2192337" cy="6616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6200" cy="6616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1363" y="1963738"/>
            <a:ext cx="8770937" cy="493553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70937" cy="493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23900" y="7077075"/>
            <a:ext cx="935513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marL="358775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2pPr>
      <a:lvl3pPr marL="719138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3pPr>
      <a:lvl4pPr marL="10795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4pPr>
      <a:lvl5pPr marL="14398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5pPr>
      <a:lvl6pPr marL="18970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6pPr>
      <a:lvl7pPr marL="23542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7pPr>
      <a:lvl8pPr marL="28114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8pPr>
      <a:lvl9pPr marL="32686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 b="1" i="1">
          <a:solidFill>
            <a:srgbClr val="FF9966"/>
          </a:solidFill>
          <a:latin typeface="Arial" charset="0"/>
          <a:cs typeface="Arial Unicode MS" charset="0"/>
        </a:defRPr>
      </a:lvl9pPr>
    </p:titleStyle>
    <p:bodyStyle>
      <a:lvl1pPr marL="431800" indent="-32385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863600" indent="-287338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2"/>
        <a:buChar char=""/>
        <a:defRPr sz="2800">
          <a:solidFill>
            <a:srgbClr val="E6E6E6"/>
          </a:solidFill>
          <a:latin typeface="+mn-lt"/>
          <a:cs typeface="+mn-cs"/>
        </a:defRPr>
      </a:lvl2pPr>
      <a:lvl3pPr marL="12954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400">
          <a:solidFill>
            <a:srgbClr val="E6E6E6"/>
          </a:solidFill>
          <a:latin typeface="+mn-lt"/>
          <a:cs typeface="+mn-cs"/>
        </a:defRPr>
      </a:lvl3pPr>
      <a:lvl4pPr marL="17272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75000"/>
        <a:buFont typeface="Symbol" charset="2"/>
        <a:buChar char=""/>
        <a:defRPr sz="2000">
          <a:solidFill>
            <a:srgbClr val="E6E6E6"/>
          </a:solidFill>
          <a:latin typeface="+mn-lt"/>
          <a:cs typeface="+mn-cs"/>
        </a:defRPr>
      </a:lvl4pPr>
      <a:lvl5pPr marL="21590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5pPr>
      <a:lvl6pPr marL="26162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6pPr>
      <a:lvl7pPr marL="30734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7pPr>
      <a:lvl8pPr marL="35306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8pPr>
      <a:lvl9pPr marL="39878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E6E6E6"/>
        </a:buClr>
        <a:buSzPct val="45000"/>
        <a:buFont typeface="Wingdings" charset="2"/>
        <a:buChar char="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9/Map_Peloponnesian_War_431_BC-ru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stofhistory.ru/besthists-43-16.html%207/" TargetMode="External"/><Relationship Id="rId3" Type="http://schemas.openxmlformats.org/officeDocument/2006/relationships/hyperlink" Target="http://900igr.net/fotografii" TargetMode="External"/><Relationship Id="rId7" Type="http://schemas.openxmlformats.org/officeDocument/2006/relationships/hyperlink" Target="http://sam-nolod.ru/poli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lturalend.ru/event/53/" TargetMode="External"/><Relationship Id="rId5" Type="http://schemas.openxmlformats.org/officeDocument/2006/relationships/hyperlink" Target="http://e-reading-lib.com/" TargetMode="External"/><Relationship Id="rId4" Type="http://schemas.openxmlformats.org/officeDocument/2006/relationships/hyperlink" Target="http://liveinternet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493821"/>
            <a:ext cx="8569325" cy="247492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Города Эллады подчиняются Македонии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Презентация к уроку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истории в 5 классе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66" y="4283075"/>
            <a:ext cx="5000660" cy="1931988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Разработала: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учитель истории МБОУ «Быковская ООШ»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Яковлевского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района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27025"/>
            <a:ext cx="8609012" cy="117316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9. Автор скульптуры «Дискобол»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10. Городок в Южной Греции</a:t>
            </a:r>
            <a:endParaRPr lang="en-GB" sz="2800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5538" r:id="rId5" imgW="8942040" imgH="4877280" progId="Excel.Shee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4032" y="1708137"/>
          <a:ext cx="8858313" cy="5072100"/>
        </p:xfrm>
        <a:graphic>
          <a:graphicData uri="http://schemas.openxmlformats.org/drawingml/2006/table">
            <a:tbl>
              <a:tblPr/>
              <a:tblGrid>
                <a:gridCol w="1158580"/>
                <a:gridCol w="675839"/>
                <a:gridCol w="458604"/>
                <a:gridCol w="482742"/>
                <a:gridCol w="531017"/>
                <a:gridCol w="506879"/>
                <a:gridCol w="531017"/>
                <a:gridCol w="531017"/>
                <a:gridCol w="531017"/>
                <a:gridCol w="482742"/>
                <a:gridCol w="458604"/>
                <a:gridCol w="458604"/>
                <a:gridCol w="458604"/>
                <a:gridCol w="434467"/>
                <a:gridCol w="1158580"/>
              </a:tblGrid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1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4000" b="1" i="1" dirty="0">
              <a:solidFill>
                <a:srgbClr val="FF996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4032" y="1136627"/>
          <a:ext cx="8858313" cy="5357850"/>
        </p:xfrm>
        <a:graphic>
          <a:graphicData uri="http://schemas.openxmlformats.org/drawingml/2006/table">
            <a:tbl>
              <a:tblPr/>
              <a:tblGrid>
                <a:gridCol w="1158580"/>
                <a:gridCol w="675839"/>
                <a:gridCol w="458604"/>
                <a:gridCol w="482742"/>
                <a:gridCol w="531017"/>
                <a:gridCol w="506879"/>
                <a:gridCol w="531017"/>
                <a:gridCol w="531017"/>
                <a:gridCol w="531017"/>
                <a:gridCol w="482742"/>
                <a:gridCol w="458604"/>
                <a:gridCol w="458604"/>
                <a:gridCol w="458604"/>
                <a:gridCol w="434467"/>
                <a:gridCol w="1158580"/>
              </a:tblGrid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6908" y="279375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10. Городок в Южной Греции</a:t>
            </a:r>
            <a:endParaRPr lang="ru-RU" sz="28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82726" y="422251"/>
            <a:ext cx="80724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Тема урока:</a:t>
            </a:r>
          </a:p>
          <a:p>
            <a:endParaRPr lang="ru-RU" sz="44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Города Эллады подчиняются Македонии</a:t>
            </a:r>
            <a:endParaRPr lang="ru-RU" sz="54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8545" y="3208333"/>
            <a:ext cx="68580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урока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1963738"/>
            <a:ext cx="8772525" cy="493712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lnSpc>
                <a:spcPct val="95000"/>
              </a:lnSpc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60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Выяснить</a:t>
            </a:r>
            <a:r>
              <a:rPr lang="en-GB" sz="6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60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причины</a:t>
            </a:r>
            <a:r>
              <a:rPr lang="en-GB" sz="6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поражения Греции в борьбе с Македонией за свою независимость</a:t>
            </a:r>
            <a:endParaRPr lang="en-GB" sz="60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ctr">
              <a:lnSpc>
                <a:spcPct val="95000"/>
              </a:lnSpc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6000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План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урока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1.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Упадок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Греции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в IV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веке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до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н. э.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Усиление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Македонии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царе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Филиппе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II.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Потеря Грецией независимости.</a:t>
            </a:r>
            <a:endParaRPr lang="en-GB" sz="40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4.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Приход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к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власти</a:t>
            </a: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4000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Александра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Задание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урок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636698"/>
            <a:ext cx="8772525" cy="5429288"/>
          </a:xfrm>
          <a:ln/>
        </p:spPr>
        <p:txBody>
          <a:bodyPr/>
          <a:lstStyle/>
          <a:p>
            <a:pPr algn="ctr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Докажите,</a:t>
            </a:r>
          </a:p>
          <a:p>
            <a:pPr algn="ctr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что Македония к началу </a:t>
            </a:r>
            <a:r>
              <a:rPr lang="en-US" sz="6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IV</a:t>
            </a: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века была более сильным государством, чем Греция</a:t>
            </a:r>
            <a:endParaRPr lang="en-GB" sz="60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Файл:Map Peloponnesian War 431 BC-ru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80" y="1136631"/>
            <a:ext cx="9215502" cy="592935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41363" y="282576"/>
            <a:ext cx="8607425" cy="782618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1. Упадок Греции в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IV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веке до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н.э. Междоусобные войны.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Последствия междоусобных войн в Греции: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>
              <a:buNone/>
            </a:pPr>
            <a:r>
              <a:rPr lang="ru-RU" sz="3600" dirty="0" smtClean="0"/>
              <a:t>    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1) упадок хозяйства (гибель оливковых рощ и виноградников);</a:t>
            </a:r>
          </a:p>
          <a:p>
            <a:pPr marL="622300" indent="-514350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2) разорение крестьян и ремесленников;</a:t>
            </a:r>
          </a:p>
          <a:p>
            <a:pPr marL="622300" indent="-514350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3) обострение борьбы между богатыми и бедными.</a:t>
            </a:r>
          </a:p>
          <a:p>
            <a:pPr marL="622300" indent="-514350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Вывод: </a:t>
            </a:r>
          </a:p>
          <a:p>
            <a:pPr marL="622300" indent="-514350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Греция была истощена междоусобными войнами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468280" y="779441"/>
          <a:ext cx="9286940" cy="4906986"/>
        </p:xfrm>
        <a:graphic>
          <a:graphicData uri="http://schemas.openxmlformats.org/presentationml/2006/ole">
            <p:oleObj spid="_x0000_s18433" r:id="rId5" imgW="8355556" imgH="4761905" progId="">
              <p:embed/>
            </p:oleObj>
          </a:graphicData>
        </a:graphic>
      </p:graphicFrame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430338" y="5780101"/>
            <a:ext cx="7896254" cy="784197"/>
          </a:xfrm>
          <a:prstGeom prst="roundRect">
            <a:avLst>
              <a:gd name="adj" fmla="val 16667"/>
            </a:avLst>
          </a:prstGeom>
          <a:solidFill>
            <a:srgbClr val="663300">
              <a:alpha val="50000"/>
            </a:srgbClr>
          </a:solidFill>
          <a:ln w="38160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square" lIns="72000" tIns="10800" rIns="72000" bIns="10800" anchor="ctr">
            <a:spAutoFit/>
          </a:bodyPr>
          <a:lstStyle/>
          <a:p>
            <a:pPr algn="ctr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b="1" i="1" dirty="0" err="1">
                <a:solidFill>
                  <a:schemeClr val="bg1"/>
                </a:solidFill>
              </a:rPr>
              <a:t>Где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находилось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Македонское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царство</a:t>
            </a:r>
            <a:r>
              <a:rPr lang="en-GB" sz="2400" b="1" i="1" dirty="0">
                <a:solidFill>
                  <a:schemeClr val="bg1"/>
                </a:solidFill>
              </a:rPr>
              <a:t>?</a:t>
            </a:r>
          </a:p>
          <a:p>
            <a:pPr algn="ctr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b="1" i="1" dirty="0" err="1">
                <a:solidFill>
                  <a:schemeClr val="bg1"/>
                </a:solidFill>
              </a:rPr>
              <a:t>Как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называлась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его</a:t>
            </a:r>
            <a:r>
              <a:rPr lang="en-GB" sz="2400" b="1" i="1" dirty="0">
                <a:solidFill>
                  <a:schemeClr val="bg1"/>
                </a:solidFill>
              </a:rPr>
              <a:t> </a:t>
            </a:r>
            <a:r>
              <a:rPr lang="en-GB" sz="2400" b="1" i="1" dirty="0" err="1">
                <a:solidFill>
                  <a:schemeClr val="bg1"/>
                </a:solidFill>
              </a:rPr>
              <a:t>столица</a:t>
            </a:r>
            <a:r>
              <a:rPr lang="en-GB" sz="2400" b="1" i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6"/>
            <a:ext cx="8607425" cy="121124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Усиление Македонии при царе Филиппе.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7183451" y="1350945"/>
            <a:ext cx="2897173" cy="250033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Создал золотой запас страны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7183451" y="4279903"/>
            <a:ext cx="2897173" cy="250033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sz="2000" dirty="0" smtClean="0"/>
              <a:t>Расширил торговлю с другими государствами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Стрелка влево 8"/>
          <p:cNvSpPr/>
          <p:nvPr/>
        </p:nvSpPr>
        <p:spPr bwMode="auto">
          <a:xfrm>
            <a:off x="0" y="1422383"/>
            <a:ext cx="2968610" cy="242889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Создал мощную армию</a:t>
            </a:r>
          </a:p>
        </p:txBody>
      </p:sp>
      <p:sp>
        <p:nvSpPr>
          <p:cNvPr id="10" name="Стрелка влево 9"/>
          <p:cNvSpPr/>
          <p:nvPr/>
        </p:nvSpPr>
        <p:spPr bwMode="auto">
          <a:xfrm>
            <a:off x="0" y="4279903"/>
            <a:ext cx="2968610" cy="242889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Приказал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построить большие военные корабли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157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68610" y="1636697"/>
            <a:ext cx="4214842" cy="506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25470" y="279375"/>
            <a:ext cx="8609012" cy="113506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0" dirty="0"/>
              <a:t>     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Отгадай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выделенное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слово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Известный греческий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скульптор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68409" y="1501457"/>
          <a:ext cx="7572431" cy="5207340"/>
        </p:xfrm>
        <a:graphic>
          <a:graphicData uri="http://schemas.openxmlformats.org/drawingml/2006/table">
            <a:tbl>
              <a:tblPr/>
              <a:tblGrid>
                <a:gridCol w="782393"/>
                <a:gridCol w="530908"/>
                <a:gridCol w="558850"/>
                <a:gridCol w="614737"/>
                <a:gridCol w="586793"/>
                <a:gridCol w="614737"/>
                <a:gridCol w="614737"/>
                <a:gridCol w="614737"/>
                <a:gridCol w="558850"/>
                <a:gridCol w="530908"/>
                <a:gridCol w="530908"/>
                <a:gridCol w="530908"/>
                <a:gridCol w="502965"/>
              </a:tblGrid>
              <a:tr h="520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520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0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34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1363" y="422252"/>
            <a:ext cx="8607425" cy="85725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Македонская фаланга и конница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280" y="1279507"/>
            <a:ext cx="907262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04" y="-292129"/>
            <a:ext cx="9755221" cy="2189169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3. Потеря Грецией независимости. Отношение греческого общества к угрозе македонского завоевания.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41363" y="1493822"/>
          <a:ext cx="8770938" cy="55721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70123"/>
                <a:gridCol w="3357586"/>
                <a:gridCol w="3043229"/>
              </a:tblGrid>
              <a:tr h="1302287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Линии</a:t>
                      </a:r>
                      <a:r>
                        <a:rPr lang="ru-RU" sz="3200" b="1" cap="none" spc="0" baseline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сравнения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Промакедонская</a:t>
                      </a:r>
                      <a:r>
                        <a:rPr lang="ru-RU" sz="3200" b="1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позиция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Анти</a:t>
                      </a:r>
                      <a:r>
                        <a:rPr lang="ru-RU" sz="3200" b="1" cap="none" spc="0" baseline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македон</a:t>
                      </a:r>
                      <a:endParaRPr lang="ru-RU" sz="3200" b="1" cap="none" spc="0" baseline="0" dirty="0" smtClean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sz="3200" b="1" cap="none" spc="0" baseline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ская</a:t>
                      </a:r>
                      <a:r>
                        <a:rPr lang="ru-RU" sz="3200" b="1" cap="none" spc="0" baseline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позиция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884350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Оратор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Исократ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Демосфен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385527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Отношение к Филиппу и угрозе потерять</a:t>
                      </a:r>
                      <a:r>
                        <a:rPr lang="ru-RU" sz="3200" b="1" cap="none" spc="0" baseline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независимость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«Врага боятся меньше, чем собственных сограждан». Видел спасение родины в добровольном подчинении Филиппу, объединении греков и македонцев против персов.</a:t>
                      </a:r>
                      <a:endParaRPr lang="ru-RU" sz="20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«Если даже все эллины согласятся быть рабами, мы должны бороться за свободу».  Отстаивал независимость и свободу Греции, сплотил ряд греческих городов для борьбы с Филиппом. </a:t>
                      </a:r>
                      <a:endParaRPr lang="ru-RU" sz="20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6438" y="5851539"/>
            <a:ext cx="6048375" cy="35719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Битва при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Херонее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976438" y="6208729"/>
            <a:ext cx="6048375" cy="785818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Отметьте на контурной карте год и место сражения.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ph type="pic" idx="1"/>
          </p:nvPr>
        </p:nvGraphicFramePr>
        <p:xfrm>
          <a:off x="754032" y="279375"/>
          <a:ext cx="8643998" cy="5429288"/>
        </p:xfrm>
        <a:graphic>
          <a:graphicData uri="http://schemas.openxmlformats.org/presentationml/2006/ole">
            <p:oleObj spid="_x0000_s112642" r:id="rId4" imgW="8355556" imgH="4761905" progId="">
              <p:embed/>
            </p:oleObj>
          </a:graphicData>
        </a:graphic>
      </p:graphicFrame>
      <p:sp>
        <p:nvSpPr>
          <p:cNvPr id="16" name="Пятно 1 15"/>
          <p:cNvSpPr/>
          <p:nvPr/>
        </p:nvSpPr>
        <p:spPr bwMode="auto">
          <a:xfrm>
            <a:off x="4040180" y="3136895"/>
            <a:ext cx="428628" cy="64294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83056" y="2351077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338 г.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Херонея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 bwMode="auto">
          <a:xfrm>
            <a:off x="3111486" y="1065193"/>
            <a:ext cx="928694" cy="250033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Подчинение греческих полисов Филиппу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II.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type="tbl" idx="1"/>
          </p:nvPr>
        </p:nvGraphicFramePr>
        <p:xfrm>
          <a:off x="182527" y="1708135"/>
          <a:ext cx="9898098" cy="50006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3577"/>
                <a:gridCol w="1773586"/>
                <a:gridCol w="2499198"/>
                <a:gridCol w="2257320"/>
                <a:gridCol w="2144417"/>
              </a:tblGrid>
              <a:tr h="1949082"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Дата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Место </a:t>
                      </a:r>
                      <a:r>
                        <a:rPr lang="ru-RU" sz="3200" cap="none" spc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сраже</a:t>
                      </a:r>
                      <a:endParaRPr lang="ru-RU" sz="3200" cap="none" spc="0" dirty="0" smtClean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sz="3200" cap="none" spc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ния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Участники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Результат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Последст</a:t>
                      </a:r>
                      <a:r>
                        <a:rPr lang="en-US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вия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1579"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338 г. до н. э.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Близ г. </a:t>
                      </a:r>
                      <a:r>
                        <a:rPr lang="ru-RU" sz="3200" cap="none" spc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Херонея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Македония</a:t>
                      </a:r>
                    </a:p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Греция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Поражение греков</a:t>
                      </a:r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Потеря Грецией </a:t>
                      </a:r>
                      <a:r>
                        <a:rPr lang="ru-RU" sz="3200" cap="none" spc="0" dirty="0" err="1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независи</a:t>
                      </a:r>
                      <a:r>
                        <a:rPr lang="en-US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  <a:p>
                      <a:r>
                        <a:rPr lang="ru-RU" sz="3200" cap="none" spc="0" dirty="0" smtClean="0">
                          <a:ln w="1905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мости.</a:t>
                      </a:r>
                    </a:p>
                    <a:p>
                      <a:endParaRPr lang="ru-RU" sz="3200" b="1" cap="none" spc="0" dirty="0">
                        <a:ln w="1905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Гибель Филиппа. Приход к власти Александра.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alexandre-le-grand-1[1].jpg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754032" y="1636697"/>
            <a:ext cx="4143404" cy="535785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202238" y="1422383"/>
            <a:ext cx="4310062" cy="5572164"/>
          </a:xfrm>
        </p:spPr>
        <p:txBody>
          <a:bodyPr/>
          <a:lstStyle/>
          <a:p>
            <a:pPr>
              <a:buNone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Умный Филипп не объявил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себя царём , он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добился, что побеждённые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греки поклялись ему в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верности, признали его своим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военным предводителем.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Немедленно началась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подготовка похода на персов.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После загадочной гибели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Филиппа новым царём был провозглашён Александр.</a:t>
            </a:r>
          </a:p>
          <a:p>
            <a:pPr algn="just">
              <a:buNone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Александр Македонский решил продолжить дело своего отца и возглавить поход в Азию.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Македония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расположена: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1155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 о. Крит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540114" y="1065193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на севере Балканского полуострова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611552" y="2065325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 севере полуострова Малая Азия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3897304" y="5922977"/>
            <a:ext cx="4214842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Исократ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968742" y="4779969"/>
            <a:ext cx="4143404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Аристотель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825866" y="3779837"/>
            <a:ext cx="4286280" cy="10001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Демосфен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253966" y="4637093"/>
            <a:ext cx="3571900" cy="171451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Спасение Эллады в добровольном подчинении Филиппу видел:</a:t>
            </a:r>
          </a:p>
        </p:txBody>
      </p:sp>
      <p:pic>
        <p:nvPicPr>
          <p:cNvPr id="17" name="Picture 2" descr="C:\Documents and Settings\1\Рабочий стол\анимации\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98" y="4279903"/>
            <a:ext cx="1143000" cy="1143000"/>
          </a:xfrm>
          <a:prstGeom prst="rect">
            <a:avLst/>
          </a:prstGeom>
          <a:noFill/>
        </p:spPr>
      </p:pic>
      <p:pic>
        <p:nvPicPr>
          <p:cNvPr id="113667" name="Picture 3" descr="C:\Documents and Settings\1\Рабочий стол\анимации\1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22" y="779441"/>
            <a:ext cx="1095375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Битва при </a:t>
            </a:r>
            <a:r>
              <a:rPr lang="ru-RU" dirty="0" err="1" smtClean="0"/>
              <a:t>Херонее</a:t>
            </a:r>
            <a:r>
              <a:rPr lang="ru-RU" dirty="0" smtClean="0"/>
              <a:t> </a:t>
            </a:r>
          </a:p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роизошла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1155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443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540114" y="1065193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338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611552" y="2065325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480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3897304" y="5922977"/>
            <a:ext cx="4214842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колесницах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968742" y="4779969"/>
            <a:ext cx="4143404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рименении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оружия из железа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825866" y="3779837"/>
            <a:ext cx="4286280" cy="10001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остроении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войск фалангой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53966" y="4637093"/>
            <a:ext cx="3571900" cy="171451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В 4 в. сила македонской армии заключалась 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14690" name="Picture 2" descr="C:\Documents and Settings\1\Рабочий стол\анимации\0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22" y="3065457"/>
            <a:ext cx="14097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Каковы последствия битвы при </a:t>
            </a:r>
            <a:r>
              <a:rPr lang="ru-RU" dirty="0" err="1" smtClean="0"/>
              <a:t>Херонее</a:t>
            </a:r>
            <a:r>
              <a:rPr lang="ru-RU" dirty="0" smtClean="0"/>
              <a:t>?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396874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отеря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Грецией независимости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897304" y="1136631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распад Македонского царства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183056" y="2208201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сё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осталось без изменений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15714" name="Picture 2" descr="C:\Documents and Settings\1\Рабочий стол\анимации\a1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2" y="3494085"/>
            <a:ext cx="4214842" cy="34290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82594" y="3851275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buClrTx/>
              <a:buSzTx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Молодцы, спасибо за урок!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Источники: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1. http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://900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igr.net/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fotografii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2.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4"/>
              </a:rPr>
              <a:t>http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4"/>
              </a:rPr>
              <a:t>://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4"/>
              </a:rPr>
              <a:t>liveinternet.ru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5"/>
              </a:rPr>
              <a:t>3. http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5"/>
              </a:rPr>
              <a:t>://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5"/>
              </a:rPr>
              <a:t>e-reading-lib.com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5"/>
              </a:rPr>
              <a:t>4.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6"/>
              </a:rPr>
              <a:t>http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6"/>
              </a:rPr>
              <a:t>://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6"/>
              </a:rPr>
              <a:t>culturalend.ru/event/53/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6"/>
              </a:rPr>
              <a:t>5.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7"/>
              </a:rPr>
              <a:t>http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7"/>
              </a:rPr>
              <a:t>://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7"/>
              </a:rPr>
              <a:t>sam-nolod.ru/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7"/>
              </a:rPr>
              <a:t>polit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8"/>
              </a:rPr>
              <a:t>6.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8"/>
              </a:rPr>
              <a:t>http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8"/>
              </a:rPr>
              <a:t>://www.bestofhistory.ru/besthists-43-16.html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hlinkClick r:id="rId8"/>
              </a:rPr>
              <a:t>7/</a:t>
            </a:r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7.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http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://fictionbook.ru/author/aleksandr_domanin/velikie_bitvyi_100_srajeniyi_izmenivshih/read_online.html?page=3</a:t>
            </a:r>
          </a:p>
          <a:p>
            <a:pPr marL="622300" indent="-514350">
              <a:buAutoNum type="arabicPeriod"/>
            </a:pPr>
            <a:endParaRPr lang="en-US" sz="28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22300" indent="-514350">
              <a:buAutoNum type="arabicPeriod"/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41363" y="63500"/>
            <a:ext cx="8609012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Город, приславший отряд воинов на помощь афинянам в Марафонском сражении.</a:t>
            </a: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Автор поэм «Одиссея» и «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Иллиада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».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68346" y="1501457"/>
          <a:ext cx="7643865" cy="5446792"/>
        </p:xfrm>
        <a:graphic>
          <a:graphicData uri="http://schemas.openxmlformats.org/drawingml/2006/table">
            <a:tbl>
              <a:tblPr/>
              <a:tblGrid>
                <a:gridCol w="789773"/>
                <a:gridCol w="535917"/>
                <a:gridCol w="603136"/>
                <a:gridCol w="581521"/>
                <a:gridCol w="592330"/>
                <a:gridCol w="620535"/>
                <a:gridCol w="620535"/>
                <a:gridCol w="620535"/>
                <a:gridCol w="564122"/>
                <a:gridCol w="535917"/>
                <a:gridCol w="535917"/>
                <a:gridCol w="535917"/>
                <a:gridCol w="507710"/>
              </a:tblGrid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ru-RU" sz="32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ф</a:t>
                      </a:r>
                      <a:endParaRPr lang="ru-RU" sz="32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и</a:t>
                      </a:r>
                      <a:endParaRPr lang="ru-RU" sz="32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д</a:t>
                      </a:r>
                      <a:endParaRPr lang="ru-RU" sz="32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и</a:t>
                      </a:r>
                      <a:endParaRPr lang="ru-RU" sz="32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Calibri"/>
                        </a:rPr>
                        <a:t>й</a:t>
                      </a:r>
                      <a:endParaRPr lang="ru-RU" sz="32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742" marR="4174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3500"/>
            <a:ext cx="8609012" cy="17018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Автор поэм «Одиссея» и «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Иллиада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Главная площадь Афин.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58370" r:id="rId5" imgW="8942040" imgH="4877280" progId="Excel.Shee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6841" y="1422387"/>
          <a:ext cx="8786876" cy="5214970"/>
        </p:xfrm>
        <a:graphic>
          <a:graphicData uri="http://schemas.openxmlformats.org/drawingml/2006/table">
            <a:tbl>
              <a:tblPr/>
              <a:tblGrid>
                <a:gridCol w="1210338"/>
                <a:gridCol w="665026"/>
                <a:gridCol w="451266"/>
                <a:gridCol w="475018"/>
                <a:gridCol w="502217"/>
                <a:gridCol w="519073"/>
                <a:gridCol w="522521"/>
                <a:gridCol w="522521"/>
                <a:gridCol w="522521"/>
                <a:gridCol w="475018"/>
                <a:gridCol w="451266"/>
                <a:gridCol w="451266"/>
                <a:gridCol w="451266"/>
                <a:gridCol w="427516"/>
                <a:gridCol w="1140043"/>
              </a:tblGrid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4. </a:t>
            </a:r>
            <a:r>
              <a:rPr lang="en-GB" sz="28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Главная</a:t>
            </a:r>
            <a:r>
              <a:rPr lang="en-GB" sz="2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площадь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8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Афин</a:t>
            </a:r>
            <a:r>
              <a:rPr lang="en-GB" sz="2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5. Холм с крутыми и обрывистыми склонами </a:t>
            </a:r>
            <a:endParaRPr lang="en-GB" sz="28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59394" r:id="rId5" imgW="8942040" imgH="4877280" progId="Excel.Sheet.8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59395" r:id="rId6" imgW="8942040" imgH="4877280" progId="Excel.Sheet.8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20725" y="1722438"/>
          <a:ext cx="8772525" cy="4937125"/>
        </p:xfrm>
        <a:graphic>
          <a:graphicData uri="http://schemas.openxmlformats.org/presentationml/2006/ole">
            <p:oleObj spid="_x0000_s59396" r:id="rId7" imgW="8942040" imgH="4877280" progId="Excel.Sheet.8">
              <p:embed/>
            </p:oleObj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5404" y="1636697"/>
          <a:ext cx="8858313" cy="5357850"/>
        </p:xfrm>
        <a:graphic>
          <a:graphicData uri="http://schemas.openxmlformats.org/drawingml/2006/table">
            <a:tbl>
              <a:tblPr/>
              <a:tblGrid>
                <a:gridCol w="1158580"/>
                <a:gridCol w="675839"/>
                <a:gridCol w="458604"/>
                <a:gridCol w="482742"/>
                <a:gridCol w="531017"/>
                <a:gridCol w="506879"/>
                <a:gridCol w="531017"/>
                <a:gridCol w="531017"/>
                <a:gridCol w="531017"/>
                <a:gridCol w="482742"/>
                <a:gridCol w="458604"/>
                <a:gridCol w="458604"/>
                <a:gridCol w="458604"/>
                <a:gridCol w="434467"/>
                <a:gridCol w="1158580"/>
              </a:tblGrid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279375"/>
            <a:ext cx="8609013" cy="142876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5. Холм с крутыми и обрывистыми склонами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6. Отец истории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0418" r:id="rId5" imgW="8942040" imgH="4877280" progId="Excel.Shee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4032" y="1708130"/>
          <a:ext cx="8858313" cy="5214978"/>
        </p:xfrm>
        <a:graphic>
          <a:graphicData uri="http://schemas.openxmlformats.org/drawingml/2006/table">
            <a:tbl>
              <a:tblPr/>
              <a:tblGrid>
                <a:gridCol w="1158580"/>
                <a:gridCol w="675839"/>
                <a:gridCol w="458604"/>
                <a:gridCol w="482742"/>
                <a:gridCol w="531017"/>
                <a:gridCol w="506879"/>
                <a:gridCol w="531017"/>
                <a:gridCol w="531017"/>
                <a:gridCol w="531017"/>
                <a:gridCol w="482742"/>
                <a:gridCol w="458604"/>
                <a:gridCol w="458604"/>
                <a:gridCol w="458604"/>
                <a:gridCol w="434467"/>
                <a:gridCol w="1158580"/>
              </a:tblGrid>
              <a:tr h="452521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742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742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742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742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742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742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742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742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521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3500"/>
            <a:ext cx="8609012" cy="17018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Отец истории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Район гончарных мастерских в Афинах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2466" r:id="rId5" imgW="8942040" imgH="4877280" progId="Excel.Shee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4032" y="1565257"/>
          <a:ext cx="8858313" cy="5214980"/>
        </p:xfrm>
        <a:graphic>
          <a:graphicData uri="http://schemas.openxmlformats.org/drawingml/2006/table">
            <a:tbl>
              <a:tblPr/>
              <a:tblGrid>
                <a:gridCol w="1158580"/>
                <a:gridCol w="675839"/>
                <a:gridCol w="458604"/>
                <a:gridCol w="482742"/>
                <a:gridCol w="531017"/>
                <a:gridCol w="506879"/>
                <a:gridCol w="531017"/>
                <a:gridCol w="531017"/>
                <a:gridCol w="531017"/>
                <a:gridCol w="482742"/>
                <a:gridCol w="458604"/>
                <a:gridCol w="458604"/>
                <a:gridCol w="458604"/>
                <a:gridCol w="434467"/>
                <a:gridCol w="1158580"/>
              </a:tblGrid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498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50888" y="185738"/>
            <a:ext cx="8609012" cy="15367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Район гончарных мастерских в Афинах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8. Название должности военачальника в Греции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3490" r:id="rId5" imgW="8942040" imgH="4877280" progId="Excel.Shee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4032" y="1779577"/>
          <a:ext cx="8858313" cy="5000660"/>
        </p:xfrm>
        <a:graphic>
          <a:graphicData uri="http://schemas.openxmlformats.org/drawingml/2006/table">
            <a:tbl>
              <a:tblPr/>
              <a:tblGrid>
                <a:gridCol w="1158580"/>
                <a:gridCol w="675839"/>
                <a:gridCol w="458604"/>
                <a:gridCol w="482742"/>
                <a:gridCol w="531017"/>
                <a:gridCol w="506879"/>
                <a:gridCol w="531017"/>
                <a:gridCol w="531017"/>
                <a:gridCol w="531017"/>
                <a:gridCol w="482742"/>
                <a:gridCol w="458604"/>
                <a:gridCol w="458604"/>
                <a:gridCol w="458604"/>
                <a:gridCol w="434467"/>
                <a:gridCol w="1158580"/>
              </a:tblGrid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46050"/>
            <a:ext cx="8609012" cy="15367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</a:rPr>
              <a:t>8. Название должности военачальника в Греции</a:t>
            </a:r>
            <a:br>
              <a:rPr lang="ru-RU" sz="28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</a:rPr>
              <a:t>9. Автор скульптуры «Дискобол»</a:t>
            </a:r>
            <a:endParaRPr lang="en-GB" sz="28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41363" y="1963738"/>
          <a:ext cx="8772525" cy="4937125"/>
        </p:xfrm>
        <a:graphic>
          <a:graphicData uri="http://schemas.openxmlformats.org/presentationml/2006/ole">
            <p:oleObj spid="_x0000_s64514" r:id="rId5" imgW="8942040" imgH="4877640" progId="Excel.Shee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4032" y="1922447"/>
          <a:ext cx="8858313" cy="4857790"/>
        </p:xfrm>
        <a:graphic>
          <a:graphicData uri="http://schemas.openxmlformats.org/drawingml/2006/table">
            <a:tbl>
              <a:tblPr/>
              <a:tblGrid>
                <a:gridCol w="1158580"/>
                <a:gridCol w="675839"/>
                <a:gridCol w="458604"/>
                <a:gridCol w="482742"/>
                <a:gridCol w="531017"/>
                <a:gridCol w="506879"/>
                <a:gridCol w="531017"/>
                <a:gridCol w="531017"/>
                <a:gridCol w="531017"/>
                <a:gridCol w="482742"/>
                <a:gridCol w="458604"/>
                <a:gridCol w="458604"/>
                <a:gridCol w="458604"/>
                <a:gridCol w="434467"/>
                <a:gridCol w="1158580"/>
              </a:tblGrid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ф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  <a:r>
                        <a:rPr lang="ru-RU" sz="2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79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OpenDocument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580</TotalTime>
  <Words>1005</Words>
  <Application>Microsoft Office PowerPoint</Application>
  <PresentationFormat>Произвольный</PresentationFormat>
  <Paragraphs>509</Paragraphs>
  <Slides>28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Презентация OpenDocument</vt:lpstr>
      <vt:lpstr>Лист Microsoft Office Excel 97-2003</vt:lpstr>
      <vt:lpstr>Города Эллады подчиняются Македонии  Презентация к уроку  истории в 5 классе </vt:lpstr>
      <vt:lpstr>      Отгадай выделенное слово: 1. Известный греческий скульптор</vt:lpstr>
      <vt:lpstr>Слайд 3</vt:lpstr>
      <vt:lpstr>  3. Автор поэм «Одиссея» и «Иллиада».   4. Главная площадь Афин.</vt:lpstr>
      <vt:lpstr>Слайд 5</vt:lpstr>
      <vt:lpstr>5. Холм с крутыми и обрывистыми склонами 6. Отец истории </vt:lpstr>
      <vt:lpstr>6. Отец истории 7. Район гончарных мастерских в Афинах</vt:lpstr>
      <vt:lpstr>7. Район гончарных мастерских в Афинах 8. Название должности военачальника в Греции</vt:lpstr>
      <vt:lpstr>8. Название должности военачальника в Греции 9. Автор скульптуры «Дискобол»</vt:lpstr>
      <vt:lpstr>9. Автор скульптуры «Дискобол» 10. Городок в Южной Греции</vt:lpstr>
      <vt:lpstr>Слайд 11</vt:lpstr>
      <vt:lpstr>Слайд 12</vt:lpstr>
      <vt:lpstr>Цель урока:</vt:lpstr>
      <vt:lpstr>План урока:</vt:lpstr>
      <vt:lpstr>Задание на урок:</vt:lpstr>
      <vt:lpstr>1. Упадок Греции в IV веке до  н.э. Междоусобные войны.</vt:lpstr>
      <vt:lpstr>Последствия междоусобных войн в Греции:</vt:lpstr>
      <vt:lpstr>Слайд 18</vt:lpstr>
      <vt:lpstr>2. Усиление Македонии при царе Филиппе. </vt:lpstr>
      <vt:lpstr>Македонская фаланга и конница</vt:lpstr>
      <vt:lpstr>3. Потеря Грецией независимости. Отношение греческого общества к угрозе македонского завоевания.</vt:lpstr>
      <vt:lpstr>Битва при Херонее</vt:lpstr>
      <vt:lpstr>3. Подчинение греческих полисов Филиппу II.</vt:lpstr>
      <vt:lpstr>4. Гибель Филиппа. Приход к власти Александра.</vt:lpstr>
      <vt:lpstr>Слайд 25</vt:lpstr>
      <vt:lpstr>Слайд 26</vt:lpstr>
      <vt:lpstr>Слайд 27</vt:lpstr>
      <vt:lpstr>Источники: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Ася</cp:lastModifiedBy>
  <cp:revision>63</cp:revision>
  <dcterms:created xsi:type="dcterms:W3CDTF">2010-03-02T19:46:48Z</dcterms:created>
  <dcterms:modified xsi:type="dcterms:W3CDTF">2013-11-26T16:21:17Z</dcterms:modified>
</cp:coreProperties>
</file>