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57" r:id="rId7"/>
    <p:sldId id="258" r:id="rId8"/>
    <p:sldId id="259" r:id="rId9"/>
    <p:sldId id="262" r:id="rId10"/>
    <p:sldId id="263" r:id="rId11"/>
    <p:sldId id="264" r:id="rId12"/>
    <p:sldId id="281" r:id="rId13"/>
    <p:sldId id="270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374" autoAdjust="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329C1E-8865-483A-B4ED-AF5769EC9C54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751538-A4C9-4F79-B9AB-D9AA7E4E5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51538-A4C9-4F79-B9AB-D9AA7E4E580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AFB43-8BCB-404D-AC11-4352830A12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333B42-20E5-4890-8445-616245C5452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35071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3600" b="0" i="0" kern="1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0846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3D021-4D12-4656-94A8-ACF3BC66C68E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75086-EC63-4EDC-ACB2-DBE73283ED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6D02E-EA26-4DB1-A161-EC69978E2D63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7B619-A337-4E0A-A2E4-77570FB57D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7"/>
          <p:cNvSpPr/>
          <p:nvPr userDrawn="1"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8"/>
          <p:cNvSpPr/>
          <p:nvPr userDrawn="1"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5CF56F-12F0-41CB-9864-711BE2545F86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C1EF4-BDE2-492D-A627-B6E76C723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7"/>
          <p:cNvSpPr/>
          <p:nvPr userDrawn="1"/>
        </p:nvSpPr>
        <p:spPr bwMode="gray">
          <a:xfrm flipV="1">
            <a:off x="0" y="5591175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8"/>
          <p:cNvSpPr/>
          <p:nvPr userDrawn="1"/>
        </p:nvSpPr>
        <p:spPr bwMode="invGray">
          <a:xfrm flipV="1">
            <a:off x="0" y="5780088"/>
            <a:ext cx="9144000" cy="109378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38E20-3DF1-4583-895A-352637410D3D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96214-0C1E-4FEB-92EA-0BBAE32A8B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69BCBC-6934-4F2A-A9AF-D6A642A02886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0E04E-A349-4712-A2AE-B4928CCA99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76BDC-8BBD-44C1-B54D-647B06EA4C1D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C2B5B-773C-4D54-9C10-C632B7206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A5E10-95D9-493D-A19D-A3620DC034EF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B7CBA-1F14-4AB5-87A8-1321F5CCF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0D733E-01F9-442D-86B6-D96E84D694C5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2F97D-5376-46B8-8A1C-B2C97FB57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A0E4E4-E0A0-4F0A-B4B5-B21B02001640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8318F-B8D8-44A0-9335-6A7CECFEAE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10980-B4AF-4864-8F37-F782453379E9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B924B-470C-4BA1-9673-961DCD7837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4EA83B-B65E-4644-B3E8-8866993A105F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E3D94-0657-440B-B75E-312D17B539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3591EA-8D8B-47BD-AB3E-A765DF0B6DA9}" type="datetimeFigureOut">
              <a:rPr lang="en-US" smtClean="0"/>
              <a:pPr>
                <a:defRPr/>
              </a:pPr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344890-C69A-4EC4-A14A-25B99D061B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b="0" i="0" kern="1200" dirty="0" smtClean="0">
          <a:solidFill>
            <a:schemeClr val="accent5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http://ttk.sporx.com/img/blog/blog_468_imik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&#1091;&#1089;&#1090;&#1088;&#1086;&#1081;&#1089;&#1090;&#1074;&#1072;_&#1074;&#1099;&#1074;&#1086;&#1076;&#1072;" TargetMode="External"/><Relationship Id="rId2" Type="http://schemas.openxmlformats.org/officeDocument/2006/relationships/hyperlink" Target="http://ru.wikipedia.org/wiki/&#1091;&#1089;&#1090;&#1088;&#1086;&#1081;&#1089;&#1090;&#1074;&#1072;_&#1074;&#1074;&#1086;&#1076;&#1072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5byte.ru/" TargetMode="External"/><Relationship Id="rId4" Type="http://schemas.openxmlformats.org/officeDocument/2006/relationships/hyperlink" Target="http://market.yandex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3%D1%81%D1%82%D1%80%D0%BE%D0%B9%D1%81%D1%82%D0%B2%D0%BE_%D0%B2%D0%B2%D0%BE%D0%B4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16023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>
                <a:solidFill>
                  <a:srgbClr val="7030A0"/>
                </a:solidFill>
              </a:rPr>
              <a:t>Устройства</a:t>
            </a:r>
            <a:br>
              <a:rPr lang="ru-RU" sz="4800" dirty="0">
                <a:solidFill>
                  <a:srgbClr val="7030A0"/>
                </a:solidFill>
              </a:rPr>
            </a:br>
            <a:r>
              <a:rPr lang="ru-RU" sz="4800" dirty="0">
                <a:solidFill>
                  <a:srgbClr val="7030A0"/>
                </a:solidFill>
              </a:rPr>
              <a:t>ввода-вывода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96044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Урок информатики в 8 классе.</a:t>
            </a:r>
          </a:p>
          <a:p>
            <a:r>
              <a:rPr lang="ru-RU" dirty="0">
                <a:solidFill>
                  <a:srgbClr val="0070C0"/>
                </a:solidFill>
              </a:rPr>
              <a:t>Базовый учебник - Н.Д.Угринович Информатика, </a:t>
            </a:r>
          </a:p>
          <a:p>
            <a:r>
              <a:rPr lang="ru-RU" dirty="0">
                <a:solidFill>
                  <a:srgbClr val="0070C0"/>
                </a:solidFill>
              </a:rPr>
              <a:t>учебник для 8 класса М.: </a:t>
            </a:r>
            <a:r>
              <a:rPr lang="ru-RU" dirty="0" smtClean="0">
                <a:solidFill>
                  <a:srgbClr val="0070C0"/>
                </a:solidFill>
              </a:rPr>
              <a:t>БИНОМ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Составитель: </a:t>
            </a:r>
            <a:r>
              <a:rPr lang="ru-RU" dirty="0" err="1" smtClean="0">
                <a:solidFill>
                  <a:srgbClr val="0070C0"/>
                </a:solidFill>
              </a:rPr>
              <a:t>Курмалиева</a:t>
            </a:r>
            <a:r>
              <a:rPr lang="ru-RU" dirty="0" smtClean="0">
                <a:solidFill>
                  <a:srgbClr val="0070C0"/>
                </a:solidFill>
              </a:rPr>
              <a:t> Е.Н.</a:t>
            </a:r>
            <a:endParaRPr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Учитель информатики 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МБОУ «Тулугановская» СОШ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2013 г.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Устройства ввода звуковой информации</a:t>
            </a:r>
          </a:p>
        </p:txBody>
      </p:sp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Микрофон </a:t>
            </a:r>
            <a:r>
              <a:rPr lang="ru-RU" dirty="0" smtClean="0"/>
              <a:t>– </a:t>
            </a:r>
            <a:r>
              <a:rPr lang="ru-RU" dirty="0" smtClean="0"/>
              <a:t>предназначен для ввода  </a:t>
            </a:r>
            <a:r>
              <a:rPr lang="ru-RU" dirty="0" smtClean="0"/>
              <a:t>звуковой информации. Звуковая карта                  преобразует  звук из аналоговой формы в цифровую.</a:t>
            </a:r>
            <a:endParaRPr lang="ru-RU" dirty="0"/>
          </a:p>
        </p:txBody>
      </p:sp>
      <p:pic>
        <p:nvPicPr>
          <p:cNvPr id="1026" name="Picture 2" descr="http://ttk.sporx.com/img/blog/blog_468_imik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716016" y="3789040"/>
            <a:ext cx="2627734" cy="182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>
            <a:hlinkClick r:id="rId5" action="ppaction://hlinksldjump"/>
          </p:cNvPr>
          <p:cNvSpPr/>
          <p:nvPr/>
        </p:nvSpPr>
        <p:spPr>
          <a:xfrm>
            <a:off x="7524328" y="6165304"/>
            <a:ext cx="1080120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Указательные (координатные) устройства</a:t>
            </a:r>
            <a:endParaRPr lang="ru-RU" sz="3400" dirty="0"/>
          </a:p>
        </p:txBody>
      </p:sp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0" y="1801813"/>
            <a:ext cx="9144000" cy="3139355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Координатные устройства ввода </a:t>
            </a:r>
            <a:r>
              <a:rPr lang="ru-RU" dirty="0" smtClean="0"/>
              <a:t>- манипуляторы для управления работой курсора (Мышь, Трекбол,  Джойстик)</a:t>
            </a:r>
          </a:p>
          <a:p>
            <a:pPr lvl="7"/>
            <a:r>
              <a:rPr lang="ru-RU" sz="2600" dirty="0" smtClean="0">
                <a:solidFill>
                  <a:srgbClr val="7030A0"/>
                </a:solidFill>
                <a:latin typeface="Cambria" pitchFamily="18" charset="0"/>
              </a:rPr>
              <a:t>Джойстик </a:t>
            </a:r>
            <a:r>
              <a:rPr lang="ru-RU" sz="2600" dirty="0" smtClean="0">
                <a:solidFill>
                  <a:srgbClr val="7030A0"/>
                </a:solidFill>
                <a:latin typeface="Cambria" pitchFamily="18" charset="0"/>
              </a:rPr>
              <a:t>– манипулятор для </a:t>
            </a:r>
            <a:r>
              <a:rPr lang="ru-RU" sz="2600" dirty="0" smtClean="0">
                <a:solidFill>
                  <a:srgbClr val="7030A0"/>
                </a:solidFill>
                <a:latin typeface="Cambria" pitchFamily="18" charset="0"/>
              </a:rPr>
              <a:t>управления электронными играми</a:t>
            </a:r>
          </a:p>
          <a:p>
            <a:pPr lvl="7"/>
            <a:endParaRPr lang="ru-RU" sz="2600" dirty="0" smtClean="0">
              <a:solidFill>
                <a:srgbClr val="7030A0"/>
              </a:solidFill>
              <a:latin typeface="Cambria" pitchFamily="18" charset="0"/>
            </a:endParaRPr>
          </a:p>
          <a:p>
            <a:pPr lvl="7"/>
            <a:endParaRPr lang="ru-RU" sz="2600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21508" name="Рисунок 6" descr="мышь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17032"/>
            <a:ext cx="2857500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eal_save_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653136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Устройства вывода информации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Устройства вывода информации </a:t>
            </a:r>
            <a:r>
              <a:rPr lang="ru-RU" dirty="0" smtClean="0"/>
              <a:t>- это устройства, которые переводят информацию с машинного языка в формы, доступные для человеческого восприятия. </a:t>
            </a:r>
          </a:p>
          <a:p>
            <a:r>
              <a:rPr lang="ru-RU" b="1" dirty="0" smtClean="0"/>
              <a:t>Разделяются на:</a:t>
            </a:r>
          </a:p>
          <a:p>
            <a:r>
              <a:rPr lang="ru-RU" dirty="0" smtClean="0">
                <a:hlinkClick r:id="rId2" action="ppaction://hlinksldjump"/>
              </a:rPr>
              <a:t>Устройства вывода визуальной </a:t>
            </a:r>
            <a:r>
              <a:rPr lang="ru-RU" dirty="0" smtClean="0">
                <a:hlinkClick r:id="rId2" action="ppaction://hlinksldjump"/>
              </a:rPr>
              <a:t>информации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Устройства вывода звуковой информации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Устройства вывода визуальной информации</a:t>
            </a:r>
          </a:p>
        </p:txBody>
      </p:sp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Монитор </a:t>
            </a:r>
            <a:r>
              <a:rPr lang="ru-RU" sz="3000" dirty="0" smtClean="0"/>
              <a:t>(дисплей) - универсальное устройство визуального отображения всех видов </a:t>
            </a:r>
            <a:r>
              <a:rPr lang="ru-RU" sz="3000" dirty="0" smtClean="0"/>
              <a:t>информации</a:t>
            </a:r>
          </a:p>
          <a:p>
            <a:r>
              <a:rPr lang="ru-RU" sz="3000" dirty="0" smtClean="0"/>
              <a:t>Различают алфавитно-цифровые и графические мониторы, а также  монохромные мониторы и мониторы цветного изображения - активно-матричные и пассивно-матричные </a:t>
            </a:r>
            <a:r>
              <a:rPr lang="ru-RU" sz="3000" dirty="0" smtClean="0"/>
              <a:t>жидко – кристаллические мониторы</a:t>
            </a:r>
          </a:p>
          <a:p>
            <a:pPr lvl="5"/>
            <a:r>
              <a:rPr lang="ru-RU" sz="2200" dirty="0" smtClean="0">
                <a:solidFill>
                  <a:srgbClr val="7030A0"/>
                </a:solidFill>
                <a:latin typeface="Cambria" pitchFamily="18" charset="0"/>
              </a:rPr>
              <a:t>1) мониторы на базе электронно-лучевой трубки (CRT). </a:t>
            </a:r>
          </a:p>
          <a:p>
            <a:pPr lvl="5"/>
            <a:r>
              <a:rPr lang="ru-RU" sz="2200" dirty="0" smtClean="0">
                <a:solidFill>
                  <a:srgbClr val="7030A0"/>
                </a:solidFill>
                <a:latin typeface="Cambria" pitchFamily="18" charset="0"/>
              </a:rPr>
              <a:t>2) жидкокристаллические мониторы (LCD) </a:t>
            </a:r>
            <a:endParaRPr lang="ru-RU" sz="2200" dirty="0">
              <a:solidFill>
                <a:srgbClr val="7030A0"/>
              </a:solidFill>
              <a:latin typeface="Cambria" pitchFamily="18" charset="0"/>
            </a:endParaRPr>
          </a:p>
        </p:txBody>
      </p:sp>
      <p:pic>
        <p:nvPicPr>
          <p:cNvPr id="27652" name="Рисунок 3" descr="монитор1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080620"/>
            <a:ext cx="2015654" cy="177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Устройства вывода визуальной информации</a:t>
            </a:r>
          </a:p>
        </p:txBody>
      </p:sp>
      <p:sp>
        <p:nvSpPr>
          <p:cNvPr id="2969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Принтер </a:t>
            </a:r>
            <a:r>
              <a:rPr lang="ru-RU" dirty="0" smtClean="0"/>
              <a:t>– устройство для вывода информации в виде печатных копий текста или графики.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Существуют: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Лазерный принтер </a:t>
            </a:r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Струйный принтер </a:t>
            </a:r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Матричный принтер 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29700" name="Рисунок 8" descr="принтер1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4972050"/>
            <a:ext cx="3571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Устройства вывода визуальной информации</a:t>
            </a:r>
          </a:p>
        </p:txBody>
      </p:sp>
      <p:sp>
        <p:nvSpPr>
          <p:cNvPr id="3072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Плоттер (графопостроитель) </a:t>
            </a:r>
            <a:r>
              <a:rPr lang="ru-RU" dirty="0" smtClean="0"/>
              <a:t>– </a:t>
            </a:r>
            <a:r>
              <a:rPr lang="ru-RU" dirty="0" smtClean="0"/>
              <a:t>устройство, которое чертит графики, рисунки и диаграммы под управлением компьютера. Изображение получается с помощью пера.</a:t>
            </a:r>
          </a:p>
          <a:p>
            <a:pPr lvl="6" algn="r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latin typeface="Cambria" pitchFamily="18" charset="0"/>
              </a:rPr>
              <a:t>Используется для </a:t>
            </a:r>
          </a:p>
          <a:p>
            <a:pPr lvl="6" algn="r">
              <a:buNone/>
            </a:pPr>
            <a:r>
              <a:rPr lang="ru-RU" sz="2400" dirty="0" smtClean="0">
                <a:latin typeface="Cambria" pitchFamily="18" charset="0"/>
              </a:rPr>
              <a:t>получения сложных</a:t>
            </a:r>
          </a:p>
          <a:p>
            <a:pPr lvl="6" algn="r">
              <a:buNone/>
            </a:pPr>
            <a:r>
              <a:rPr lang="ru-RU" sz="2400" dirty="0" smtClean="0">
                <a:latin typeface="Cambria" pitchFamily="18" charset="0"/>
              </a:rPr>
              <a:t> конструкторских чертежей, </a:t>
            </a:r>
          </a:p>
          <a:p>
            <a:pPr lvl="6" algn="r">
              <a:buNone/>
            </a:pPr>
            <a:r>
              <a:rPr lang="ru-RU" sz="2400" dirty="0" smtClean="0">
                <a:latin typeface="Cambria" pitchFamily="18" charset="0"/>
              </a:rPr>
              <a:t>архитектурных планов, </a:t>
            </a:r>
          </a:p>
          <a:p>
            <a:pPr lvl="6" algn="r">
              <a:buNone/>
            </a:pPr>
            <a:r>
              <a:rPr lang="ru-RU" sz="2400" dirty="0" smtClean="0">
                <a:latin typeface="Cambria" pitchFamily="18" charset="0"/>
              </a:rPr>
              <a:t>географических и </a:t>
            </a:r>
          </a:p>
          <a:p>
            <a:pPr lvl="6" algn="r">
              <a:buNone/>
            </a:pPr>
            <a:r>
              <a:rPr lang="ru-RU" sz="2400" dirty="0" smtClean="0">
                <a:latin typeface="Cambria" pitchFamily="18" charset="0"/>
              </a:rPr>
              <a:t>метеорологических карт,</a:t>
            </a:r>
          </a:p>
          <a:p>
            <a:pPr lvl="6" algn="r">
              <a:buNone/>
            </a:pPr>
            <a:r>
              <a:rPr lang="ru-RU" sz="2400" dirty="0" smtClean="0">
                <a:latin typeface="Cambria" pitchFamily="18" charset="0"/>
              </a:rPr>
              <a:t> деловых схем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 smtClean="0">
              <a:latin typeface="Cambria" pitchFamily="18" charset="0"/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30724" name="Рисунок 6" descr="плоттер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89040"/>
            <a:ext cx="3324252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524328" y="6165304"/>
            <a:ext cx="1080120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Устройства вывода звуковой информации</a:t>
            </a:r>
          </a:p>
        </p:txBody>
      </p:sp>
      <p:sp>
        <p:nvSpPr>
          <p:cNvPr id="3174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Акустические колонки и наушники</a:t>
            </a:r>
            <a:r>
              <a:rPr lang="ru-RU" dirty="0" smtClean="0"/>
              <a:t> – устройство для вывода звуковой информации</a:t>
            </a:r>
            <a:endParaRPr lang="ru-RU" dirty="0"/>
          </a:p>
        </p:txBody>
      </p:sp>
      <p:pic>
        <p:nvPicPr>
          <p:cNvPr id="31751" name="Рисунок 10" descr="колонки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3600400" cy="327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Источники информации</a:t>
            </a:r>
          </a:p>
        </p:txBody>
      </p:sp>
      <p:sp>
        <p:nvSpPr>
          <p:cNvPr id="3277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 </a:t>
            </a:r>
            <a:r>
              <a:rPr sz="1800" dirty="0">
                <a:hlinkClick r:id="rId2"/>
              </a:rPr>
              <a:t>http://ru.wikipedia.org/wiki</a:t>
            </a:r>
            <a:r>
              <a:rPr lang="ru-RU" sz="1800" dirty="0">
                <a:hlinkClick r:id="rId2"/>
              </a:rPr>
              <a:t>/</a:t>
            </a:r>
            <a:r>
              <a:rPr lang="ru-RU" sz="1800" dirty="0" err="1">
                <a:hlinkClick r:id="rId2"/>
              </a:rPr>
              <a:t>устройства_ввода</a:t>
            </a:r>
            <a:endParaRPr lang="ru-RU" sz="1800" dirty="0"/>
          </a:p>
          <a:p>
            <a:r>
              <a:rPr sz="1800" dirty="0">
                <a:hlinkClick r:id="rId3"/>
              </a:rPr>
              <a:t>http://ru.wikipedia.org/wiki</a:t>
            </a:r>
            <a:r>
              <a:rPr lang="ru-RU" sz="1800" dirty="0">
                <a:hlinkClick r:id="rId3"/>
              </a:rPr>
              <a:t>/</a:t>
            </a:r>
            <a:r>
              <a:rPr lang="ru-RU" sz="1800" dirty="0" err="1">
                <a:hlinkClick r:id="rId3"/>
              </a:rPr>
              <a:t>устройства_вывода</a:t>
            </a:r>
            <a:endParaRPr lang="ru-RU" sz="1800" dirty="0"/>
          </a:p>
          <a:p>
            <a:r>
              <a:rPr lang="ru-RU" sz="1800" dirty="0"/>
              <a:t>Фотографии взяты с сайта </a:t>
            </a:r>
            <a:r>
              <a:rPr sz="1800" dirty="0">
                <a:hlinkClick r:id="rId4"/>
              </a:rPr>
              <a:t>http://market.yandex.ru</a:t>
            </a:r>
            <a:r>
              <a:rPr lang="ru-RU" sz="1800" dirty="0"/>
              <a:t>, а также с сайтов-производителей устройств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Учебник Информатика и ИКТ для 8 класса  Н. Д. </a:t>
            </a:r>
            <a:r>
              <a:rPr lang="ru-RU" sz="1800" dirty="0" err="1" smtClean="0"/>
              <a:t>Угринович</a:t>
            </a:r>
            <a:r>
              <a:rPr lang="ru-RU" sz="1800" dirty="0" smtClean="0"/>
              <a:t> М</a:t>
            </a:r>
            <a:r>
              <a:rPr lang="ru-RU" sz="1800" dirty="0" smtClean="0"/>
              <a:t>.: </a:t>
            </a:r>
            <a:r>
              <a:rPr lang="ru-RU" sz="1800" dirty="0" smtClean="0"/>
              <a:t>БИНОМ</a:t>
            </a:r>
          </a:p>
          <a:p>
            <a:r>
              <a:rPr lang="en-US" sz="1800" dirty="0" smtClean="0">
                <a:hlinkClick r:id="rId5"/>
              </a:rPr>
              <a:t>http://www.5byte.ru</a:t>
            </a:r>
            <a:r>
              <a:rPr lang="en-US" sz="1800" dirty="0" smtClean="0">
                <a:hlinkClick r:id="rId5"/>
              </a:rPr>
              <a:t>/</a:t>
            </a:r>
            <a:r>
              <a:rPr lang="ru-RU" sz="1800" dirty="0" smtClean="0"/>
              <a:t>  - Сайт Информатика на пять</a:t>
            </a:r>
          </a:p>
          <a:p>
            <a:endParaRPr lang="ru-RU" sz="1800" dirty="0" smtClean="0"/>
          </a:p>
          <a:p>
            <a:endParaRPr lang="ru-RU" sz="1800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100" b="1" dirty="0"/>
              <a:t>Цели урока:</a:t>
            </a:r>
            <a:r>
              <a:rPr lang="ru-RU" sz="5100" i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познакомить </a:t>
            </a:r>
            <a:r>
              <a:rPr lang="ru-RU" dirty="0" smtClean="0"/>
              <a:t>учащихся с назначением внешних устройств ввода-вывода информации; </a:t>
            </a:r>
          </a:p>
          <a:p>
            <a:pPr lvl="0"/>
            <a:r>
              <a:rPr lang="ru-RU" dirty="0" smtClean="0"/>
              <a:t>познакомить учащихся с устройством и принципами работы различных устройств ввода-вывода информации;</a:t>
            </a:r>
          </a:p>
          <a:p>
            <a:pPr lvl="0"/>
            <a:r>
              <a:rPr lang="ru-RU" dirty="0" smtClean="0"/>
              <a:t>способствовать выработке правильной постановке вопросов.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Оборудование: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доска</a:t>
            </a:r>
            <a:r>
              <a:rPr lang="ru-RU" i="1" dirty="0" smtClean="0"/>
              <a:t>, маркер, учебник, ПК, мышь, клавиатура, сканер, микрофон, фото – видеокамера, принтер, графопостроитель, монитор, колонки</a:t>
            </a:r>
            <a:r>
              <a:rPr lang="ru-RU" i="1" dirty="0" smtClean="0"/>
              <a:t>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Тип </a:t>
            </a:r>
            <a:r>
              <a:rPr lang="ru-RU" b="1" dirty="0" smtClean="0"/>
              <a:t>урока: </a:t>
            </a:r>
            <a:endParaRPr lang="ru-RU" b="1" dirty="0" smtClean="0"/>
          </a:p>
          <a:p>
            <a:r>
              <a:rPr lang="ru-RU" i="1" dirty="0" smtClean="0"/>
              <a:t>изучение </a:t>
            </a:r>
            <a:r>
              <a:rPr lang="ru-RU" i="1" dirty="0" smtClean="0"/>
              <a:t>новой темы.</a:t>
            </a:r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i="1" dirty="0" smtClean="0"/>
              <a:t>Все устройства которые используются компьютером можно разделить на два </a:t>
            </a:r>
            <a:r>
              <a:rPr lang="ru-RU" b="1" i="1" dirty="0" smtClean="0"/>
              <a:t>типа: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	Устройства		 </a:t>
            </a:r>
            <a:r>
              <a:rPr lang="ru-RU" b="1" i="1" dirty="0" smtClean="0"/>
              <a:t>Устройства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		ввода			      </a:t>
            </a:r>
            <a:r>
              <a:rPr lang="ru-RU" b="1" i="1" dirty="0" smtClean="0"/>
              <a:t>вывода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	 </a:t>
            </a:r>
            <a:r>
              <a:rPr lang="ru-RU" b="1" i="1" dirty="0" smtClean="0"/>
              <a:t>информации</a:t>
            </a:r>
            <a:r>
              <a:rPr lang="ru-RU" b="1" i="1" dirty="0" smtClean="0"/>
              <a:t>. 		информации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364088" y="278092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915816" y="2708920"/>
            <a:ext cx="13681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Устройства ввода информации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Устройства ввода информации </a:t>
            </a:r>
            <a:r>
              <a:rPr lang="ru-RU" dirty="0" smtClean="0"/>
              <a:t> - это устройства, которые переводят информацию с языка человека на машинный язык.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Разделяются на:</a:t>
            </a:r>
          </a:p>
          <a:p>
            <a:r>
              <a:rPr lang="ru-RU" dirty="0" smtClean="0">
                <a:hlinkClick r:id="rId2" action="ppaction://hlinksldjump"/>
              </a:rPr>
              <a:t>Устройства ввода текстовой </a:t>
            </a:r>
            <a:r>
              <a:rPr lang="ru-RU" dirty="0" smtClean="0">
                <a:hlinkClick r:id="rId2" action="ppaction://hlinksldjump"/>
              </a:rPr>
              <a:t>информации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Устройства ввода </a:t>
            </a:r>
            <a:r>
              <a:rPr lang="ru-RU" dirty="0" smtClean="0">
                <a:hlinkClick r:id="rId3" action="ppaction://hlinksldjump"/>
              </a:rPr>
              <a:t>графической информации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Устройства ввода звуковой </a:t>
            </a:r>
            <a:r>
              <a:rPr lang="ru-RU" dirty="0" smtClean="0">
                <a:hlinkClick r:id="rId4" action="ppaction://hlinksldjump"/>
              </a:rPr>
              <a:t>информации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Указательные (координатные) устройства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Устройства ввода текстовой информации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3275"/>
          </a:xfrm>
        </p:spPr>
        <p:txBody>
          <a:bodyPr rtlCol="0">
            <a:normAutofit/>
          </a:bodyPr>
          <a:lstStyle/>
          <a:p>
            <a:pPr>
              <a:buClr>
                <a:schemeClr val="accent5"/>
              </a:buClr>
              <a:defRPr/>
            </a:pPr>
            <a:r>
              <a:rPr lang="ru-RU" b="1" dirty="0" smtClean="0"/>
              <a:t>Клавиатура </a:t>
            </a:r>
            <a:r>
              <a:rPr lang="ru-RU" dirty="0" smtClean="0"/>
              <a:t>– клавишное устройство для ввода числовой и текстовой информации; </a:t>
            </a:r>
          </a:p>
          <a:p>
            <a:r>
              <a:rPr lang="ru-RU" dirty="0" smtClean="0"/>
              <a:t>Стандартная клавиатура содержит:</a:t>
            </a:r>
          </a:p>
          <a:p>
            <a:pPr lvl="8"/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1) набор алфавитно-цифровых клавиш;</a:t>
            </a:r>
          </a:p>
          <a:p>
            <a:pPr lvl="8"/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2) дополнительно управляющие и функциональные клавиши;</a:t>
            </a:r>
          </a:p>
          <a:p>
            <a:pPr lvl="8"/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3) клавиши управления курсором;</a:t>
            </a:r>
          </a:p>
          <a:p>
            <a:pPr lvl="8"/>
            <a:r>
              <a:rPr lang="ru-RU" dirty="0" smtClean="0">
                <a:solidFill>
                  <a:srgbClr val="7030A0"/>
                </a:solidFill>
                <a:latin typeface="Cambria" pitchFamily="18" charset="0"/>
              </a:rPr>
              <a:t>4) малую цифровую клавиатуру</a:t>
            </a:r>
          </a:p>
          <a:p>
            <a:pPr>
              <a:buClr>
                <a:schemeClr val="accent5"/>
              </a:buClr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5"/>
              </a:buClr>
              <a:defRPr/>
            </a:pPr>
            <a:endParaRPr lang="ru-RU" dirty="0"/>
          </a:p>
          <a:p>
            <a:pPr algn="ctr" fontAlgn="auto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14340" name="Рисунок 3" descr="Клавиатура 1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633" y="4149079"/>
            <a:ext cx="3646501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524328" y="6165304"/>
            <a:ext cx="1080120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Устройства ввода графической информации</a:t>
            </a:r>
          </a:p>
        </p:txBody>
      </p:sp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Сканер </a:t>
            </a:r>
            <a:r>
              <a:rPr lang="ru-RU" dirty="0" smtClean="0"/>
              <a:t>– устройство ввода и преобразования в цифровую форму изображений и текстов. </a:t>
            </a:r>
            <a:endParaRPr lang="ru-RU" dirty="0" smtClean="0"/>
          </a:p>
          <a:p>
            <a:r>
              <a:rPr lang="ru-RU" dirty="0" smtClean="0"/>
              <a:t>Существуют </a:t>
            </a:r>
            <a:r>
              <a:rPr lang="ru-RU" dirty="0" smtClean="0"/>
              <a:t>планшетные и ручные сканеры. </a:t>
            </a:r>
            <a:r>
              <a:rPr lang="ru-RU" b="1" dirty="0" smtClean="0"/>
              <a:t> </a:t>
            </a:r>
            <a:endParaRPr lang="ru-RU" dirty="0"/>
          </a:p>
        </p:txBody>
      </p:sp>
      <p:pic>
        <p:nvPicPr>
          <p:cNvPr id="15364" name="Рисунок 3" descr="сканер 1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05064"/>
            <a:ext cx="3937000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Устройства ввода графической информации</a:t>
            </a:r>
          </a:p>
        </p:txBody>
      </p:sp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Графический </a:t>
            </a:r>
            <a:r>
              <a:rPr lang="ru-RU" b="1" dirty="0" smtClean="0"/>
              <a:t>планшет </a:t>
            </a:r>
            <a:r>
              <a:rPr lang="ru-RU" dirty="0" smtClean="0"/>
              <a:t>это устройство</a:t>
            </a:r>
            <a:r>
              <a:rPr lang="ru-RU" dirty="0" smtClean="0">
                <a:hlinkClick r:id="rId2" tooltip="Устройство ввода"/>
              </a:rPr>
              <a:t> </a:t>
            </a:r>
            <a:r>
              <a:rPr lang="ru-RU" dirty="0" smtClean="0"/>
              <a:t>для ввода рисунков от руки непосредственно в компьютер. </a:t>
            </a:r>
            <a:endParaRPr lang="ru-RU" dirty="0" smtClean="0"/>
          </a:p>
          <a:p>
            <a:endParaRPr lang="ru-RU" dirty="0" smtClean="0"/>
          </a:p>
          <a:p>
            <a:pPr lvl="8"/>
            <a:r>
              <a:rPr lang="ru-RU" sz="2200" dirty="0" smtClean="0">
                <a:solidFill>
                  <a:srgbClr val="7030A0"/>
                </a:solidFill>
                <a:latin typeface="Cambria" pitchFamily="18" charset="0"/>
              </a:rPr>
              <a:t>Состоит </a:t>
            </a:r>
            <a:r>
              <a:rPr lang="ru-RU" sz="2200" dirty="0" smtClean="0">
                <a:solidFill>
                  <a:srgbClr val="7030A0"/>
                </a:solidFill>
                <a:latin typeface="Cambria" pitchFamily="18" charset="0"/>
              </a:rPr>
              <a:t>из пера и плоского планшета, чувствительного к нажатию или близости пера. </a:t>
            </a:r>
            <a:endParaRPr lang="ru-RU" sz="2200" dirty="0" smtClean="0">
              <a:solidFill>
                <a:srgbClr val="7030A0"/>
              </a:solidFill>
              <a:latin typeface="Cambria" pitchFamily="18" charset="0"/>
            </a:endParaRPr>
          </a:p>
          <a:p>
            <a:pPr lvl="8"/>
            <a:r>
              <a:rPr lang="ru-RU" sz="2200" dirty="0" smtClean="0">
                <a:solidFill>
                  <a:srgbClr val="7030A0"/>
                </a:solidFill>
                <a:latin typeface="Cambria" pitchFamily="18" charset="0"/>
              </a:rPr>
              <a:t>Также </a:t>
            </a:r>
            <a:r>
              <a:rPr lang="ru-RU" sz="2200" dirty="0" smtClean="0">
                <a:solidFill>
                  <a:srgbClr val="7030A0"/>
                </a:solidFill>
                <a:latin typeface="Cambria" pitchFamily="18" charset="0"/>
              </a:rPr>
              <a:t>может прилагаться специальная мышь.</a:t>
            </a:r>
            <a:endParaRPr lang="ru-RU" sz="2200" dirty="0">
              <a:solidFill>
                <a:srgbClr val="7030A0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16388" name="Рисунок 5" descr="планшет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3643312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400" dirty="0"/>
              <a:t>Устройства ввода графической информации</a:t>
            </a:r>
          </a:p>
        </p:txBody>
      </p:sp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Цифровые камеры</a:t>
            </a:r>
            <a:r>
              <a:rPr lang="ru-RU" dirty="0" smtClean="0"/>
              <a:t>  – формируют любые изображения сразу в компьютерном </a:t>
            </a:r>
            <a:r>
              <a:rPr lang="ru-RU" dirty="0" smtClean="0"/>
              <a:t>формате.  Существует два типа камер: фото и видео камеры.</a:t>
            </a:r>
            <a:endParaRPr lang="ru-RU" dirty="0"/>
          </a:p>
        </p:txBody>
      </p:sp>
      <p:pic>
        <p:nvPicPr>
          <p:cNvPr id="19460" name="Рисунок 7" descr="фотоаппарат1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5064"/>
            <a:ext cx="2662585" cy="247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8" descr="видеокамера2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93096"/>
            <a:ext cx="2924572" cy="161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7524328" y="6165304"/>
            <a:ext cx="1080120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Y_2010_30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TS010389957</Template>
  <TotalTime>133</TotalTime>
  <Words>477</Words>
  <Application>Microsoft Office PowerPoint</Application>
  <PresentationFormat>Экран (4:3)</PresentationFormat>
  <Paragraphs>94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1_NY_2010_3011</vt:lpstr>
      <vt:lpstr>Устройства ввода-вывода</vt:lpstr>
      <vt:lpstr>Цели урока:  </vt:lpstr>
      <vt:lpstr>Оборудование:</vt:lpstr>
      <vt:lpstr>Слайд 4</vt:lpstr>
      <vt:lpstr>Устройства ввода информации </vt:lpstr>
      <vt:lpstr>Устройства ввода текстовой информации</vt:lpstr>
      <vt:lpstr>Устройства ввода графической информации</vt:lpstr>
      <vt:lpstr>Устройства ввода графической информации</vt:lpstr>
      <vt:lpstr>Устройства ввода графической информации</vt:lpstr>
      <vt:lpstr>Устройства ввода звуковой информации</vt:lpstr>
      <vt:lpstr>Указательные (координатные) устройства</vt:lpstr>
      <vt:lpstr>Устройства вывода информации </vt:lpstr>
      <vt:lpstr>Устройства вывода визуальной информации</vt:lpstr>
      <vt:lpstr>Устройства вывода визуальной информации</vt:lpstr>
      <vt:lpstr>Устройства вывода визуальной информации</vt:lpstr>
      <vt:lpstr>Устройства вывода звуковой информации</vt:lpstr>
      <vt:lpstr>Источники информации</vt:lpstr>
    </vt:vector>
  </TitlesOfParts>
  <Company>School №43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Периферийные устройства</dc:title>
  <dc:creator>tyapuhy</dc:creator>
  <cp:lastModifiedBy>Екатерина</cp:lastModifiedBy>
  <cp:revision>37</cp:revision>
  <dcterms:created xsi:type="dcterms:W3CDTF">2009-09-04T13:07:36Z</dcterms:created>
  <dcterms:modified xsi:type="dcterms:W3CDTF">2013-04-16T09:18:19Z</dcterms:modified>
</cp:coreProperties>
</file>