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6209"/>
    <a:srgbClr val="000000"/>
    <a:srgbClr val="993300"/>
    <a:srgbClr val="A05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64291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BB6209"/>
                </a:solidFill>
              </a:rPr>
              <a:t>МЕТОДИЧЕСКИЙ СЕМИНАР</a:t>
            </a:r>
            <a:endParaRPr lang="ru-RU" sz="4000" dirty="0">
              <a:solidFill>
                <a:srgbClr val="BB620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000636"/>
            <a:ext cx="6172200" cy="1371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Учитель физической культуры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МАОУ «Южная СОШ»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Гурьева Марина Витальевна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28604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u-RU" sz="2400" b="1" i="1" dirty="0" smtClean="0">
                <a:solidFill>
                  <a:srgbClr val="BB6209"/>
                </a:solidFill>
              </a:rPr>
              <a:t>Личностно – ориентированное обучение. </a:t>
            </a:r>
            <a:endParaRPr lang="en-US" sz="2400" b="1" i="1" dirty="0" smtClean="0">
              <a:solidFill>
                <a:srgbClr val="BB6209"/>
              </a:solidFill>
              <a:latin typeface="Baskerville Old Face" pitchFamily="18" charset="0"/>
            </a:endParaRPr>
          </a:p>
          <a:p>
            <a:pPr marL="400050" indent="-400050"/>
            <a:r>
              <a:rPr lang="ru-RU" i="1" dirty="0" smtClean="0"/>
              <a:t>Формы</a:t>
            </a:r>
            <a:r>
              <a:rPr lang="en-US" i="1" dirty="0" smtClean="0"/>
              <a:t> </a:t>
            </a:r>
            <a:r>
              <a:rPr lang="ru-RU" i="1" dirty="0" smtClean="0"/>
              <a:t> работы учеников на уроке: </a:t>
            </a:r>
            <a:endParaRPr lang="en-US" i="1" dirty="0" smtClean="0"/>
          </a:p>
          <a:p>
            <a:pPr marL="400050" indent="-400050">
              <a:buFont typeface="Arial" pitchFamily="34" charset="0"/>
              <a:buChar char="•"/>
            </a:pPr>
            <a:r>
              <a:rPr lang="ru-RU" i="1" dirty="0" smtClean="0"/>
              <a:t>Групповой метод,  </a:t>
            </a:r>
            <a:endParaRPr lang="en-US" i="1" dirty="0" smtClean="0"/>
          </a:p>
          <a:p>
            <a:pPr marL="400050" indent="-400050">
              <a:buFont typeface="Arial" pitchFamily="34" charset="0"/>
              <a:buChar char="•"/>
            </a:pPr>
            <a:r>
              <a:rPr lang="ru-RU" i="1" dirty="0" smtClean="0"/>
              <a:t>Метод  индивидуальных заданий, </a:t>
            </a:r>
            <a:endParaRPr lang="en-US" i="1" dirty="0" smtClean="0"/>
          </a:p>
          <a:p>
            <a:pPr marL="400050" indent="-400050">
              <a:buFont typeface="Arial" pitchFamily="34" charset="0"/>
              <a:buChar char="•"/>
            </a:pPr>
            <a:r>
              <a:rPr lang="ru-RU" i="1" dirty="0" smtClean="0"/>
              <a:t>Метод дополнительных упражнений по овладению двигательными действиями</a:t>
            </a:r>
          </a:p>
          <a:p>
            <a:pPr marL="400050" indent="-400050">
              <a:buFont typeface="Arial" pitchFamily="34" charset="0"/>
              <a:buChar char="•"/>
            </a:pPr>
            <a:endParaRPr lang="ru-RU" i="1" dirty="0" smtClean="0"/>
          </a:p>
          <a:p>
            <a:pPr marL="400050" indent="-400050" algn="ctr"/>
            <a:r>
              <a:rPr lang="ru-RU" i="1" dirty="0" smtClean="0"/>
              <a:t>ГРУППОВОЙ МЕТОД</a:t>
            </a:r>
          </a:p>
          <a:p>
            <a:pPr marL="400050" indent="-400050"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428868"/>
            <a:ext cx="707236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Из  учащихся со сходными особенностями физической и двигательной подготовленности формирую группы: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Сильная: </a:t>
            </a:r>
            <a:r>
              <a:rPr lang="ru-RU" dirty="0" smtClean="0"/>
              <a:t>Отлично и быстро усваивающие двигательные действия. Они отличаются хорошим физическим развитием.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Средняя. </a:t>
            </a:r>
            <a:r>
              <a:rPr lang="ru-RU" dirty="0" smtClean="0"/>
              <a:t>Хорошо и отлично, но более медленно усваивающие материал. Физическое развитие этих учащихся среднее.</a:t>
            </a:r>
          </a:p>
          <a:p>
            <a:pPr>
              <a:buFont typeface="Arial" pitchFamily="34" charset="0"/>
              <a:buChar char="•"/>
            </a:pPr>
            <a:r>
              <a:rPr lang="ru-RU" i="1" dirty="0" smtClean="0"/>
              <a:t> Слабая.</a:t>
            </a:r>
            <a:r>
              <a:rPr lang="ru-RU" dirty="0" smtClean="0"/>
              <a:t> Посредственно и плохо усваивающие материал. Физическое развитие этих учащихся низкое, плохая координация движений, отклонения в состоянии здоровья.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90101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/>
              <a:t>Пример дифференцирования требований  к учащимся в зависимости от их физической подготовленности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1928802"/>
          <a:ext cx="74676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200"/>
                <a:gridCol w="4978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Группа 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Упражнение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993300"/>
                          </a:solidFill>
                        </a:rPr>
                        <a:t>Прыжок в высоту с разбега</a:t>
                      </a:r>
                      <a:endParaRPr lang="ru-RU" sz="2000" b="1" i="1" dirty="0">
                        <a:solidFill>
                          <a:srgbClr val="9933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Сильная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Планка установлена на уровне груди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Средняя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Планка установлена на уровне пояса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Слабая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Планка установлена на уровне груди</a:t>
                      </a:r>
                      <a:endParaRPr lang="ru-RU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428625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Подобным образом можно варьировать любое двигательное задание. Постепенно усложняя задания и повышая нагрузку, можно подвести слабых учащихся к выполнению упражнений на уровне трудности, предусмотренной учебной программой.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01122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Примерная организация работы на уроках гимнастики в 5 классе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000108"/>
            <a:ext cx="314327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A05324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группа – учащиеся, хорошо выполнившие упражнение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1000108"/>
            <a:ext cx="3000396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II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группа – учащиеся, не справившиеся с заданием</a:t>
            </a:r>
            <a:endParaRPr lang="ru-R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2000240"/>
            <a:ext cx="392909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BB620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Выполнять упражнение без искажения техники в соревновательных условиях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Выполнять упражнение с усложненными элементами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00562" y="2000240"/>
            <a:ext cx="385765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BB620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Ликвидировать погрешности в выполнении упражнения.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Выполнять упражнение многократно в стандартных условиях.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2910" y="3500438"/>
            <a:ext cx="7572428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A05324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Совершенствование: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Совершенствование отдельных фаз кувырка: группировка, переворот через голову.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кувырка в целом – 5-6 раз.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Выполнение усложненных упражнений: кувырок назад из стойки на лопатках в упор стоя согнувшись; несколько кувырков вперед; кувырок вперед и назад слитно.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85786" y="5692427"/>
            <a:ext cx="728667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Контроль: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Умение выполнять кувырок в группировке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выполнении нескольких кувырков вперед не отклоняться от прямой.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42910" y="4286256"/>
            <a:ext cx="7572428" cy="0"/>
          </a:xfrm>
          <a:prstGeom prst="line">
            <a:avLst/>
          </a:prstGeom>
          <a:ln w="19050">
            <a:solidFill>
              <a:srgbClr val="A05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2910" y="4572008"/>
            <a:ext cx="7572428" cy="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85786" y="6215082"/>
            <a:ext cx="7286676" cy="0"/>
          </a:xfrm>
          <a:prstGeom prst="line">
            <a:avLst/>
          </a:prstGeom>
          <a:ln w="1905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1928794" y="1785926"/>
            <a:ext cx="428628" cy="1588"/>
          </a:xfrm>
          <a:prstGeom prst="straightConnector1">
            <a:avLst/>
          </a:prstGeom>
          <a:ln w="19050">
            <a:solidFill>
              <a:srgbClr val="A053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2"/>
          </p:cNvCxnSpPr>
          <p:nvPr/>
        </p:nvCxnSpPr>
        <p:spPr>
          <a:xfrm rot="5400000">
            <a:off x="6143636" y="1857364"/>
            <a:ext cx="285752" cy="1588"/>
          </a:xfrm>
          <a:prstGeom prst="straightConnector1">
            <a:avLst/>
          </a:prstGeom>
          <a:ln w="19050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0" idx="3"/>
          </p:cNvCxnSpPr>
          <p:nvPr/>
        </p:nvCxnSpPr>
        <p:spPr>
          <a:xfrm>
            <a:off x="7786710" y="1357298"/>
            <a:ext cx="785818" cy="0"/>
          </a:xfrm>
          <a:prstGeom prst="line">
            <a:avLst/>
          </a:prstGeom>
          <a:ln w="28575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250793" y="3679033"/>
            <a:ext cx="4643470" cy="0"/>
          </a:xfrm>
          <a:prstGeom prst="line">
            <a:avLst/>
          </a:prstGeom>
          <a:ln w="28575">
            <a:solidFill>
              <a:srgbClr val="A05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>
            <a:off x="8072462" y="6000768"/>
            <a:ext cx="500066" cy="1588"/>
          </a:xfrm>
          <a:prstGeom prst="straightConnector1">
            <a:avLst/>
          </a:prstGeom>
          <a:ln w="28575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7" idx="1"/>
          </p:cNvCxnSpPr>
          <p:nvPr/>
        </p:nvCxnSpPr>
        <p:spPr>
          <a:xfrm>
            <a:off x="214282" y="1285860"/>
            <a:ext cx="500066" cy="6636"/>
          </a:xfrm>
          <a:prstGeom prst="line">
            <a:avLst/>
          </a:prstGeom>
          <a:ln w="28575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-2286048" y="3786190"/>
            <a:ext cx="5072098" cy="71438"/>
          </a:xfrm>
          <a:prstGeom prst="line">
            <a:avLst/>
          </a:prstGeom>
          <a:ln w="28575">
            <a:solidFill>
              <a:srgbClr val="A053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85720" y="6357958"/>
            <a:ext cx="500066" cy="1588"/>
          </a:xfrm>
          <a:prstGeom prst="straightConnector1">
            <a:avLst/>
          </a:prstGeom>
          <a:ln w="28575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85720" y="4857760"/>
            <a:ext cx="357190" cy="1588"/>
          </a:xfrm>
          <a:prstGeom prst="straightConnector1">
            <a:avLst/>
          </a:prstGeom>
          <a:ln w="28575">
            <a:solidFill>
              <a:srgbClr val="A053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0800000">
            <a:off x="8215338" y="3857628"/>
            <a:ext cx="357190" cy="1588"/>
          </a:xfrm>
          <a:prstGeom prst="straightConnector1">
            <a:avLst/>
          </a:prstGeom>
          <a:ln w="28575">
            <a:solidFill>
              <a:srgbClr val="99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2053" idx="3"/>
          </p:cNvCxnSpPr>
          <p:nvPr/>
        </p:nvCxnSpPr>
        <p:spPr>
          <a:xfrm rot="10800000">
            <a:off x="8215338" y="4408380"/>
            <a:ext cx="357190" cy="20757"/>
          </a:xfrm>
          <a:prstGeom prst="straightConnector1">
            <a:avLst/>
          </a:prstGeom>
          <a:ln w="28575">
            <a:solidFill>
              <a:srgbClr val="A0532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57148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3300"/>
                </a:solidFill>
              </a:rPr>
              <a:t>Для сравнения с прошлыми личными результатами на протяжении всего обучения веду учет результатов по форме:</a:t>
            </a:r>
            <a:endParaRPr lang="ru-RU" b="1" dirty="0">
              <a:solidFill>
                <a:srgbClr val="9933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3"/>
          <a:ext cx="7929619" cy="3962400"/>
        </p:xfrm>
        <a:graphic>
          <a:graphicData uri="http://schemas.openxmlformats.org/drawingml/2006/table">
            <a:tbl>
              <a:tblPr/>
              <a:tblGrid>
                <a:gridCol w="2662887"/>
                <a:gridCol w="337509"/>
                <a:gridCol w="2300064"/>
                <a:gridCol w="557456"/>
                <a:gridCol w="1533251"/>
                <a:gridCol w="538452"/>
              </a:tblGrid>
              <a:tr h="154798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Норматив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5 класс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вср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ср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нср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158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147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136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165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158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Фамилия, имя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/>
                          <a:ea typeface="Times New Roman"/>
                        </a:rPr>
                        <a:t>начало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конец года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Клементьева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Светлана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Кутькина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Тамара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Терновая Соня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Мухамбетбакиев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Асет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Высочкин Евгений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Зумарев Сергей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Ледов Никита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79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Тимофеева Алена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7786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3300"/>
                </a:solidFill>
              </a:rPr>
              <a:t>Для взаимного сравнения ведется таблица рекордов</a:t>
            </a:r>
            <a:endParaRPr lang="ru-RU" sz="2000" b="1" dirty="0">
              <a:solidFill>
                <a:srgbClr val="99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857232"/>
            <a:ext cx="720101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НАШИ РЕКОРДЫ</a:t>
            </a:r>
            <a:endParaRPr lang="ru-RU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1"/>
              </a:gra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1357298"/>
          <a:ext cx="6095999" cy="2262856"/>
        </p:xfrm>
        <a:graphic>
          <a:graphicData uri="http://schemas.openxmlformats.org/drawingml/2006/table">
            <a:tbl>
              <a:tblPr/>
              <a:tblGrid>
                <a:gridCol w="1840626"/>
                <a:gridCol w="1840626"/>
                <a:gridCol w="1293176"/>
                <a:gridCol w="1121571"/>
              </a:tblGrid>
              <a:tr h="271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30 метров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Михель Владимир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4,5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Первакова</a:t>
                      </a:r>
                      <a:r>
                        <a:rPr lang="ru-RU" sz="1500" b="1" i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 Марина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5,2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60 метров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Михель Владимир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8,2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Первакова Марина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9,4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Челночный бег 3*10м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Михель Владимир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7,2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Первакова Марина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8,2 сек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Прыжок в длину с места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Тайбусинов Нурлан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265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Первакова Марина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2009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900" marR="3790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3643314"/>
          <a:ext cx="6072230" cy="2660097"/>
        </p:xfrm>
        <a:graphic>
          <a:graphicData uri="http://schemas.openxmlformats.org/drawingml/2006/table">
            <a:tbl>
              <a:tblPr/>
              <a:tblGrid>
                <a:gridCol w="1785950"/>
                <a:gridCol w="1894182"/>
                <a:gridCol w="1106451"/>
                <a:gridCol w="1285647"/>
              </a:tblGrid>
              <a:tr h="3571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Прыжок в длину с разбега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Вдовин Александр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447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2012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Ческидова Карина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354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Прыжок в высоту с разбега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Зумарев Андрей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140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Первакова Марина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110 см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Поднимание туловища за 1 минуту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Зорков Александр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60 раз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2009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Мальцева </a:t>
                      </a:r>
                      <a:r>
                        <a:rPr lang="ru-RU" sz="1500" b="1" i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Ирина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51 раз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2012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Подтягивания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err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Тайбусинов</a:t>
                      </a:r>
                      <a:r>
                        <a:rPr lang="ru-RU" sz="1500" b="1" i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500" b="1" i="1" dirty="0" err="1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Нурлан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 раз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2014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 smtClean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Дмитриева </a:t>
                      </a:r>
                      <a:r>
                        <a:rPr lang="ru-RU" sz="1500" b="1" i="1" dirty="0">
                          <a:solidFill>
                            <a:srgbClr val="0070C0"/>
                          </a:solidFill>
                          <a:latin typeface="Cambria"/>
                          <a:ea typeface="Calibri"/>
                          <a:cs typeface="Times New Roman"/>
                        </a:rPr>
                        <a:t>Дарья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Cambria"/>
                          <a:ea typeface="Calibri"/>
                          <a:cs typeface="Times New Roman"/>
                        </a:rPr>
                        <a:t>91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Cambria"/>
                          <a:ea typeface="Calibri"/>
                          <a:cs typeface="Times New Roman"/>
                        </a:rPr>
                        <a:t>2014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220855"/>
            <a:ext cx="7715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BB6209"/>
                </a:solidFill>
              </a:rPr>
              <a:t>II. </a:t>
            </a:r>
            <a:r>
              <a:rPr lang="ru-RU" sz="2000" b="1" i="1" dirty="0" smtClean="0">
                <a:solidFill>
                  <a:srgbClr val="BB6209"/>
                </a:solidFill>
              </a:rPr>
              <a:t>Использование ИКТ на уроках физической культуры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2" y="1397000"/>
          <a:ext cx="771530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27"/>
                <a:gridCol w="1928827"/>
                <a:gridCol w="1928827"/>
                <a:gridCol w="19288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технологии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Обоснование применения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Компьютер, проектор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Мультимедиа:Презентация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интересное и наглядное преподавание теоретического</a:t>
                      </a:r>
                      <a:r>
                        <a:rPr lang="ru-RU" baseline="0" dirty="0" smtClean="0"/>
                        <a:t> материала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Лучшее усвоение материала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Видеоролик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 отдельных элементов техники или упражнения в целом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Более точное выполнение упражнений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000108"/>
          <a:ext cx="7715308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27"/>
                <a:gridCol w="1928827"/>
                <a:gridCol w="1928827"/>
                <a:gridCol w="19288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Оснащение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технологии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Обоснование применения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Видеокамера в сотовом телефоне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Видеосъемка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Наглядный показ ошибок в технике выполнения упражнений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качества выполнения упражнений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«Конструктор тестов»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Компьютерное тестирование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знаний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Объективное оценивание знаний теоретического материала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</a:t>
                      </a:r>
                      <a:r>
                        <a:rPr lang="ru-RU" baseline="0" dirty="0" smtClean="0"/>
                        <a:t> с выходом в Интернет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информации в Интернете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рефератов,</a:t>
                      </a:r>
                      <a:r>
                        <a:rPr lang="ru-RU" baseline="0" dirty="0" smtClean="0"/>
                        <a:t> докладов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найти в Интернете нужную информацию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3306" y="571480"/>
            <a:ext cx="166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BB6209"/>
                </a:solidFill>
              </a:rPr>
              <a:t>продолжение</a:t>
            </a:r>
            <a:endParaRPr lang="ru-RU" dirty="0">
              <a:solidFill>
                <a:srgbClr val="BB62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фото открытый урок в7 кл\IMG_2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7247135" cy="5435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3" y="5929330"/>
            <a:ext cx="685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Открытый урок по волейболу в 7 классе. Смотрим видеоролик «Техника приема мяча снизу»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163</TotalTime>
  <Words>566</Words>
  <Application>Microsoft Office PowerPoint</Application>
  <PresentationFormat>Экран (4:3)</PresentationFormat>
  <Paragraphs>158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МЕТОДИЧЕСКИЙ СЕМИНАР</vt:lpstr>
      <vt:lpstr>Презентация PowerPoint</vt:lpstr>
      <vt:lpstr>Пример дифференцирования требований  к учащимся в зависимости от их физической подготовленности  </vt:lpstr>
      <vt:lpstr>Примерная организация работы на уроках гимнастики в 5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User</cp:lastModifiedBy>
  <cp:revision>25</cp:revision>
  <dcterms:created xsi:type="dcterms:W3CDTF">2015-02-12T02:46:29Z</dcterms:created>
  <dcterms:modified xsi:type="dcterms:W3CDTF">2015-02-17T05:19:39Z</dcterms:modified>
</cp:coreProperties>
</file>