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2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6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ABBA75-4DD8-458E-B7CF-3D3C3F951F6B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8D5CB1-3C81-41C5-8687-08940862F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5DDB9-E643-470F-B38C-2438ECF01015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1220-625E-4070-A904-D588C681BB35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44AC-CD50-4364-9FE1-832374657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5FF3-2893-4AFE-B6E4-B190357991D5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D9C2-B73B-43AA-8594-B24D20EEC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AE6F-2354-402E-8EAE-C7E5C83DA229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388B-2304-4487-81E2-7675653C9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28B7-2B4D-4D43-97BE-F1B0D8AF365B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44C4-5C61-4FBF-B7EE-148B91E2B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5132-951B-45A0-9E08-BEA3D5E6347C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F8B6-EB7C-4061-BE1D-CB9BCC762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08F9-96A0-4FC1-A3FA-739248D9A1C4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9318-5DBB-4496-9ACE-62E792CC2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F145-2161-41CA-94C2-5D57CD660260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B10E-47B6-4F04-A389-BC396CFD1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18B9-1EDE-430A-A722-0C7A1D8A02FB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5373F-ED09-4A19-918F-8499742C4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3EEA-F209-42B7-B612-30EF696A7558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7FE50-4ADD-4447-9620-5722DC88D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A4F34-04B3-4AE1-BC45-2AC2FB52476B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1679-EBF5-4930-91F1-9BB314B8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42BE-01C3-4B67-820F-F1FEDBFB2400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2B20-FD5E-4029-94B7-B28900045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81942B-C2B6-4B81-908B-1C6D3D9D7803}" type="datetimeFigureOut">
              <a:rPr lang="ru-RU"/>
              <a:pPr>
                <a:defRPr/>
              </a:pPr>
              <a:t>22.07.2013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AA16E1-8F60-45B9-8DD5-7ABF6D0DC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Tunga" pitchFamily="34" charset="0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buChar char="•"/>
        <a:defRPr sz="32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7%D0%B8%D1%80%D1%87%D0%B5%D0%BD%D0%BA%D0%BE,_%D0%9C%D0%B8%D1%85%D0%B0%D0%B8%D0%BB_%D0%9F%D0%B0%D0%B2%D0%BB%D0%BE%D0%B2%D0%B8%D1%87&amp;action=edit&amp;redlink=1" TargetMode="External"/><Relationship Id="rId3" Type="http://schemas.openxmlformats.org/officeDocument/2006/relationships/hyperlink" Target="http://ru.wikipedia.org/w/index.php?title=%D0%9B%D1%83%D0%BA%D0%B0%D1%88%D0%B5%D0%BD%D0%BA%D0%BE,_%D0%A2%D0%B0%D0%B8%D1%81%D0%B8%D1%8F_%D0%90%D0%BB%D0%B5%D0%BA%D1%81%D0%B0%D0%BD%D0%B4%D1%80%D0%BE%D0%B2%D0%BD%D0%B0&amp;action=edit&amp;redlink=1" TargetMode="External"/><Relationship Id="rId7" Type="http://schemas.openxmlformats.org/officeDocument/2006/relationships/hyperlink" Target="http://ru.wikipedia.org/w/index.php?title=%D0%A3%D0%BB%D1%8C%D1%8F%D0%BD%D0%BE%D0%B2%D0%B0,_%D0%9A%D0%BB%D0%B0%D0%B2%D0%B4%D0%B8%D1%8F_%D0%AF%D0%BA%D0%BE%D0%B2%D0%BB%D0%B5%D0%B2%D0%BD%D0%B0&amp;action=edit&amp;redlink=1" TargetMode="External"/><Relationship Id="rId2" Type="http://schemas.openxmlformats.org/officeDocument/2006/relationships/hyperlink" Target="http://ru.wikipedia.org/w/index.php?title=%D0%91%D0%BE%D0%BD%D0%B4%D0%B0%D1%80%D0%B5%D0%BD%D0%BA%D0%BE,_%D0%94%D0%B0%D1%80%D1%8C%D1%8F_%D0%90%D0%BD%D0%B4%D1%80%D0%B5%D0%B5%D0%B2%D0%BD%D0%B0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/index.php?title=%D0%94%D1%83%D0%B4%D0%B8%D0%BD%D0%B0-%D0%9E%D0%B1%D1%80%D0%B0%D0%B7%D1%86%D0%BE%D0%B2%D0%B0,_%D0%98%D0%B7%D0%B0%D0%B1%D0%B5%D0%BB%D0%BB%D0%B0_%D0%9D%D0%B8%D0%BA%D0%BE%D0%BB%D0%B0%D0%B5%D0%B2%D0%BD%D0%B0&amp;action=edit&amp;redlink=1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http://ru.wikipedia.org/w/index.php?title=%D0%94%D0%BE%D1%80%D0%BE%D0%B6%D0%B8%D0%BD%D1%81%D0%BA%D0%B8%D0%B9,_%D0%9D%D0%B8%D0%BA%D0%BE%D0%BB%D0%B0%D0%B9_%D0%9D%D0%B8%D0%BA%D0%BE%D0%BB%D0%B0%D0%B5%D0%B2%D0%B8%D1%87&amp;action=edit&amp;redlink=1" TargetMode="External"/><Relationship Id="rId10" Type="http://schemas.openxmlformats.org/officeDocument/2006/relationships/hyperlink" Target="http://ru.wikipedia.org/w/index.php?title=%D0%A2%D0%B5%D1%80%D0%B5%D0%B1%D0%B8%D0%BB%D0%BE%D0%B2%D0%B0,_%D0%9C%D0%B0%D1%80%D0%B8%D1%8F_%D0%A1%D0%B5%D0%BC%D1%91%D0%BD%D0%BE%D0%B2%D0%BD%D0%B0&amp;action=edit&amp;redlink=1" TargetMode="External"/><Relationship Id="rId4" Type="http://schemas.openxmlformats.org/officeDocument/2006/relationships/hyperlink" Target="http://ru.wikipedia.org/w/index.php?title=%D0%9F%D0%BE%D0%BB%D1%83%D0%B3%D0%BE%D1%80%D0%BE%D0%B4%D0%BD%D0%B8%D0%BA,_%D0%98%D0%B3%D0%BE%D1%80%D1%8C_%D0%90%D0%BB%D0%B5%D0%BA%D1%81%D0%B0%D0%BD%D0%B4%D1%80%D0%BE%D0%B2%D0%B8%D1%87&amp;action=edit&amp;redlink=1" TargetMode="External"/><Relationship Id="rId9" Type="http://schemas.openxmlformats.org/officeDocument/2006/relationships/hyperlink" Target="http://ru.wikipedia.org/w/index.php?title=%D0%A0%D0%BE%D0%BC%D0%B0%D0%BD%D0%BE%D0%B2%D0%B0,_%D0%A2%D0%B0%D0%BC%D0%B0%D1%80%D0%B0_%D0%93%D1%80%D0%B8%D0%B3%D0%BE%D1%80%D1%8C%D0%B5%D0%B2%D0%BD%D0%B0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wsimg.bbc.co.uk/media/images/41265000/jpg/_41265550_8vadveshrtrs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708400" y="133350"/>
            <a:ext cx="5435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«Праведникам чужды мавзолеи. </a:t>
            </a:r>
            <a:br>
              <a:rPr lang="ru-RU" sz="3200" b="1"/>
            </a:br>
            <a:r>
              <a:rPr lang="ru-RU" sz="3200" b="1"/>
              <a:t>Человек ведь памятью храним…» </a:t>
            </a:r>
            <a:br>
              <a:rPr lang="ru-RU" sz="3200" b="1"/>
            </a:br>
            <a:endParaRPr lang="ru-RU" sz="3200" b="1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857375" y="3286125"/>
            <a:ext cx="464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400" b="1">
                <a:latin typeface="Times New Roman" pitchFamily="18" charset="0"/>
                <a:cs typeface="Calibri" pitchFamily="34" charset="0"/>
              </a:rPr>
              <a:t>ПРЕЗЕНТАЦИЯ ВНЕКЛАССНОГО МЕРОПРИЯТИЯ</a:t>
            </a:r>
            <a:endParaRPr lang="ru-RU"/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4572000" y="442912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Подготовила учитель истории</a:t>
            </a:r>
          </a:p>
          <a:p>
            <a:r>
              <a:rPr lang="ru-RU"/>
              <a:t>МБОУ «КОКИНСКАЯ ОСНОВНАЯ ОБЩЕОБРАЗОВАТЕЛЬНАЯ ШКОЛА»</a:t>
            </a:r>
          </a:p>
          <a:p>
            <a:r>
              <a:rPr lang="ru-RU"/>
              <a:t>Сницарь </a:t>
            </a:r>
          </a:p>
          <a:p>
            <a:r>
              <a:rPr lang="ru-RU"/>
              <a:t>Наталья Апполинарьевна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fotogaleri0.haberler.com/galeri-resimleri/58/iste-nazi-soykirimi-5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1525"/>
            <a:ext cx="9144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533400" y="117475"/>
            <a:ext cx="7704138" cy="661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«…Я -каждый здесь расстрелянный старик.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-каждый здесь расстрелянный ребенок…»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30.photobucket.com/albums/c339/Vapiai/einste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15888"/>
            <a:ext cx="8820150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5508625" y="0"/>
            <a:ext cx="3635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«Мир слишком опасен, чтобы в нем жить – и не по вине творящих зло, а из-за тех, кто стоит рядом и ничего не делает». </a:t>
            </a:r>
          </a:p>
          <a:p>
            <a:r>
              <a:rPr lang="ru-RU" sz="2400" b="1"/>
              <a:t>                         А. Эйнштейн.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migdal.ru/images/migdal-15832-14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0"/>
            <a:ext cx="47879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http://shofar7.files.wordpress.com/2012/03/d0bcd0b5d0b4d0b0d0bbd18c-d0bfd180d0b0d0b2d0b5d0b4d0bdd0b8d0bad0bed0b2-d0bdd0b0d180d0bed0b4d0bed0b2-d0bcd0b8d180d0b0.jpg?w=281&amp;h=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942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http://upload.wikimedia.org/wikipedia/commons/thumb/c/c9/Israel-Yad_Vashem_Garden_of_righteous.jpg/270px-Israel-Yad_Vashem_Garden_of_righteo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3567113"/>
            <a:ext cx="4356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4067175" y="0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почётный сертификат </a:t>
            </a:r>
          </a:p>
        </p:txBody>
      </p:sp>
      <p:sp>
        <p:nvSpPr>
          <p:cNvPr id="24582" name="Прямоугольник 2"/>
          <p:cNvSpPr>
            <a:spLocks noChangeArrowheads="1"/>
          </p:cNvSpPr>
          <p:nvPr/>
        </p:nvSpPr>
        <p:spPr bwMode="auto">
          <a:xfrm>
            <a:off x="0" y="2132013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Именная медаль, на которой на двух языках — иврите и французском — выгравирована надпись: «В благодарность от еврейского народа. Кто спасает одну жизнь, спасает весь мир».  </a:t>
            </a:r>
          </a:p>
        </p:txBody>
      </p:sp>
      <p:sp>
        <p:nvSpPr>
          <p:cNvPr id="24583" name="Прямоугольник 3"/>
          <p:cNvSpPr>
            <a:spLocks noChangeArrowheads="1"/>
          </p:cNvSpPr>
          <p:nvPr/>
        </p:nvSpPr>
        <p:spPr bwMode="auto">
          <a:xfrm>
            <a:off x="4763" y="6165850"/>
            <a:ext cx="4356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Аллея праведников народов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56.radikal.ru/i151/0907/d0/c3d26c80a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6463"/>
            <a:ext cx="79216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0" y="952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На 1 января 2012 года национальный мемориал Холокоста и Героизма Яд ва-Шем, что в переводе «рука и имя», «память и имя» или «место и имя», признал праведниками мира </a:t>
            </a:r>
            <a:r>
              <a:rPr lang="ru-RU" sz="2000" b="1"/>
              <a:t>24 355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enividi.ru/files/img1/2195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0" y="38608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Из этого количества людей  4217 человек  -   это граждане бывшего Советского Союза 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2402 человека только в Украине. 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В России это звание получили 179 человек.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0" y="26988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 декабрю 2010 года из российских Праведников мира в живых осталось 9 человек:</a:t>
            </a:r>
          </a:p>
          <a:p>
            <a:pPr algn="ctr"/>
            <a:r>
              <a:rPr lang="ru-RU">
                <a:hlinkClick r:id="rId2" tooltip="Бондаренко, Дарья Андреевна (страница отсутствует)"/>
              </a:rPr>
              <a:t>Дарья Андреевна Бондаренко (Рыжова)</a:t>
            </a:r>
            <a:r>
              <a:rPr lang="ru-RU"/>
              <a:t>,</a:t>
            </a:r>
            <a:r>
              <a:rPr lang="ru-RU">
                <a:hlinkClick r:id="rId3" tooltip="Лукашенко, Таисия Александровна (страница отсутствует)"/>
              </a:rPr>
              <a:t> Таисия Александровна Лукашенко</a:t>
            </a:r>
            <a:r>
              <a:rPr lang="ru-RU"/>
              <a:t>,</a:t>
            </a:r>
          </a:p>
          <a:p>
            <a:pPr algn="ctr"/>
            <a:r>
              <a:rPr lang="ru-RU">
                <a:hlinkClick r:id="rId4" tooltip="Полугородник, Игорь Александрович (страница отсутствует)"/>
              </a:rPr>
              <a:t>Игорь Александрович Полугородник</a:t>
            </a:r>
            <a:r>
              <a:rPr lang="ru-RU"/>
              <a:t>, </a:t>
            </a:r>
            <a:r>
              <a:rPr lang="ru-RU">
                <a:hlinkClick r:id="rId5" tooltip="Дорожинский, Николай Николаевич (страница отсутствует)"/>
              </a:rPr>
              <a:t> Николай Николаевич Дорожинский</a:t>
            </a:r>
            <a:r>
              <a:rPr lang="ru-RU"/>
              <a:t>.</a:t>
            </a:r>
          </a:p>
          <a:p>
            <a:pPr algn="ctr"/>
            <a:r>
              <a:rPr lang="ru-RU" u="sng">
                <a:hlinkClick r:id="rId6" tooltip="Дудина-Образцова, Изабелла Николаевна (страница отсутствует)"/>
              </a:rPr>
              <a:t>Изабелла Николаевна Дудина-Образцова</a:t>
            </a:r>
            <a:r>
              <a:rPr lang="ru-RU"/>
              <a:t>, </a:t>
            </a:r>
            <a:r>
              <a:rPr lang="ru-RU">
                <a:hlinkClick r:id="rId7" tooltip="Ульянова, Клавдия Яковлевна (страница отсутствует)"/>
              </a:rPr>
              <a:t> Клавдия Яковлевна Ульянова (Губарева)</a:t>
            </a:r>
            <a:r>
              <a:rPr lang="ru-RU"/>
              <a:t>, </a:t>
            </a:r>
          </a:p>
          <a:p>
            <a:pPr algn="ctr"/>
            <a:r>
              <a:rPr lang="ru-RU">
                <a:hlinkClick r:id="rId8" tooltip="Зирченко, Михаил Павлович (страница отсутствует)"/>
              </a:rPr>
              <a:t>Михаил Павлович Зирченко</a:t>
            </a:r>
            <a:r>
              <a:rPr lang="ru-RU"/>
              <a:t>, </a:t>
            </a:r>
            <a:r>
              <a:rPr lang="ru-RU">
                <a:hlinkClick r:id="rId9" tooltip="Романова, Тамара Григорьевна (страница отсутствует)"/>
              </a:rPr>
              <a:t> Тамара Григорьевна Романова</a:t>
            </a:r>
            <a:r>
              <a:rPr lang="ru-RU"/>
              <a:t>, </a:t>
            </a:r>
            <a:r>
              <a:rPr lang="ru-RU">
                <a:hlinkClick r:id="rId10" tooltip="Теребилова, Мария Семёновна (страница отсутствует)"/>
              </a:rPr>
              <a:t> Мария Семёновна Теребилова (Ступак)</a:t>
            </a:r>
            <a:r>
              <a:rPr lang="ru-RU"/>
              <a:t>.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.</a:t>
            </a:r>
          </a:p>
        </p:txBody>
      </p:sp>
      <p:pic>
        <p:nvPicPr>
          <p:cNvPr id="27651" name="Picture 4" descr="http://www.pomnite-nas.ru/img/478/201110161444550.prawedniki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866900"/>
            <a:ext cx="91440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ouz.co.il/israel/pic/wallenberg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450" y="0"/>
            <a:ext cx="57975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1"/>
          <p:cNvSpPr>
            <a:spLocks noChangeArrowheads="1"/>
          </p:cNvSpPr>
          <p:nvPr/>
        </p:nvSpPr>
        <p:spPr bwMode="auto">
          <a:xfrm>
            <a:off x="4763" y="188913"/>
            <a:ext cx="33464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Рауль  Валленберг — шведский дипломат, спасший жизни десятков тысяч венгерских евреев в период Холокоста. После занятия Будапешта 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Красной армией был арестован в январе 1945 года, переправлен в Москву и предположительно умер в советской тюрьме.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media.collegehumor.cvcdn.com/78/66/e6c230c3776fa0196a58bb15650a9b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0"/>
            <a:ext cx="39243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www.kazeo.com/sites/fr/photos/207/photo-2076296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3981450"/>
            <a:ext cx="5238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-25400" y="260350"/>
            <a:ext cx="5238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Оскар Шиндлер  — немецкий промышленник, спасший почти 1200 евреев во время Холокоста, предоставив им работу на своих заводах в Польше и Чехии. Эта история легла в основу книги «Ковчег Шиндлера» и основанного на ней фильма «Список Шиндлера». </a:t>
            </a:r>
          </a:p>
        </p:txBody>
      </p:sp>
      <p:sp>
        <p:nvSpPr>
          <p:cNvPr id="29701" name="Прямоугольник 2"/>
          <p:cNvSpPr>
            <a:spLocks noChangeArrowheads="1"/>
          </p:cNvSpPr>
          <p:nvPr/>
        </p:nvSpPr>
        <p:spPr bwMode="auto">
          <a:xfrm>
            <a:off x="5213350" y="5419725"/>
            <a:ext cx="3924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 1967 он был удостоен награды и звание «Праведник Мира».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ics.livejournal.com/alenka_moscva/pic/0000yq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476250"/>
            <a:ext cx="4581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6350" y="1111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Ирена Сендлер, — польская активистка движения сопротивления.</a:t>
            </a:r>
          </a:p>
          <a:p>
            <a:r>
              <a:rPr lang="ru-RU" sz="2400"/>
              <a:t>  </a:t>
            </a:r>
          </a:p>
        </p:txBody>
      </p:sp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-34925" y="1412875"/>
            <a:ext cx="457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Она и её товарищи вывезли из гетто 2 500 детей, которые далее были переданы в польские детские дома, в частные семьи и в монастыри.  Детей выводили через подвалы домов, непосредственно прилегающих к гетто. Использовались для побегов и водосточные люки. Других детей вынесли в мешках, корзинах, картонных коробках.</a:t>
            </a:r>
          </a:p>
        </p:txBody>
      </p:sp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4545013" y="5300663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 1965 году израильский музей Холокоста «Яд ва-Шем» присудил Ирене Сендлер звание Праведника народов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db.rferl.org/D30DFFFE-ADC4-4DCF-A05C-1B9C007C1B43_mw800_mh6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1"/>
          <p:cNvSpPr>
            <a:spLocks noChangeArrowheads="1"/>
          </p:cNvSpPr>
          <p:nvPr/>
        </p:nvSpPr>
        <p:spPr bwMode="auto">
          <a:xfrm>
            <a:off x="4545013" y="4763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Василий Гроссман </a:t>
            </a:r>
          </a:p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в предисловии к «Черной книге» называл Праведников "вечными неугасимыми звёздами разума, добра, гуманизма" среди «чёрных туч расового безумия».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ewishcom.ru/netcat_files/108/143/69283805_c10c64c27e0606d1654b81b9bb48255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91440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encyclopaedia.biga.ru/uploads/enc/images/1/123563489463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-20638"/>
            <a:ext cx="1971675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50" y="115888"/>
            <a:ext cx="7153275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Холокост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  <a:cs typeface="+mn-cs"/>
              </a:rPr>
              <a:t> - </a:t>
            </a: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«сжигаемый целиком» или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«принесение жертвы всесожжения».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10500" y="0"/>
            <a:ext cx="135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Эли</a:t>
            </a:r>
            <a:r>
              <a:rPr lang="ru-RU"/>
              <a:t> </a:t>
            </a:r>
            <a:r>
              <a:rPr lang="ru-RU" b="1"/>
              <a:t>Визель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08113"/>
            <a:ext cx="4859338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«Холокост» это  систематическое преследование и истребление немецкими нацистами и коллаборационистами из других стран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Еврейского народа</a:t>
            </a:r>
            <a:r>
              <a:rPr lang="ru-RU" sz="2800" b="1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, которые подвергались дискриминации, зверствам и жестоким убийствам в годы Второй мировой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Вера Бурячок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0"/>
            <a:ext cx="52927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0" y="1125538"/>
            <a:ext cx="3851275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latin typeface="Times New Roman" pitchFamily="18" charset="0"/>
                <a:cs typeface="Times New Roman" pitchFamily="18" charset="0"/>
              </a:rPr>
              <a:t>22 декабря 1997 года Яд Вашем посмертно удостоил 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Веру Бурячок </a:t>
            </a:r>
            <a:r>
              <a:rPr lang="ru-RU" sz="3600" i="1">
                <a:latin typeface="Times New Roman" pitchFamily="18" charset="0"/>
                <a:cs typeface="Times New Roman" pitchFamily="18" charset="0"/>
              </a:rPr>
              <a:t>почетным званием Праведник народов мира.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Евдокия Лукинс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30099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Евгений Лукинский с вну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263" y="-3175"/>
            <a:ext cx="28543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Ольга Лукинская (Полина Аускер) с мужем и детьми. 60-е год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188" y="3500438"/>
            <a:ext cx="5286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Прямоугольник 3"/>
          <p:cNvSpPr>
            <a:spLocks noChangeArrowheads="1"/>
          </p:cNvSpPr>
          <p:nvPr/>
        </p:nvSpPr>
        <p:spPr bwMode="auto">
          <a:xfrm>
            <a:off x="3009900" y="44450"/>
            <a:ext cx="2130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Евдокия Лукинская</a:t>
            </a:r>
          </a:p>
        </p:txBody>
      </p:sp>
      <p:sp>
        <p:nvSpPr>
          <p:cNvPr id="33798" name="Прямоугольник 4"/>
          <p:cNvSpPr>
            <a:spLocks noChangeArrowheads="1"/>
          </p:cNvSpPr>
          <p:nvPr/>
        </p:nvSpPr>
        <p:spPr bwMode="auto">
          <a:xfrm>
            <a:off x="3236913" y="765175"/>
            <a:ext cx="305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Евгений Лукинский с внуком</a:t>
            </a:r>
          </a:p>
        </p:txBody>
      </p:sp>
      <p:sp>
        <p:nvSpPr>
          <p:cNvPr id="33799" name="Прямоугольник 5"/>
          <p:cNvSpPr>
            <a:spLocks noChangeArrowheads="1"/>
          </p:cNvSpPr>
          <p:nvPr/>
        </p:nvSpPr>
        <p:spPr bwMode="auto">
          <a:xfrm>
            <a:off x="6278563" y="4724400"/>
            <a:ext cx="2865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Ольга Лукинская (Полина Аускер) с мужем и детьми. 60-е годы</a:t>
            </a:r>
          </a:p>
        </p:txBody>
      </p:sp>
      <p:sp>
        <p:nvSpPr>
          <p:cNvPr id="33800" name="Прямоугольник 6"/>
          <p:cNvSpPr>
            <a:spLocks noChangeArrowheads="1"/>
          </p:cNvSpPr>
          <p:nvPr/>
        </p:nvSpPr>
        <p:spPr bwMode="auto">
          <a:xfrm>
            <a:off x="3009900" y="1844675"/>
            <a:ext cx="3298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 февраля 1997 года Яд вашем удостоил Евгения и Евдокию Лукинских почетного звания Праведник народов мира.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Татьяна Герасимовна Недостоева со спасенной Соней Махлиной и ее старшим братом Владимиром Махлиным. Ноябрь, 1943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0"/>
            <a:ext cx="32385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5940425" y="4792663"/>
            <a:ext cx="32385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Татьяна Герасимовна Недостоева со спасенной Соней Махлиной и ее старшим братом Владимиром Махлиным. </a:t>
            </a:r>
          </a:p>
          <a:p>
            <a:r>
              <a:rPr lang="ru-RU" i="1"/>
              <a:t>                      Ноябрь, 1943 год</a:t>
            </a:r>
          </a:p>
        </p:txBody>
      </p:sp>
      <p:pic>
        <p:nvPicPr>
          <p:cNvPr id="34820" name="Picture 4" descr="Татьяна Герасимовна Недостоева с Соней Махлиной. Начало 50-х год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37798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2"/>
          <p:cNvSpPr>
            <a:spLocks noChangeArrowheads="1"/>
          </p:cNvSpPr>
          <p:nvPr/>
        </p:nvSpPr>
        <p:spPr bwMode="auto">
          <a:xfrm>
            <a:off x="3779838" y="42863"/>
            <a:ext cx="21510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Татьяна Герасимовна Недостоева с Соней Махлиной. Начало 50-х годов</a:t>
            </a:r>
          </a:p>
        </p:txBody>
      </p:sp>
      <p:sp>
        <p:nvSpPr>
          <p:cNvPr id="34822" name="Прямоугольник 3"/>
          <p:cNvSpPr>
            <a:spLocks noChangeArrowheads="1"/>
          </p:cNvSpPr>
          <p:nvPr/>
        </p:nvSpPr>
        <p:spPr bwMode="auto">
          <a:xfrm>
            <a:off x="107950" y="4581525"/>
            <a:ext cx="54721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5 июня 2000 года Яд Вашем удостоил Татьяну Недостоеву почетным званием </a:t>
            </a:r>
          </a:p>
          <a:p>
            <a:r>
              <a:rPr lang="ru-RU" sz="2800" b="1" i="1"/>
              <a:t>Праведник народов мира.</a:t>
            </a:r>
            <a:endParaRPr lang="ru-RU" sz="28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netzulim.org/R/OrgR/Articles/Stories/Khelmer/gar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7488" y="115888"/>
            <a:ext cx="6154737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сейчас, наверное, в раю,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этот мир от зла спасти старался,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Путь, заслоняя  к жертве палачу,   </a:t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разума пытался достучаться.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213" y="3429000"/>
            <a:ext cx="615632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голос возносился над толпой,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Деяния угодны были Богу!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Навек остались в памяти людской...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Спасители великого народа!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Наира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Багдасарова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Праведникам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kty.ua/user_uploads/images/articles/2012/01/27/145793/27s27%20auscwit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39688"/>
            <a:ext cx="9139237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1"/>
          <p:cNvSpPr>
            <a:spLocks noChangeArrowheads="1"/>
          </p:cNvSpPr>
          <p:nvPr/>
        </p:nvSpPr>
        <p:spPr bwMode="auto">
          <a:xfrm>
            <a:off x="4763" y="-12700"/>
            <a:ext cx="91392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января весь мир отмечает день памяти Жертв Холокоста. Эта дата связана с освобождением в 1945 году войсками советской армии концлагеря Освенцим,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котором было уничтожено более 1 млн. евреев.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.gefter.ru/2011/12/ga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063" y="20638"/>
            <a:ext cx="50879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0" y="20638"/>
            <a:ext cx="4056063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«Шесть миллионов евреев – расстрелянных, удушенных в газовках. </a:t>
            </a:r>
          </a:p>
          <a:p>
            <a:r>
              <a:rPr lang="ru-RU" sz="2400" b="1"/>
              <a:t>Шесть миллионов – и каждый в отдельности. </a:t>
            </a:r>
          </a:p>
          <a:p>
            <a:r>
              <a:rPr lang="ru-RU" sz="2400" b="1"/>
              <a:t>Это – память, противящаяся забвению.</a:t>
            </a:r>
          </a:p>
          <a:p>
            <a:r>
              <a:rPr lang="ru-RU" sz="2400" b="1"/>
              <a:t> Это – зов людей к взаимной близости, недоступной без запрета на убийство.</a:t>
            </a:r>
          </a:p>
          <a:p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4300" y="3827463"/>
            <a:ext cx="90074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Это – убеждение:</a:t>
            </a:r>
          </a:p>
          <a:p>
            <a:r>
              <a:rPr lang="ru-RU" sz="2800" b="1"/>
              <a:t> </a:t>
            </a:r>
            <a:r>
              <a:rPr lang="ru-RU" sz="4000" b="1"/>
              <a:t>НЕТ ГЕНОЦИДА ПРОТИВ </a:t>
            </a:r>
          </a:p>
          <a:p>
            <a:r>
              <a:rPr lang="ru-RU" sz="4000" b="1"/>
              <a:t>«КОГО-ТО», </a:t>
            </a:r>
          </a:p>
          <a:p>
            <a:r>
              <a:rPr lang="ru-RU" sz="4000" b="1"/>
              <a:t>ГЕНОЦИД ВСЕГДА ПРОТИВ ВСЕХ. Вот что означает ХОЛОКОСТ». </a:t>
            </a:r>
          </a:p>
        </p:txBody>
      </p:sp>
      <p:sp>
        <p:nvSpPr>
          <p:cNvPr id="37893" name="Прямоугольник 3"/>
          <p:cNvSpPr>
            <a:spLocks noChangeArrowheads="1"/>
          </p:cNvSpPr>
          <p:nvPr/>
        </p:nvSpPr>
        <p:spPr bwMode="auto">
          <a:xfrm>
            <a:off x="6269038" y="3827463"/>
            <a:ext cx="287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Михаил Яковлевич Гефтер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e.rian.ru/images/26255/65/262556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138" y="1628775"/>
            <a:ext cx="92281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-33338" y="188913"/>
            <a:ext cx="914400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Что означает слово «Холокост»?</a:t>
            </a:r>
          </a:p>
          <a:p>
            <a:r>
              <a:rPr lang="ru-RU" sz="3600" b="1"/>
              <a:t>                 Сегодня это знать обязан каждый.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n.academic.ru/pictures/enwiki/87/Westerbork-monume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1701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1"/>
          <p:cNvSpPr>
            <a:spLocks noChangeArrowheads="1"/>
          </p:cNvSpPr>
          <p:nvPr/>
        </p:nvSpPr>
        <p:spPr bwMode="auto">
          <a:xfrm>
            <a:off x="-14288" y="0"/>
            <a:ext cx="9118601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chemeClr val="bg1"/>
                </a:solidFill>
              </a:rPr>
              <a:t>Снимите шляпы,             Встаньте во весь рост.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ttp://www1.whdh.com/images/news_articles/320x180/061203_holocau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32497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0" y="14288"/>
            <a:ext cx="93265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>
                <a:solidFill>
                  <a:schemeClr val="bg1"/>
                </a:solidFill>
              </a:rPr>
              <a:t>ТРАГЕДИЯ НЕ ПОВТОРИТСЯ ДВАЖДЫ!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3310/lady-may2006.3a/0_2b2a8_471e5dd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785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Холокост это «синоним» газовых камер, печей сжигающих детей, женщин, стариков, это массовый расстрел невинных мирных людей по одной только причине – принадлежность к еврейскому народу.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erbianna.com/columns/savich/107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0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4740275" y="0"/>
            <a:ext cx="440372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 период Великой отечественной войны на оккупированной нацистами и их союзниками территории СССР оказалось свыше 8</a:t>
            </a:r>
            <a:r>
              <a:rPr lang="en-US" sz="2400" b="1"/>
              <a:t>0</a:t>
            </a:r>
            <a:r>
              <a:rPr lang="ru-RU" sz="2400" b="1"/>
              <a:t> миллионов человек. Среди них - около 3 миллионов советских евреев. По разным оценкам, от 2,6 до 2,8 миллиона из них погибли. Это почти половина всех еврейских жертв нацизма в Европе. Именно на советской земле началось их тотальное истребление. Всего же в огне Шоа погибло более 6-ти миллионов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jhistory.nfurman.com/muzeum/image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981075"/>
            <a:ext cx="44672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4572000" y="0"/>
            <a:ext cx="4572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Зазря слепая злоба погубила</a:t>
            </a:r>
          </a:p>
          <a:p>
            <a:r>
              <a:rPr lang="ru-RU" sz="2400"/>
              <a:t>детей еврейских, женщин и мужчин.</a:t>
            </a:r>
          </a:p>
          <a:p>
            <a:r>
              <a:rPr lang="ru-RU" sz="2400"/>
              <a:t>Не перечислить! только в Холокосте</a:t>
            </a:r>
          </a:p>
          <a:p>
            <a:r>
              <a:rPr lang="ru-RU" sz="2400"/>
              <a:t>замучены, убиты, сожжены шесть миллионов.</a:t>
            </a:r>
          </a:p>
          <a:p>
            <a:r>
              <a:rPr lang="ru-RU" sz="2400"/>
              <a:t> </a:t>
            </a:r>
          </a:p>
          <a:p>
            <a:r>
              <a:rPr lang="ru-RU" sz="2400"/>
              <a:t>Их в Европе кости</a:t>
            </a:r>
          </a:p>
          <a:p>
            <a:r>
              <a:rPr lang="ru-RU" sz="2400"/>
              <a:t>и души в прах и дым превращены.  </a:t>
            </a:r>
            <a:endParaRPr lang="en-US" sz="2400"/>
          </a:p>
          <a:p>
            <a:endParaRPr lang="en-US" sz="2400"/>
          </a:p>
          <a:p>
            <a:r>
              <a:rPr lang="ru-RU" sz="2400"/>
              <a:t>(И. Нюренберг «В моем роду нет  </a:t>
            </a:r>
          </a:p>
          <a:p>
            <a:r>
              <a:rPr lang="ru-RU" sz="2400"/>
              <a:t>                                                 величавой знати…Памяти жертв Холокоста»)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thumb/c/c9/Judenstern_JMW.jpg/663px-Judenstern_J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0613" y="476250"/>
            <a:ext cx="55483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2700" y="188913"/>
            <a:ext cx="385286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На оккупированных территориях входящих ныне в Российскую Федерацию, действовало 41 гетто, в которых методично истреблялось еврейское население. Еврейские гетто были в Калуге, Орле, Смоленске, Твери, Брянске, Пскове и других местах.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nglish.illinois.edu/maps/holocaust/art/elgu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587500"/>
            <a:ext cx="533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Бродят тучи над планетой,</a:t>
            </a:r>
            <a:br>
              <a:rPr lang="ru-RU" sz="2400"/>
            </a:br>
            <a:r>
              <a:rPr lang="ru-RU" sz="2400"/>
              <a:t>Словно пленники в неволе.</a:t>
            </a:r>
            <a:br>
              <a:rPr lang="ru-RU" sz="2400"/>
            </a:br>
            <a:r>
              <a:rPr lang="ru-RU" sz="2400"/>
              <a:t>В душном воздухе, прогретом,</a:t>
            </a:r>
            <a:br>
              <a:rPr lang="ru-RU" sz="2400"/>
            </a:br>
            <a:r>
              <a:rPr lang="ru-RU" sz="2400"/>
              <a:t>Слышатся мне звуки боли. 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38663" y="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Это души Холокоста,</a:t>
            </a:r>
            <a:br>
              <a:rPr lang="ru-RU" sz="2400"/>
            </a:br>
            <a:r>
              <a:rPr lang="ru-RU" sz="2400"/>
              <a:t>Чьи разбросанные кости,</a:t>
            </a:r>
            <a:br>
              <a:rPr lang="ru-RU" sz="2400"/>
            </a:br>
            <a:r>
              <a:rPr lang="ru-RU" sz="2400"/>
              <a:t>Что остались без погоста,</a:t>
            </a:r>
            <a:br>
              <a:rPr lang="ru-RU" sz="2400"/>
            </a:br>
            <a:r>
              <a:rPr lang="ru-RU" sz="2400"/>
              <a:t>Стонут, просятся к нам в гости.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8" y="5178425"/>
            <a:ext cx="3765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Просят, чтобы их согрели,</a:t>
            </a:r>
            <a:br>
              <a:rPr lang="ru-RU" sz="2400"/>
            </a:br>
            <a:r>
              <a:rPr lang="ru-RU" sz="2400"/>
              <a:t>И обмыли, и одели,</a:t>
            </a:r>
            <a:br>
              <a:rPr lang="ru-RU" sz="2400"/>
            </a:br>
            <a:r>
              <a:rPr lang="ru-RU" sz="2400"/>
              <a:t>И земле родной предали,</a:t>
            </a:r>
            <a:br>
              <a:rPr lang="ru-RU" sz="2400"/>
            </a:br>
            <a:r>
              <a:rPr lang="ru-RU" sz="2400"/>
              <a:t>И молитву прошептали. </a:t>
            </a:r>
            <a:br>
              <a:rPr lang="ru-RU" sz="2400"/>
            </a:br>
            <a:endParaRPr lang="ru-RU" sz="24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879975" y="5159375"/>
            <a:ext cx="38877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А в просторах неба где-то</a:t>
            </a:r>
            <a:br>
              <a:rPr lang="ru-RU" sz="2400"/>
            </a:br>
            <a:r>
              <a:rPr lang="ru-RU" sz="2400"/>
              <a:t>Тихо бродят тени гетто,</a:t>
            </a:r>
            <a:br>
              <a:rPr lang="ru-RU" sz="2400"/>
            </a:br>
            <a:r>
              <a:rPr lang="ru-RU" sz="2400"/>
              <a:t>Словно звездочки на небе,</a:t>
            </a:r>
            <a:br>
              <a:rPr lang="ru-RU" sz="2400"/>
            </a:br>
            <a:r>
              <a:rPr lang="ru-RU" sz="2400"/>
              <a:t>Только нету с ними ребе. 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351713" y="2478088"/>
            <a:ext cx="17589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Тихо, буднично и просто,</a:t>
            </a:r>
            <a:br>
              <a:rPr lang="ru-RU" sz="2400" b="1"/>
            </a:br>
            <a:r>
              <a:rPr lang="ru-RU" sz="2400" b="1"/>
              <a:t>Бродят души Холокоста...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pletnica.info/documents/3402/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198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thecuttingedgenews.com/uploads/cmimg_123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90900"/>
            <a:ext cx="43053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www.pravda.ru/image/preview/article/5/1/5/1083515_b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5300" y="3228975"/>
            <a:ext cx="4838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world-war.ru/uploads/800px-___________________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0"/>
            <a:ext cx="357187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1509713" y="29987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ОСВЕНЦИМ </a:t>
            </a:r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63500" y="587692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ТРЕБЛИНКА</a:t>
            </a:r>
          </a:p>
        </p:txBody>
      </p:sp>
      <p:sp>
        <p:nvSpPr>
          <p:cNvPr id="20488" name="Прямоугольник 3"/>
          <p:cNvSpPr>
            <a:spLocks noChangeArrowheads="1"/>
          </p:cNvSpPr>
          <p:nvPr/>
        </p:nvSpPr>
        <p:spPr bwMode="auto">
          <a:xfrm>
            <a:off x="5895975" y="6464300"/>
            <a:ext cx="1462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МАЙДАНЕК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51500" y="115888"/>
            <a:ext cx="1522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САЛАСПИЛС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bernardinai.lt/file/53a547f1725e8178afb88b5f91f4dfb4315fd7bf_article_sca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0"/>
            <a:ext cx="46672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Во время Великой Отечественной войны немецкие войска, занявшие Киев 19 сентября 1941, использовали Бабий Яр как место массовых расстрелов. </a:t>
            </a: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0" y="3149600"/>
            <a:ext cx="64087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По оценке ученых Украины, в Бабьем Яру количество расстрелянных евреев составило 150 тыс. жителей Киева, а также других городов Украины, и это количество, не включая малолетних детей до 3-х лет, которых тоже убивали, но не считали.</a:t>
            </a:r>
          </a:p>
        </p:txBody>
      </p:sp>
      <p:pic>
        <p:nvPicPr>
          <p:cNvPr id="21509" name="Picture 2" descr="http://evreimir.com/wp-content/uploads/2011/09/Ki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738" y="3181350"/>
            <a:ext cx="272573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272</TotalTime>
  <Words>733</Words>
  <Application>Microsoft Office PowerPoint</Application>
  <PresentationFormat>Экран (4:3)</PresentationFormat>
  <Paragraphs>95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Corbel</vt:lpstr>
      <vt:lpstr>Arial</vt:lpstr>
      <vt:lpstr>Tunga</vt:lpstr>
      <vt:lpstr>Tahoma</vt:lpstr>
      <vt:lpstr>Calibri</vt:lpstr>
      <vt:lpstr>Times New Roman</vt:lpstr>
      <vt:lpstr>Algerian</vt:lpstr>
      <vt:lpstr>Mylar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2012-10-13T15:20:01Z</dcterms:created>
  <dcterms:modified xsi:type="dcterms:W3CDTF">2013-07-22T19:39:49Z</dcterms:modified>
</cp:coreProperties>
</file>