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A58584-F678-4EC9-84D9-DDBDDCD4842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E1EEFA-5519-4FDB-BB8A-4B4E69506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829761"/>
          </a:xfrm>
        </p:spPr>
        <p:txBody>
          <a:bodyPr/>
          <a:lstStyle/>
          <a:p>
            <a:pPr algn="ctr"/>
            <a: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СОЗДАНИЕ </a:t>
            </a:r>
            <a:b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HTML</a:t>
            </a:r>
            <a: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документов</a:t>
            </a:r>
            <a:endParaRPr lang="ru-RU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3143248"/>
            <a:ext cx="828680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Вставка изображений  </a:t>
            </a:r>
            <a:br>
              <a:rPr lang="ru-RU" sz="36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ru-RU" sz="36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в </a:t>
            </a:r>
            <a:r>
              <a:rPr lang="en-US" sz="36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Web</a:t>
            </a:r>
            <a:r>
              <a:rPr lang="ru-RU" sz="36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 – страницы</a:t>
            </a:r>
            <a:endParaRPr lang="ru-RU" sz="3600" i="1" dirty="0" smtClean="0"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150000"/>
              </a:lnSpc>
            </a:pPr>
            <a:endParaRPr lang="ru-RU" i="1" dirty="0" smtClean="0"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HTML – </a:t>
            </a:r>
            <a:r>
              <a:rPr lang="ru-RU" i="1" dirty="0" smtClean="0"/>
              <a:t>язык разметки гипертекста</a:t>
            </a:r>
            <a:r>
              <a:rPr lang="en-US" i="1" dirty="0" smtClean="0"/>
              <a:t> 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772816"/>
            <a:ext cx="8606190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В </a:t>
            </a:r>
            <a:r>
              <a:rPr lang="en-US" sz="2800" dirty="0" smtClean="0"/>
              <a:t>Web</a:t>
            </a:r>
            <a:r>
              <a:rPr lang="ru-RU" sz="2800" dirty="0" smtClean="0"/>
              <a:t>-страницу можно вставлять изображения , хранящиеся в графических файлах трех типов: </a:t>
            </a:r>
            <a:r>
              <a:rPr lang="en-US" sz="2800" dirty="0" smtClean="0">
                <a:solidFill>
                  <a:srgbClr val="FFC000"/>
                </a:solidFill>
              </a:rPr>
              <a:t>GIF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C000"/>
                </a:solidFill>
              </a:rPr>
              <a:t>JPEG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C000"/>
                </a:solidFill>
              </a:rPr>
              <a:t>PNG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HTML</a:t>
            </a:r>
            <a:r>
              <a:rPr lang="ru-RU" sz="2800" dirty="0" smtClean="0"/>
              <a:t> </a:t>
            </a:r>
            <a:r>
              <a:rPr lang="ru-RU" sz="2800" dirty="0" smtClean="0"/>
              <a:t>– теги </a:t>
            </a:r>
            <a:r>
              <a:rPr lang="ru-RU" sz="2800" dirty="0" smtClean="0"/>
              <a:t> </a:t>
            </a:r>
            <a:r>
              <a:rPr lang="ru-RU" sz="2800" dirty="0" smtClean="0"/>
              <a:t>для вставки изображения: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&lt;IMG&gt; </a:t>
            </a:r>
            <a:r>
              <a:rPr lang="ru-RU" sz="2800" dirty="0" smtClean="0"/>
              <a:t>с атрибутом 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&lt;SRC&gt;</a:t>
            </a:r>
            <a:r>
              <a:rPr lang="ru-RU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Атрибут тега указывает на место </a:t>
            </a:r>
            <a:r>
              <a:rPr lang="ru-RU" sz="2800" dirty="0" smtClean="0"/>
              <a:t>хранения файла на локальном компьютере или в сети Интернет.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i="1" dirty="0" smtClean="0"/>
              <a:t>Примеры: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85860"/>
            <a:ext cx="9144000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/>
              <a:t>Файл находится на локальном компьютере в той же папке, что </a:t>
            </a:r>
            <a:r>
              <a:rPr lang="en-US" sz="2400" dirty="0" smtClean="0"/>
              <a:t>Web</a:t>
            </a:r>
            <a:r>
              <a:rPr lang="ru-RU" sz="2400" dirty="0" smtClean="0"/>
              <a:t>-страницы: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&lt;IMG SRC=“computer.gif”&gt;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Файл находится на локальном компьютере в </a:t>
            </a:r>
            <a:r>
              <a:rPr lang="ru-RU" sz="2400" dirty="0" smtClean="0"/>
              <a:t>другой </a:t>
            </a:r>
            <a:r>
              <a:rPr lang="ru-RU" sz="2400" dirty="0" smtClean="0"/>
              <a:t>папке, что </a:t>
            </a:r>
            <a:r>
              <a:rPr lang="en-US" sz="2400" dirty="0" smtClean="0"/>
              <a:t>Web</a:t>
            </a:r>
            <a:r>
              <a:rPr lang="ru-RU" sz="2400" dirty="0" smtClean="0"/>
              <a:t>-страницы:</a:t>
            </a:r>
            <a:endParaRPr lang="en-US" sz="2400" dirty="0" smtClean="0"/>
          </a:p>
          <a:p>
            <a:pPr algn="ctr">
              <a:lnSpc>
                <a:spcPct val="150000"/>
              </a:lnSpc>
            </a:pPr>
            <a:r>
              <a:rPr lang="ru-RU" sz="2800" dirty="0" smtClean="0"/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&lt;</a:t>
            </a:r>
            <a:r>
              <a:rPr lang="en-US" sz="2800" dirty="0" smtClean="0">
                <a:solidFill>
                  <a:srgbClr val="FFC000"/>
                </a:solidFill>
              </a:rPr>
              <a:t>IMG SRC=“</a:t>
            </a:r>
            <a:r>
              <a:rPr lang="ru-RU" sz="2800" dirty="0" smtClean="0">
                <a:solidFill>
                  <a:srgbClr val="FFC000"/>
                </a:solidFill>
              </a:rPr>
              <a:t>С</a:t>
            </a:r>
            <a:r>
              <a:rPr lang="en-US" sz="2800" dirty="0" smtClean="0">
                <a:solidFill>
                  <a:srgbClr val="FFC000"/>
                </a:solidFill>
              </a:rPr>
              <a:t>:\ computer\computer.gif</a:t>
            </a:r>
            <a:r>
              <a:rPr lang="en-US" sz="2800" dirty="0" smtClean="0">
                <a:solidFill>
                  <a:srgbClr val="FFC000"/>
                </a:solidFill>
              </a:rPr>
              <a:t>”&gt;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Файл находится на </a:t>
            </a:r>
            <a:r>
              <a:rPr lang="ru-RU" sz="2400" dirty="0" smtClean="0"/>
              <a:t>удаленном сервере в Интернете: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&lt;IMG SRC</a:t>
            </a:r>
            <a:r>
              <a:rPr lang="en-US" sz="2800" dirty="0" smtClean="0">
                <a:solidFill>
                  <a:srgbClr val="FFC000"/>
                </a:solidFill>
              </a:rPr>
              <a:t>=“http://www.server.ru/computer.gif</a:t>
            </a:r>
            <a:r>
              <a:rPr lang="en-US" sz="2800" dirty="0" smtClean="0">
                <a:solidFill>
                  <a:srgbClr val="FFC000"/>
                </a:solidFill>
              </a:rPr>
              <a:t>”&gt;</a:t>
            </a:r>
          </a:p>
          <a:p>
            <a:pPr algn="ctr">
              <a:lnSpc>
                <a:spcPct val="150000"/>
              </a:lnSpc>
            </a:pPr>
            <a:endParaRPr lang="en-US" sz="2000" dirty="0" smtClean="0"/>
          </a:p>
          <a:p>
            <a:pPr algn="ctr">
              <a:lnSpc>
                <a:spcPct val="150000"/>
              </a:lnSpc>
            </a:pPr>
            <a:endParaRPr lang="en-US" sz="2000" dirty="0" smtClean="0"/>
          </a:p>
          <a:p>
            <a:pPr algn="ctr">
              <a:lnSpc>
                <a:spcPct val="150000"/>
              </a:lnSpc>
            </a:pPr>
            <a:endParaRPr lang="ru-RU" sz="24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Вставка альтернативного текста.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8586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 smtClean="0"/>
              <a:t>Альтернативный текст (выводится на странице при отключении </a:t>
            </a:r>
            <a:r>
              <a:rPr lang="ru-RU" sz="2800" dirty="0" smtClean="0"/>
              <a:t>в браузере загрузки графических изображений) выводится с помощью атрибута </a:t>
            </a:r>
            <a:r>
              <a:rPr lang="en-US" sz="2800" dirty="0" smtClean="0"/>
              <a:t>ALT</a:t>
            </a:r>
            <a:r>
              <a:rPr lang="ru-RU" sz="2800" dirty="0" smtClean="0"/>
              <a:t>, значением которого является текст, поясняющий, что должен был увидеть пользователь на рисунке.</a:t>
            </a:r>
            <a:endParaRPr lang="ru-RU" sz="2800" dirty="0" smtClean="0"/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FFC000"/>
                </a:solidFill>
              </a:rPr>
              <a:t>&lt;IMG SRC=“computer.gif”</a:t>
            </a:r>
            <a:r>
              <a:rPr lang="ru-RU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ALIGN=“right” ALT=“</a:t>
            </a:r>
            <a:r>
              <a:rPr lang="ru-RU" sz="3200" dirty="0" smtClean="0">
                <a:solidFill>
                  <a:srgbClr val="FFC000"/>
                </a:solidFill>
              </a:rPr>
              <a:t>компьютер</a:t>
            </a:r>
            <a:r>
              <a:rPr lang="en-US" sz="3200" dirty="0" smtClean="0">
                <a:solidFill>
                  <a:srgbClr val="FFC000"/>
                </a:solidFill>
              </a:rPr>
              <a:t>”&gt;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i="1" dirty="0" smtClean="0"/>
              <a:t>Вставка гиперссылки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85860"/>
            <a:ext cx="914400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/>
              <a:t>Гиперссылка состоит из двух частей: адреса и указателя ссылки.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Тэг гиперссылки: </a:t>
            </a:r>
            <a:r>
              <a:rPr lang="en-US" sz="2800" dirty="0" smtClean="0">
                <a:solidFill>
                  <a:srgbClr val="FFC000"/>
                </a:solidFill>
              </a:rPr>
              <a:t>&lt;A&gt;</a:t>
            </a:r>
            <a:r>
              <a:rPr lang="en-US" sz="2400" dirty="0" smtClean="0"/>
              <a:t> </a:t>
            </a:r>
            <a:r>
              <a:rPr lang="ru-RU" sz="2400" dirty="0" smtClean="0"/>
              <a:t>и его атрибут    </a:t>
            </a:r>
            <a:r>
              <a:rPr lang="en-US" sz="2800" dirty="0" smtClean="0">
                <a:solidFill>
                  <a:srgbClr val="FFC000"/>
                </a:solidFill>
              </a:rPr>
              <a:t>HREF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FFC000"/>
                </a:solidFill>
              </a:rPr>
              <a:t>ПРИМЕР</a:t>
            </a:r>
            <a:endParaRPr lang="en-US" sz="2800" dirty="0" smtClean="0">
              <a:solidFill>
                <a:srgbClr val="FFC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400" dirty="0" smtClean="0"/>
              <a:t>Web</a:t>
            </a:r>
            <a:r>
              <a:rPr lang="ru-RU" sz="2400" dirty="0" smtClean="0"/>
              <a:t>-страница </a:t>
            </a:r>
            <a:r>
              <a:rPr lang="ru-RU" sz="2400" dirty="0" smtClean="0"/>
              <a:t>находится на </a:t>
            </a:r>
            <a:r>
              <a:rPr lang="ru-RU" sz="2400" dirty="0" smtClean="0"/>
              <a:t>удаленном сервере в Интернете: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&lt;A HREF=“http://www.server.ru/Web </a:t>
            </a:r>
            <a:r>
              <a:rPr lang="en-US" sz="2800" dirty="0" err="1" smtClean="0">
                <a:solidFill>
                  <a:srgbClr val="FFC000"/>
                </a:solidFill>
              </a:rPr>
              <a:t>sait</a:t>
            </a:r>
            <a:r>
              <a:rPr lang="en-US" sz="2800" dirty="0" smtClean="0">
                <a:solidFill>
                  <a:srgbClr val="FFC000"/>
                </a:solidFill>
              </a:rPr>
              <a:t>/fail.html”&gt; </a:t>
            </a:r>
            <a:r>
              <a:rPr lang="ru-RU" sz="2800" dirty="0" smtClean="0">
                <a:solidFill>
                  <a:srgbClr val="FFC000"/>
                </a:solidFill>
              </a:rPr>
              <a:t>Указатель ссылки </a:t>
            </a:r>
            <a:r>
              <a:rPr lang="en-US" sz="2800" dirty="0" smtClean="0">
                <a:solidFill>
                  <a:srgbClr val="FFC000"/>
                </a:solidFill>
              </a:rPr>
              <a:t>&lt;/A&gt;</a:t>
            </a:r>
            <a:endParaRPr lang="en-US" sz="2800" dirty="0" smtClean="0">
              <a:solidFill>
                <a:srgbClr val="FFC00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000" dirty="0" smtClean="0"/>
          </a:p>
          <a:p>
            <a:pPr algn="ctr">
              <a:lnSpc>
                <a:spcPct val="150000"/>
              </a:lnSpc>
            </a:pPr>
            <a:endParaRPr lang="en-US" sz="2000" dirty="0" smtClean="0"/>
          </a:p>
          <a:p>
            <a:pPr algn="ctr">
              <a:lnSpc>
                <a:spcPct val="150000"/>
              </a:lnSpc>
            </a:pPr>
            <a:endParaRPr lang="ru-RU" sz="24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149</TotalTime>
  <Words>219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СОЗДАНИЕ  HTML - документов</vt:lpstr>
      <vt:lpstr>HTML – язык разметки гипертекста </vt:lpstr>
      <vt:lpstr>Примеры:</vt:lpstr>
      <vt:lpstr>Вставка альтернативного текста.</vt:lpstr>
      <vt:lpstr>Вставка гиперссылки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 HTML - документов</dc:title>
  <dc:creator>User</dc:creator>
  <cp:lastModifiedBy>User</cp:lastModifiedBy>
  <cp:revision>18</cp:revision>
  <dcterms:created xsi:type="dcterms:W3CDTF">2013-04-03T06:57:35Z</dcterms:created>
  <dcterms:modified xsi:type="dcterms:W3CDTF">2013-04-03T10:39:11Z</dcterms:modified>
</cp:coreProperties>
</file>