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  <p:sldId id="262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00"/>
    <a:srgbClr val="006600"/>
    <a:srgbClr val="FF9900"/>
    <a:srgbClr val="FFFF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9.773345212549607E-2"/>
          <c:y val="2.5654292365587951E-2"/>
          <c:w val="0.89144315010513364"/>
          <c:h val="0.8332364123283524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Европа</c:v>
                </c:pt>
                <c:pt idx="1">
                  <c:v>США</c:v>
                </c:pt>
                <c:pt idx="2">
                  <c:v>Япония</c:v>
                </c:pt>
                <c:pt idx="3">
                  <c:v>Ост. страны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0.30000000000000027</c:v>
                </c:pt>
                <c:pt idx="2">
                  <c:v>0.1</c:v>
                </c:pt>
                <c:pt idx="3">
                  <c:v>0.2</c:v>
                </c:pt>
              </c:numCache>
            </c:numRef>
          </c:val>
        </c:ser>
        <c:shape val="cone"/>
        <c:axId val="93838720"/>
        <c:axId val="94295168"/>
        <c:axId val="93798400"/>
      </c:bar3DChart>
      <c:catAx>
        <c:axId val="93838720"/>
        <c:scaling>
          <c:orientation val="minMax"/>
        </c:scaling>
        <c:axPos val="b"/>
        <c:tickLblPos val="nextTo"/>
        <c:crossAx val="94295168"/>
        <c:crosses val="autoZero"/>
        <c:auto val="1"/>
        <c:lblAlgn val="ctr"/>
        <c:lblOffset val="100"/>
      </c:catAx>
      <c:valAx>
        <c:axId val="94295168"/>
        <c:scaling>
          <c:orientation val="minMax"/>
        </c:scaling>
        <c:axPos val="l"/>
        <c:majorGridlines/>
        <c:numFmt formatCode="0%" sourceLinked="1"/>
        <c:tickLblPos val="nextTo"/>
        <c:crossAx val="93838720"/>
        <c:crosses val="autoZero"/>
        <c:crossBetween val="between"/>
      </c:valAx>
      <c:serAx>
        <c:axId val="93798400"/>
        <c:scaling>
          <c:orientation val="minMax"/>
        </c:scaling>
        <c:delete val="1"/>
        <c:axPos val="b"/>
        <c:tickLblPos val="nextTo"/>
        <c:crossAx val="9429516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14290"/>
            <a:ext cx="7000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Мировое хозяйство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 descr="мир хо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428736"/>
            <a:ext cx="7286676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527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Постиндустриальная экономика 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сфера услу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3500462" cy="44862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500430" y="1428736"/>
            <a:ext cx="52864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1.Возрастание непроизводственной сферы в структуре хозяйства.</a:t>
            </a:r>
          </a:p>
          <a:p>
            <a:pPr marL="342900" indent="-342900" algn="ctr">
              <a:buAutoNum type="arabicPeriod"/>
            </a:pPr>
            <a:endParaRPr lang="ru-RU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ctr">
              <a:buAutoNum type="arabicPeriod"/>
            </a:pPr>
            <a:endParaRPr lang="ru-RU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2.Характерна для современного периода НТР</a:t>
            </a:r>
          </a:p>
          <a:p>
            <a:pPr algn="ctr"/>
            <a:endParaRPr lang="ru-RU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3. В настоящее время преобладает в развитых странах.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0"/>
            <a:ext cx="795743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ln>
                  <a:solidFill>
                    <a:srgbClr val="990000"/>
                  </a:solidFill>
                </a:ln>
                <a:solidFill>
                  <a:srgbClr val="0070C0"/>
                </a:solidFill>
              </a:rPr>
              <a:t>НТР</a:t>
            </a:r>
            <a:r>
              <a:rPr lang="ru-RU" sz="3200" b="1" i="1" dirty="0" smtClean="0">
                <a:solidFill>
                  <a:srgbClr val="0070C0"/>
                </a:solidFill>
              </a:rPr>
              <a:t> обусловила большие изменения в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структуре материального производства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428736"/>
            <a:ext cx="7929618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Изменилось соотношение между промышленностью и сельским  хозяйством </a:t>
            </a:r>
          </a:p>
          <a:p>
            <a:r>
              <a:rPr lang="ru-RU" dirty="0" smtClean="0"/>
              <a:t>в пользу первой, поскольку развитие промышленности определяет</a:t>
            </a:r>
          </a:p>
          <a:p>
            <a:r>
              <a:rPr lang="ru-RU" dirty="0" smtClean="0"/>
              <a:t> рост производительности труда во всех отраслях материального производства.</a:t>
            </a:r>
          </a:p>
          <a:p>
            <a:r>
              <a:rPr lang="ru-RU" dirty="0" smtClean="0"/>
              <a:t>Сельское хозяйство приобрело индустриальный характер благодаря </a:t>
            </a:r>
          </a:p>
          <a:p>
            <a:r>
              <a:rPr lang="ru-RU" dirty="0" smtClean="0"/>
              <a:t>агропомышленной интеграции.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714752"/>
            <a:ext cx="797062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В отраслевой структуре промышленности возросла доля обрабатывающих отраслей  (прежде всего машиностроения, химической, электроэнергетики)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3" y="4714884"/>
            <a:ext cx="800105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В сельском хозяйстве возросла доля животноводства, а в растениеводстве </a:t>
            </a:r>
          </a:p>
          <a:p>
            <a:r>
              <a:rPr lang="ru-RU" dirty="0" smtClean="0"/>
              <a:t>Увеличивается процент технических  и кормовых культур, овощей  и фруктов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3" y="5786454"/>
            <a:ext cx="800105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В структуре транспорта уменьшилась доля железнодорожного, а лидерство перешло к автомобильному транспорту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89297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Территориальная структура мирового хозяйства в эпоху НТР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(влияет на новые технологии и технику)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928934"/>
            <a:ext cx="3986234" cy="1285884"/>
          </a:xfrm>
          <a:prstGeom prst="roundRect">
            <a:avLst/>
          </a:prstGeom>
          <a:blipFill dpi="0" rotWithShape="1">
            <a:blip r:embed="rId2">
              <a:alphaModFix amt="52000"/>
            </a:blip>
            <a:srcRect/>
            <a:tile tx="0" ty="0" sx="100000" sy="100000" flip="none" algn="tl"/>
          </a:blip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Возникновение районов нового освоения 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57752" y="2857496"/>
            <a:ext cx="3986234" cy="1357322"/>
          </a:xfrm>
          <a:prstGeom prst="roundRect">
            <a:avLst/>
          </a:prstGeom>
          <a:blipFill dpi="0" rotWithShape="1">
            <a:blip r:embed="rId2">
              <a:alphaModFix amt="52000"/>
            </a:blip>
            <a:srcRect/>
            <a:tile tx="0" ty="0" sx="100000" sy="100000" flip="none" algn="tl"/>
          </a:blip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Реконструкция районов  старого освоения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2071678"/>
            <a:ext cx="4192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Проявляется: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357166"/>
          <a:ext cx="8001056" cy="602372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588534"/>
                <a:gridCol w="4412522"/>
              </a:tblGrid>
              <a:tr h="18973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Высокоразвитые районы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Большой Лондон,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Большой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Париж,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«промышленный треугольник»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Милан – Турин - Генуя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5607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Старопромышленные районы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Рурский в Германии,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Верхне - Селезский в Польше,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Ланкашир в Великобритании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32370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Аграрные районы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Юг Италии,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Запад Франции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32370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Районы нового освоения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Север Канады, Аляски,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Север Скандинавии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0"/>
            <a:ext cx="7908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Территориальная организация хозяйства</a:t>
            </a:r>
            <a:endParaRPr lang="ru-RU" sz="3200" b="1" i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714356"/>
            <a:ext cx="4857784" cy="714380"/>
          </a:xfrm>
          <a:prstGeom prst="rect">
            <a:avLst/>
          </a:prstGeom>
          <a:solidFill>
            <a:srgbClr val="800000">
              <a:alpha val="23000"/>
            </a:srgb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990000"/>
                </a:solidFill>
              </a:rPr>
              <a:t>Страны мира</a:t>
            </a:r>
            <a:endParaRPr lang="ru-RU" sz="3600" b="1" i="1" dirty="0">
              <a:solidFill>
                <a:srgbClr val="99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357562"/>
            <a:ext cx="3857652" cy="857256"/>
          </a:xfrm>
          <a:prstGeom prst="rect">
            <a:avLst/>
          </a:prstGeom>
          <a:solidFill>
            <a:srgbClr val="800000">
              <a:alpha val="23000"/>
            </a:srgb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00"/>
                </a:solidFill>
              </a:rPr>
              <a:t>Высокоразвитые районы, отличаются динамическим развитием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429132"/>
            <a:ext cx="3643338" cy="928694"/>
          </a:xfrm>
          <a:prstGeom prst="rect">
            <a:avLst/>
          </a:prstGeom>
          <a:solidFill>
            <a:srgbClr val="800000">
              <a:alpha val="23000"/>
            </a:srgb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00"/>
                </a:solidFill>
              </a:rPr>
              <a:t>Роль вспомогательных центров выполняют районы экспортной  специализации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500570"/>
            <a:ext cx="3929090" cy="1214446"/>
          </a:xfrm>
          <a:prstGeom prst="rect">
            <a:avLst/>
          </a:prstGeom>
          <a:solidFill>
            <a:srgbClr val="800000">
              <a:alpha val="23000"/>
            </a:srgb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00"/>
                </a:solidFill>
              </a:rPr>
              <a:t>Депрессивные (старопромышленные), районы с преобладанием отраслевой тяжелой промышленности 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5643578"/>
            <a:ext cx="3643338" cy="1000132"/>
          </a:xfrm>
          <a:prstGeom prst="rect">
            <a:avLst/>
          </a:prstGeom>
          <a:solidFill>
            <a:srgbClr val="800000">
              <a:alpha val="23000"/>
            </a:srgb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00"/>
                </a:solidFill>
              </a:rPr>
              <a:t>Роль периферии играют обширные малонаселенные внутренние территории, где преобладает С/Х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5929330"/>
            <a:ext cx="3786214" cy="714380"/>
          </a:xfrm>
          <a:prstGeom prst="rect">
            <a:avLst/>
          </a:prstGeom>
          <a:solidFill>
            <a:srgbClr val="800000">
              <a:alpha val="23000"/>
            </a:srgb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00"/>
                </a:solidFill>
              </a:rPr>
              <a:t>Аграрные районы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3357562"/>
            <a:ext cx="3643338" cy="714380"/>
          </a:xfrm>
          <a:prstGeom prst="rect">
            <a:avLst/>
          </a:prstGeom>
          <a:solidFill>
            <a:srgbClr val="800000">
              <a:alpha val="23000"/>
            </a:srgb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00"/>
                </a:solidFill>
              </a:rPr>
              <a:t>Роль главного центра выполняет столица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143116"/>
            <a:ext cx="3857652" cy="857256"/>
          </a:xfrm>
          <a:prstGeom prst="rect">
            <a:avLst/>
          </a:prstGeom>
          <a:solidFill>
            <a:srgbClr val="800000">
              <a:alpha val="23000"/>
            </a:srgb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990000"/>
                </a:solidFill>
              </a:rPr>
              <a:t>Развитые страны</a:t>
            </a:r>
          </a:p>
          <a:p>
            <a:pPr algn="ctr"/>
            <a:r>
              <a:rPr lang="ru-RU" dirty="0" smtClean="0">
                <a:solidFill>
                  <a:srgbClr val="990000"/>
                </a:solidFill>
              </a:rPr>
              <a:t>(ТОХ отличается высоким уровнем </a:t>
            </a:r>
          </a:p>
          <a:p>
            <a:pPr algn="ctr"/>
            <a:r>
              <a:rPr lang="ru-RU" dirty="0" smtClean="0">
                <a:solidFill>
                  <a:srgbClr val="990000"/>
                </a:solidFill>
              </a:rPr>
              <a:t>зрелости)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2143116"/>
            <a:ext cx="3643338" cy="928694"/>
          </a:xfrm>
          <a:prstGeom prst="rect">
            <a:avLst/>
          </a:prstGeom>
          <a:solidFill>
            <a:srgbClr val="800000">
              <a:alpha val="23000"/>
            </a:srgb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990000"/>
                </a:solidFill>
              </a:rPr>
              <a:t>Развивающиеся страны</a:t>
            </a:r>
          </a:p>
          <a:p>
            <a:pPr algn="ctr"/>
            <a:r>
              <a:rPr lang="ru-RU" dirty="0" smtClean="0">
                <a:solidFill>
                  <a:srgbClr val="990000"/>
                </a:solidFill>
              </a:rPr>
              <a:t>(ТОХ испытывает последствия</a:t>
            </a:r>
          </a:p>
          <a:p>
            <a:pPr algn="ctr"/>
            <a:r>
              <a:rPr lang="ru-RU" dirty="0" smtClean="0">
                <a:solidFill>
                  <a:srgbClr val="990000"/>
                </a:solidFill>
              </a:rPr>
              <a:t>колониальной эпохи)</a:t>
            </a:r>
            <a:endParaRPr lang="ru-RU" dirty="0">
              <a:solidFill>
                <a:srgbClr val="99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2285984" y="1428736"/>
            <a:ext cx="1143008" cy="642942"/>
          </a:xfrm>
          <a:prstGeom prst="straightConnector1">
            <a:avLst/>
          </a:prstGeom>
          <a:ln w="5715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00760" y="1500174"/>
            <a:ext cx="1071570" cy="571504"/>
          </a:xfrm>
          <a:prstGeom prst="straightConnector1">
            <a:avLst/>
          </a:prstGeom>
          <a:ln w="5715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0"/>
            <a:ext cx="62374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Факторы, влияющие на размещение </a:t>
            </a:r>
          </a:p>
          <a:p>
            <a:pPr algn="ctr"/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производительных сил </a:t>
            </a:r>
          </a:p>
          <a:p>
            <a:pPr algn="ctr"/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 их  изменения в эпоху НТР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14554"/>
            <a:ext cx="3286148" cy="571504"/>
          </a:xfrm>
          <a:prstGeom prst="rect">
            <a:avLst/>
          </a:prstGeom>
          <a:solidFill>
            <a:srgbClr val="660066">
              <a:alpha val="15000"/>
            </a:srgbClr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Фактор территории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</a:rPr>
              <a:t>(размеры, конфигурация)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2500306"/>
            <a:ext cx="3500462" cy="1071570"/>
          </a:xfrm>
          <a:prstGeom prst="rect">
            <a:avLst/>
          </a:prstGeom>
          <a:solidFill>
            <a:srgbClr val="FFFF00">
              <a:alpha val="14902"/>
            </a:srgbClr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9900"/>
                </a:solidFill>
              </a:rPr>
              <a:t>Фактор территориальной концентрации</a:t>
            </a:r>
            <a:endParaRPr lang="ru-RU" sz="2400" b="1" dirty="0">
              <a:solidFill>
                <a:srgbClr val="FF99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715016"/>
            <a:ext cx="3286148" cy="714380"/>
          </a:xfrm>
          <a:prstGeom prst="rect">
            <a:avLst/>
          </a:prstGeom>
          <a:solidFill>
            <a:srgbClr val="660066">
              <a:alpha val="15000"/>
            </a:srgbClr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Фактор трудовых ресурсов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929066"/>
            <a:ext cx="3286148" cy="571504"/>
          </a:xfrm>
          <a:prstGeom prst="rect">
            <a:avLst/>
          </a:prstGeom>
          <a:solidFill>
            <a:srgbClr val="660066">
              <a:alpha val="15000"/>
            </a:srgbClr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Природно – ресурсный 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фактор 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857760"/>
            <a:ext cx="3286148" cy="571504"/>
          </a:xfrm>
          <a:prstGeom prst="rect">
            <a:avLst/>
          </a:prstGeom>
          <a:solidFill>
            <a:srgbClr val="660066">
              <a:alpha val="15000"/>
            </a:srgbClr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Транспортный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000372"/>
            <a:ext cx="3286148" cy="571504"/>
          </a:xfrm>
          <a:prstGeom prst="rect">
            <a:avLst/>
          </a:prstGeom>
          <a:solidFill>
            <a:srgbClr val="660066">
              <a:alpha val="15000"/>
            </a:srgbClr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Фактор ЭГП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3857628"/>
            <a:ext cx="3500462" cy="857256"/>
          </a:xfrm>
          <a:prstGeom prst="rect">
            <a:avLst/>
          </a:prstGeom>
          <a:solidFill>
            <a:srgbClr val="FFFF00">
              <a:alpha val="15000"/>
            </a:srgbClr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9900"/>
                </a:solidFill>
              </a:rPr>
              <a:t>Фактор наукоемкости</a:t>
            </a:r>
            <a:endParaRPr lang="ru-RU" sz="2800" b="1" dirty="0">
              <a:solidFill>
                <a:srgbClr val="FF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2776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Старые факторы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1571612"/>
            <a:ext cx="2672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9900"/>
                </a:solidFill>
              </a:rPr>
              <a:t>Новые факторы</a:t>
            </a:r>
            <a:endParaRPr lang="ru-RU" sz="2800" b="1" dirty="0">
              <a:solidFill>
                <a:srgbClr val="FF99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5072074"/>
            <a:ext cx="3500462" cy="857256"/>
          </a:xfrm>
          <a:prstGeom prst="rect">
            <a:avLst/>
          </a:prstGeom>
          <a:solidFill>
            <a:srgbClr val="FFFF00">
              <a:alpha val="15000"/>
            </a:srgbClr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9900"/>
                </a:solidFill>
              </a:rPr>
              <a:t>Экологический фактор</a:t>
            </a:r>
            <a:endParaRPr lang="ru-RU" sz="28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862890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</a:rPr>
              <a:t>Мировое хозяйство </a:t>
            </a:r>
            <a:r>
              <a:rPr lang="ru-RU" sz="3200" b="1" dirty="0" smtClean="0">
                <a:solidFill>
                  <a:srgbClr val="C00000"/>
                </a:solidFill>
              </a:rPr>
              <a:t>-  это исторически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сложившаяся система национальных хозяйств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всех стран мира, связанных между собой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всемирными экономическими отношениями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на основе  международного географического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разделения труда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мировая экономика.jpg"/>
          <p:cNvPicPr>
            <a:picLocks noChangeAspect="1"/>
          </p:cNvPicPr>
          <p:nvPr/>
        </p:nvPicPr>
        <p:blipFill>
          <a:blip r:embed="rId2"/>
          <a:srcRect l="7500" t="7143" r="8749" b="8928"/>
          <a:stretch>
            <a:fillRect/>
          </a:stretch>
        </p:blipFill>
        <p:spPr>
          <a:xfrm>
            <a:off x="2071670" y="3357562"/>
            <a:ext cx="4786346" cy="3357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0"/>
            <a:ext cx="80145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Исторический процесс формирования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ирового хозяйства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857224" y="1142984"/>
            <a:ext cx="6786610" cy="2000264"/>
          </a:xfrm>
          <a:prstGeom prst="horizontalScroll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  <a:ln w="41275">
            <a:solidFill>
              <a:srgbClr val="C00000">
                <a:alpha val="5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u="sng" dirty="0" smtClean="0"/>
              <a:t>1этап</a:t>
            </a:r>
          </a:p>
          <a:p>
            <a:pPr algn="ctr"/>
            <a:r>
              <a:rPr lang="ru-RU" sz="2000" b="1" dirty="0" smtClean="0"/>
              <a:t>Образование мирового рынка</a:t>
            </a:r>
          </a:p>
          <a:p>
            <a:pPr algn="ctr"/>
            <a:r>
              <a:rPr lang="ru-RU" sz="2000" b="1" dirty="0" smtClean="0"/>
              <a:t>Начало было положено в </a:t>
            </a:r>
            <a:r>
              <a:rPr lang="en-US" sz="2000" b="1" dirty="0" smtClean="0"/>
              <a:t>XVI</a:t>
            </a:r>
            <a:r>
              <a:rPr lang="ru-RU" sz="2000" b="1" dirty="0" smtClean="0"/>
              <a:t> веке  в эпоху Великих географических открытий , когда мировая торговля охватила весь мир </a:t>
            </a:r>
            <a:endParaRPr lang="ru-RU" sz="2000" b="1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643042" y="2928934"/>
            <a:ext cx="6786610" cy="2000264"/>
          </a:xfrm>
          <a:prstGeom prst="horizontalScroll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  <a:ln w="41275">
            <a:solidFill>
              <a:srgbClr val="C00000">
                <a:alpha val="5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2 этап</a:t>
            </a:r>
          </a:p>
          <a:p>
            <a:pPr algn="ctr"/>
            <a:r>
              <a:rPr lang="ru-RU" b="1" dirty="0" smtClean="0"/>
              <a:t>Развитие транспорта, прежде всего морского, связывающего между собой материки.</a:t>
            </a:r>
          </a:p>
          <a:p>
            <a:pPr algn="ctr"/>
            <a:r>
              <a:rPr lang="ru-RU" b="1" dirty="0" smtClean="0"/>
              <a:t>Во второй половине </a:t>
            </a:r>
            <a:r>
              <a:rPr lang="en-US" b="1" dirty="0" smtClean="0"/>
              <a:t>XIX</a:t>
            </a:r>
            <a:r>
              <a:rPr lang="ru-RU" b="1" dirty="0" smtClean="0"/>
              <a:t> века стал активно развиваться ж/</a:t>
            </a:r>
            <a:r>
              <a:rPr lang="ru-RU" b="1" dirty="0" err="1" smtClean="0"/>
              <a:t>д</a:t>
            </a:r>
            <a:r>
              <a:rPr lang="ru-RU" b="1" dirty="0" smtClean="0"/>
              <a:t> транспорт, </a:t>
            </a:r>
            <a:endParaRPr lang="ru-RU" b="1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14348" y="4857736"/>
            <a:ext cx="6786610" cy="2000264"/>
          </a:xfrm>
          <a:prstGeom prst="horizontalScroll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  <a:ln w="41275">
            <a:solidFill>
              <a:srgbClr val="C00000">
                <a:alpha val="5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3этап</a:t>
            </a:r>
          </a:p>
          <a:p>
            <a:pPr algn="ctr"/>
            <a:r>
              <a:rPr lang="ru-RU" b="1" dirty="0" smtClean="0"/>
              <a:t>Формирование мирового хозяйства.</a:t>
            </a:r>
          </a:p>
          <a:p>
            <a:pPr algn="ctr"/>
            <a:r>
              <a:rPr lang="ru-RU" b="1" dirty="0" smtClean="0"/>
              <a:t>Связан с развитием крупной машинной индустрии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42844" y="142852"/>
            <a:ext cx="8572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660066"/>
                </a:solidFill>
              </a:rPr>
              <a:t>Территориальная структура мирового хозяйства, или географическая «модель» претерпела за последнее столетие изменения</a:t>
            </a:r>
            <a:endParaRPr lang="ru-RU" sz="2400" b="1" i="1" dirty="0">
              <a:solidFill>
                <a:srgbClr val="660066"/>
              </a:solidFill>
            </a:endParaRPr>
          </a:p>
        </p:txBody>
      </p:sp>
      <p:pic>
        <p:nvPicPr>
          <p:cNvPr id="3" name="Рисунок 2" descr="карта мира.gif"/>
          <p:cNvPicPr>
            <a:picLocks noChangeAspect="1"/>
          </p:cNvPicPr>
          <p:nvPr/>
        </p:nvPicPr>
        <p:blipFill>
          <a:blip r:embed="rId2"/>
          <a:srcRect b="46000"/>
          <a:stretch>
            <a:fillRect/>
          </a:stretch>
        </p:blipFill>
        <p:spPr>
          <a:xfrm>
            <a:off x="285720" y="1357298"/>
            <a:ext cx="8643998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Улыбающееся лицо 3"/>
          <p:cNvSpPr/>
          <p:nvPr/>
        </p:nvSpPr>
        <p:spPr>
          <a:xfrm>
            <a:off x="2214546" y="5143512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1142976" y="2357430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429256" y="3429000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6000760" y="4000504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6715140" y="3571876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7572396" y="3500438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5429256" y="2643182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928662" y="3143248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4286248" y="3000372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7572396" y="5357826"/>
            <a:ext cx="142876" cy="214314"/>
          </a:xfrm>
          <a:prstGeom prst="smileyFace">
            <a:avLst/>
          </a:prstGeom>
          <a:solidFill>
            <a:schemeClr val="tx2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6643702" y="3929066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6786578" y="4071942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7286644" y="3500438"/>
            <a:ext cx="142876" cy="214314"/>
          </a:xfrm>
          <a:prstGeom prst="smileyFac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285728"/>
            <a:ext cx="8075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Географическая «модель»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285860"/>
          <a:ext cx="8429684" cy="485778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43272"/>
                <a:gridCol w="5286412"/>
              </a:tblGrid>
              <a:tr h="5515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Экономические центры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5515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Конец</a:t>
                      </a:r>
                      <a:r>
                        <a:rPr lang="ru-RU" sz="2400" baseline="0" dirty="0" smtClean="0"/>
                        <a:t>  </a:t>
                      </a:r>
                      <a:r>
                        <a:rPr lang="en-US" sz="2400" baseline="0" dirty="0" smtClean="0"/>
                        <a:t>XIX </a:t>
                      </a:r>
                      <a:r>
                        <a:rPr lang="ru-RU" sz="2400" baseline="0" dirty="0" smtClean="0"/>
                        <a:t>века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Преобладал один центр - Европа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5515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Конец </a:t>
                      </a:r>
                      <a:r>
                        <a:rPr lang="en-US" sz="2400" dirty="0" smtClean="0"/>
                        <a:t>XX</a:t>
                      </a:r>
                      <a:r>
                        <a:rPr lang="ru-RU" sz="2400" dirty="0" smtClean="0"/>
                        <a:t> века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Образовался второй центр – США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9299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Период</a:t>
                      </a:r>
                      <a:r>
                        <a:rPr lang="ru-RU" sz="2400" baseline="0" dirty="0" smtClean="0"/>
                        <a:t> между двумя мировыми войнами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Возникли новые центры  - Япония и СССР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134319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После Второй мировой войны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Китай, Индия, страны юго-западной Азии, Канада,</a:t>
                      </a:r>
                    </a:p>
                    <a:p>
                      <a:r>
                        <a:rPr lang="ru-RU" sz="2400" dirty="0" smtClean="0"/>
                        <a:t>Австралия,</a:t>
                      </a:r>
                      <a:r>
                        <a:rPr lang="ru-RU" sz="2400" baseline="0" dirty="0" smtClean="0"/>
                        <a:t> Бразилия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9299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80</a:t>
                      </a:r>
                      <a:r>
                        <a:rPr lang="ru-RU" sz="2400" baseline="0" dirty="0" smtClean="0"/>
                        <a:t> – 90 –е годы </a:t>
                      </a:r>
                      <a:r>
                        <a:rPr lang="en-US" sz="2400" baseline="0" dirty="0" smtClean="0"/>
                        <a:t> XX</a:t>
                      </a:r>
                      <a:r>
                        <a:rPr lang="ru-RU" sz="2400" baseline="0" dirty="0" smtClean="0"/>
                        <a:t> века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Страны НИС (Республика Корея, Гонконг, Сингапур, Тайвань)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214422"/>
          <a:ext cx="8501122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58" y="285728"/>
            <a:ext cx="83578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мирового валового продукта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57256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Отраслевая структура 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мирового хозяйства  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14554"/>
            <a:ext cx="4143404" cy="1428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Аграрная</a:t>
            </a:r>
            <a:endParaRPr lang="ru-RU" sz="44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4500570"/>
            <a:ext cx="4857784" cy="1428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Постиндустриальная</a:t>
            </a:r>
            <a:endParaRPr lang="ru-RU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4714876" y="2143116"/>
            <a:ext cx="4143404" cy="1428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hlinkClick r:id="rId4" action="ppaction://hlinksldjump"/>
              </a:rPr>
              <a:t>Индустриальная</a:t>
            </a:r>
            <a:endParaRPr lang="ru-RU" sz="4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82485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Аграрная структура  экономики</a:t>
            </a:r>
            <a:endParaRPr lang="ru-RU" sz="4000" b="1" cap="all" spc="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Рисунок 2" descr="аграрная экономи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4286248" cy="5857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286249" y="1214422"/>
            <a:ext cx="47149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006600"/>
                </a:solidFill>
              </a:rPr>
              <a:t>1. Преобладание сельскохозяйственного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006600"/>
                </a:solidFill>
              </a:rPr>
              <a:t>производства в структуре хозяйства.</a:t>
            </a:r>
          </a:p>
          <a:p>
            <a:pPr marL="342900" indent="-342900" algn="ctr"/>
            <a:endParaRPr lang="ru-RU" sz="2400" b="1" i="1" dirty="0" smtClean="0">
              <a:solidFill>
                <a:srgbClr val="006600"/>
              </a:solidFill>
            </a:endParaRPr>
          </a:p>
          <a:p>
            <a:pPr marL="342900" indent="-342900" algn="ctr"/>
            <a:endParaRPr lang="ru-RU" sz="2400" b="1" i="1" dirty="0" smtClean="0">
              <a:solidFill>
                <a:srgbClr val="006600"/>
              </a:solidFill>
            </a:endParaRPr>
          </a:p>
          <a:p>
            <a:pPr marL="342900" indent="-342900" algn="ctr"/>
            <a:r>
              <a:rPr lang="ru-RU" sz="2400" b="1" i="1" dirty="0" smtClean="0">
                <a:solidFill>
                  <a:srgbClr val="006600"/>
                </a:solidFill>
              </a:rPr>
              <a:t>2. Характерна для промышленных переворотов конца  </a:t>
            </a:r>
            <a:r>
              <a:rPr lang="en-US" sz="2400" b="1" i="1" dirty="0" smtClean="0">
                <a:solidFill>
                  <a:srgbClr val="006600"/>
                </a:solidFill>
              </a:rPr>
              <a:t>XVIII – XIX </a:t>
            </a:r>
            <a:r>
              <a:rPr lang="ru-RU" sz="2400" b="1" i="1" dirty="0" smtClean="0">
                <a:solidFill>
                  <a:srgbClr val="006600"/>
                </a:solidFill>
              </a:rPr>
              <a:t>в.</a:t>
            </a:r>
          </a:p>
          <a:p>
            <a:pPr marL="342900" indent="-342900" algn="ctr"/>
            <a:endParaRPr lang="ru-RU" sz="2400" b="1" i="1" dirty="0" smtClean="0">
              <a:solidFill>
                <a:srgbClr val="006600"/>
              </a:solidFill>
            </a:endParaRPr>
          </a:p>
          <a:p>
            <a:pPr marL="342900" indent="-342900" algn="ctr"/>
            <a:endParaRPr lang="ru-RU" sz="2400" b="1" i="1" dirty="0" smtClean="0">
              <a:solidFill>
                <a:srgbClr val="006600"/>
              </a:solidFill>
            </a:endParaRPr>
          </a:p>
          <a:p>
            <a:pPr marL="342900" indent="-342900" algn="ctr"/>
            <a:r>
              <a:rPr lang="ru-RU" sz="2400" b="1" i="1" dirty="0" smtClean="0">
                <a:solidFill>
                  <a:srgbClr val="006600"/>
                </a:solidFill>
              </a:rPr>
              <a:t>3. В настоящее время преобладает наименее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006600"/>
                </a:solidFill>
              </a:rPr>
              <a:t> развитых странах</a:t>
            </a:r>
            <a:endParaRPr lang="ru-RU" sz="24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357166"/>
            <a:ext cx="60344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Индустриальная экономика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индустриальная экономик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7364"/>
            <a:ext cx="3786182" cy="39004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794330" y="1571612"/>
            <a:ext cx="534967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1. Преобладание промышленности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 в структуре хозяйства </a:t>
            </a:r>
          </a:p>
          <a:p>
            <a:pPr algn="ctr"/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2. Характерна для второй половины </a:t>
            </a:r>
            <a:r>
              <a:rPr lang="en-US" sz="2400" b="1" i="1" dirty="0" smtClean="0">
                <a:solidFill>
                  <a:srgbClr val="002060"/>
                </a:solidFill>
              </a:rPr>
              <a:t/>
            </a:r>
            <a:br>
              <a:rPr lang="en-US" sz="2400" b="1" i="1" dirty="0" smtClean="0">
                <a:solidFill>
                  <a:srgbClr val="002060"/>
                </a:solidFill>
              </a:rPr>
            </a:br>
            <a:r>
              <a:rPr lang="en-US" sz="2400" b="1" i="1" dirty="0" smtClean="0">
                <a:solidFill>
                  <a:srgbClr val="002060"/>
                </a:solidFill>
              </a:rPr>
              <a:t>X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IX </a:t>
            </a:r>
            <a:r>
              <a:rPr lang="en-US" sz="2400" b="1" i="1" dirty="0" smtClean="0">
                <a:solidFill>
                  <a:srgbClr val="002060"/>
                </a:solidFill>
              </a:rPr>
              <a:t>-  </a:t>
            </a:r>
            <a:r>
              <a:rPr lang="ru-RU" sz="2400" b="1" i="1" dirty="0" smtClean="0">
                <a:solidFill>
                  <a:srgbClr val="002060"/>
                </a:solidFill>
              </a:rPr>
              <a:t>начала </a:t>
            </a:r>
            <a:r>
              <a:rPr lang="en-US" sz="2400" b="1" i="1" dirty="0" smtClean="0">
                <a:solidFill>
                  <a:srgbClr val="002060"/>
                </a:solidFill>
              </a:rPr>
              <a:t>XX</a:t>
            </a:r>
            <a:r>
              <a:rPr lang="ru-RU" sz="2400" b="1" i="1" dirty="0" smtClean="0">
                <a:solidFill>
                  <a:srgbClr val="002060"/>
                </a:solidFill>
              </a:rPr>
              <a:t> в.</a:t>
            </a:r>
          </a:p>
          <a:p>
            <a:pPr algn="ctr"/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3. В настоящее время преобладает в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большинстве развивающихся стран</a:t>
            </a:r>
          </a:p>
          <a:p>
            <a:pPr algn="ctr"/>
            <a:endParaRPr lang="ru-RU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534</Words>
  <PresentationFormat>Экран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73</cp:revision>
  <dcterms:modified xsi:type="dcterms:W3CDTF">2014-09-08T07:19:56Z</dcterms:modified>
</cp:coreProperties>
</file>