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2" r:id="rId2"/>
    <p:sldId id="256" r:id="rId3"/>
    <p:sldId id="263" r:id="rId4"/>
    <p:sldId id="285" r:id="rId5"/>
    <p:sldId id="296" r:id="rId6"/>
    <p:sldId id="286" r:id="rId7"/>
    <p:sldId id="288" r:id="rId8"/>
    <p:sldId id="292" r:id="rId9"/>
    <p:sldId id="290" r:id="rId10"/>
    <p:sldId id="279" r:id="rId11"/>
    <p:sldId id="299" r:id="rId12"/>
    <p:sldId id="300" r:id="rId13"/>
    <p:sldId id="291" r:id="rId14"/>
    <p:sldId id="269" r:id="rId15"/>
    <p:sldId id="301" r:id="rId16"/>
    <p:sldId id="295" r:id="rId17"/>
    <p:sldId id="280" r:id="rId18"/>
    <p:sldId id="293" r:id="rId19"/>
    <p:sldId id="297" r:id="rId20"/>
    <p:sldId id="298" r:id="rId21"/>
    <p:sldId id="283" r:id="rId22"/>
    <p:sldId id="284" r:id="rId23"/>
    <p:sldId id="276" r:id="rId24"/>
    <p:sldId id="278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  <a:srgbClr val="F8F8F8"/>
    <a:srgbClr val="DDDDDD"/>
    <a:srgbClr val="C0C0C0"/>
    <a:srgbClr val="990000"/>
    <a:srgbClr val="0000CC"/>
    <a:srgbClr val="FFDDBF"/>
    <a:srgbClr val="EBBB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9" autoAdjust="0"/>
    <p:restoredTop sz="82709" autoAdjust="0"/>
  </p:normalViewPr>
  <p:slideViewPr>
    <p:cSldViewPr>
      <p:cViewPr varScale="1">
        <p:scale>
          <a:sx n="93" d="100"/>
          <a:sy n="93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3D1EF4-2B81-499F-B46E-AE89100B8821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AB77BF-DB43-43B3-8C5B-94C161D5A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9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Новый солдат № 83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74C193-3185-4BAE-9A42-45FBD09242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на основе информации из Википедии.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A4D526-D98A-4266-A46D-5F5FF06767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Афинская драхма - </a:t>
            </a:r>
            <a:r>
              <a:rPr lang="en-US" smtClean="0"/>
              <a:t>http://upload.wikimedia.org/wikipedia/commons/b/be/SNGCop_039.jpg?uselang=ru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Спартанский щит - </a:t>
            </a:r>
            <a:r>
              <a:rPr lang="en-US" smtClean="0"/>
              <a:t>http://upload.wikimedia.org/wikipedia/ru/5/51/Spartan_shield.jpg</a:t>
            </a:r>
            <a:r>
              <a:rPr lang="ru-RU" smtClean="0"/>
              <a:t> (общественное достояние)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7C845-81CA-431D-9D51-A73112974E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Афинская драхма - </a:t>
            </a:r>
            <a:r>
              <a:rPr lang="en-US" smtClean="0"/>
              <a:t>http://upload.wikimedia.org/wikipedia/commons/b/be/SNGCop_039.jpg?uselang=ru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Спартанский щит - </a:t>
            </a:r>
            <a:r>
              <a:rPr lang="en-US" smtClean="0"/>
              <a:t>http://upload.wikimedia.org/wikipedia/ru/5/51/Spartan_shield.jpg</a:t>
            </a:r>
            <a:r>
              <a:rPr lang="ru-RU" smtClean="0"/>
              <a:t> (общественное достояние)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7C845-81CA-431D-9D51-A73112974E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Афинская драхма - </a:t>
            </a:r>
            <a:r>
              <a:rPr lang="en-US" smtClean="0"/>
              <a:t>http://upload.wikimedia.org/wikipedia/commons/b/be/SNGCop_039.jpg?uselang=ru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Спартанский щит - </a:t>
            </a:r>
            <a:r>
              <a:rPr lang="en-US" smtClean="0"/>
              <a:t>http://upload.wikimedia.org/wikipedia/ru/5/51/Spartan_shield.jpg</a:t>
            </a:r>
            <a:r>
              <a:rPr lang="ru-RU" smtClean="0"/>
              <a:t> (общественное достояние)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7C845-81CA-431D-9D51-A73112974E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Афинская драхма - </a:t>
            </a:r>
            <a:r>
              <a:rPr lang="en-US" smtClean="0"/>
              <a:t>http://upload.wikimedia.org/wikipedia/commons/b/be/SNGCop_039.jpg?uselang=ru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Спартанский щит - </a:t>
            </a:r>
            <a:r>
              <a:rPr lang="en-US" smtClean="0"/>
              <a:t>http://upload.wikimedia.org/wikipedia/ru/5/51/Spartan_shield.jpg</a:t>
            </a:r>
            <a:r>
              <a:rPr lang="ru-RU" smtClean="0"/>
              <a:t> (общественное достояние)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7C845-81CA-431D-9D51-A73112974E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3A5BCE-C522-44C6-B0B8-9C80000570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Афинская драхма - </a:t>
            </a:r>
            <a:r>
              <a:rPr lang="en-US" smtClean="0"/>
              <a:t>http://upload.wikimedia.org/wikipedia/commons/b/be/SNGCop_039.jpg?uselang=ru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Спартанский щит - </a:t>
            </a:r>
            <a:r>
              <a:rPr lang="en-US" smtClean="0"/>
              <a:t>http://upload.wikimedia.org/wikipedia/ru/5/51/Spartan_shield.jpg</a:t>
            </a:r>
            <a:r>
              <a:rPr lang="ru-RU" smtClean="0"/>
              <a:t> (общественное достояние)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7C845-81CA-431D-9D51-A73112974E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B77BF-DB43-43B3-8C5B-94C161D5A74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со стр. 147. Анимация поставлена на щелчок. Происходит выцветание задания и появление схемы.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8454E-36A0-49A5-9EB7-C4982B18E9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CFD7-191E-4C46-BC5C-609A153C470D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3C2E-57A6-4473-B9D0-DFDA1C1D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8F3C-A51C-40DA-BB9C-F053E3DEA9CB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F44F-EC99-46C1-AF73-7DDEB5977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23C1-DD23-46EA-A6AB-1CA7DED94315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C8E3-F47B-4224-8D32-97DFA3D2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E04492-9065-4125-B44A-370A7E18BF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6ED5-034C-4B7B-ACFE-A0F1991E32DD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6904-3EC5-49FE-85AA-B0711935A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2247-DF8E-4F97-BE6D-E092A1148AFA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9064-12D3-4A77-90BD-A2B899DD9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C703-F4EA-48ED-AF58-0F106275BA5B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7596-42D5-4C76-95D3-770C1A555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AEFD-90EE-45A7-85A3-B8197062E48A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97F1-F0FF-4042-90D2-B534CB32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AC2-EDF3-4736-8581-F58252CE74EB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9675-2C28-4567-B634-CDC6D1AB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88BC-8EC4-4BF6-BFE5-812AE9EF39DF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574E-2A36-4A5D-8AFD-831A0F3E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F1E0-AA3D-4E5C-BD3A-5AAA591FB847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CF52-5917-4E06-A25C-7581C89A1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FCC2-C656-4EC9-A94C-5E8E3C0A5E65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50C4-1FB1-4099-9B18-290115BD2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C2825-4A88-4B62-B7CD-9741D718F1DE}" type="datetimeFigureOut">
              <a:rPr lang="ru-RU"/>
              <a:pPr>
                <a:defRPr/>
              </a:pPr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949F9C-2408-4FBF-9AEE-497C571D3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  <p:sldLayoutId id="21474836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jpeg"/><Relationship Id="rId21" Type="http://schemas.openxmlformats.org/officeDocument/2006/relationships/image" Target="../media/image6.gi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6.gif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95425"/>
            <a:ext cx="8928992" cy="4741863"/>
          </a:xfrm>
        </p:spPr>
        <p:txBody>
          <a:bodyPr/>
          <a:lstStyle/>
          <a:p>
            <a:pPr algn="ctr">
              <a:buNone/>
            </a:pPr>
            <a:r>
              <a:rPr lang="ru-RU" sz="3000" dirty="0" smtClean="0"/>
              <a:t>Когда – то в Греции в отдельных областях</a:t>
            </a:r>
          </a:p>
          <a:p>
            <a:pPr algn="ctr">
              <a:buNone/>
            </a:pPr>
            <a:r>
              <a:rPr lang="ru-RU" sz="3000" dirty="0" smtClean="0"/>
              <a:t>Они возникли типа мини-государства</a:t>
            </a:r>
          </a:p>
          <a:p>
            <a:pPr algn="ctr">
              <a:buNone/>
            </a:pPr>
            <a:r>
              <a:rPr lang="ru-RU" sz="3000" dirty="0" smtClean="0"/>
              <a:t>И сочиняли песни там о богачах,</a:t>
            </a:r>
          </a:p>
          <a:p>
            <a:pPr algn="ctr">
              <a:buNone/>
            </a:pPr>
            <a:r>
              <a:rPr lang="ru-RU" sz="3000" dirty="0" smtClean="0"/>
              <a:t>Что вкруг его селенья и поля располагали.</a:t>
            </a:r>
          </a:p>
          <a:p>
            <a:pPr algn="ctr">
              <a:buNone/>
            </a:pPr>
            <a:r>
              <a:rPr lang="ru-RU" sz="3000" dirty="0" smtClean="0"/>
              <a:t>На городок с предместьем они похожи были</a:t>
            </a:r>
          </a:p>
          <a:p>
            <a:pPr algn="ctr">
              <a:buNone/>
            </a:pPr>
            <a:r>
              <a:rPr lang="ru-RU" sz="3000" dirty="0" smtClean="0"/>
              <a:t>И по своим законам там весь люд судили.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2296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Афины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Группы населения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Тысяч человек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Свободные граждане с семьями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Приезжие  с семьями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3789040"/>
          <a:ext cx="8136904" cy="245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5901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Спарта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Спартанцы с семьями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791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Периэки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468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Илоты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140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Порядки Афин и Спарты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251520" y="5013176"/>
            <a:ext cx="1565275" cy="646331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Принятие законов</a:t>
            </a: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7164288" y="4941168"/>
            <a:ext cx="1833563" cy="923330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важных дел полиса</a:t>
            </a: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899592" y="692696"/>
            <a:ext cx="2532062" cy="1338828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Высшие должностные лица государства</a:t>
            </a: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4346575" y="717550"/>
            <a:ext cx="0" cy="144463"/>
          </a:xfrm>
          <a:prstGeom prst="line">
            <a:avLst/>
          </a:prstGeom>
          <a:noFill/>
          <a:ln w="76200">
            <a:solidFill>
              <a:srgbClr val="EEEEE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97652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971600" y="2564904"/>
          <a:ext cx="3035300" cy="1498600"/>
        </p:xfrm>
        <a:graphic>
          <a:graphicData uri="http://schemas.openxmlformats.org/presentationml/2006/ole">
            <p:oleObj spid="_x0000_s32772" name="PHOTO-PAINT" r:id="rId3" imgW="3936508" imgH="1942857" progId="">
              <p:embed/>
            </p:oleObj>
          </a:graphicData>
        </a:graphic>
      </p:graphicFrame>
      <p:sp>
        <p:nvSpPr>
          <p:cNvPr id="197653" name="Text Box 21"/>
          <p:cNvSpPr txBox="1">
            <a:spLocks noChangeArrowheads="1"/>
          </p:cNvSpPr>
          <p:nvPr/>
        </p:nvSpPr>
        <p:spPr bwMode="ltGray">
          <a:xfrm>
            <a:off x="971600" y="2204864"/>
            <a:ext cx="3048000" cy="369332"/>
          </a:xfrm>
          <a:prstGeom prst="rect">
            <a:avLst/>
          </a:prstGeom>
          <a:solidFill>
            <a:srgbClr val="7A5128"/>
          </a:solidFill>
          <a:ln w="57150" cmpd="thinThick">
            <a:solidFill>
              <a:srgbClr val="EEEEE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effectLst/>
              <a:latin typeface="Times New Roman" pitchFamily="18" charset="0"/>
            </a:endParaRP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ltGray">
          <a:xfrm>
            <a:off x="5364088" y="2060848"/>
            <a:ext cx="2266950" cy="461665"/>
          </a:xfrm>
          <a:prstGeom prst="rect">
            <a:avLst/>
          </a:prstGeom>
          <a:solidFill>
            <a:srgbClr val="7A5128"/>
          </a:solidFill>
          <a:ln w="57150" cmpd="thickThin">
            <a:solidFill>
              <a:srgbClr val="EEEEE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79712" y="4653136"/>
            <a:ext cx="4838700" cy="1193800"/>
            <a:chOff x="1098" y="3203"/>
            <a:chExt cx="3048" cy="752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98" y="3203"/>
              <a:ext cx="3048" cy="752"/>
              <a:chOff x="1534" y="3162"/>
              <a:chExt cx="3048" cy="752"/>
            </a:xfrm>
          </p:grpSpPr>
          <p:pic>
            <p:nvPicPr>
              <p:cNvPr id="197657" name="Picture 2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ltGray">
              <a:xfrm>
                <a:off x="2550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58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ltGray">
              <a:xfrm>
                <a:off x="1534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59" name="Picture 2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ltGray">
              <a:xfrm>
                <a:off x="3566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1098" y="3203"/>
              <a:ext cx="3048" cy="752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7661" name="Text Box 29"/>
          <p:cNvSpPr txBox="1">
            <a:spLocks noChangeArrowheads="1"/>
          </p:cNvSpPr>
          <p:nvPr/>
        </p:nvSpPr>
        <p:spPr bwMode="ltGray">
          <a:xfrm>
            <a:off x="2555776" y="5661248"/>
            <a:ext cx="3671887" cy="307777"/>
          </a:xfrm>
          <a:prstGeom prst="rect">
            <a:avLst/>
          </a:prstGeom>
          <a:solidFill>
            <a:srgbClr val="7A5128"/>
          </a:solidFill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400" dirty="0">
              <a:effectLst/>
              <a:latin typeface="Times New Roman" pitchFamily="18" charset="0"/>
            </a:endParaRPr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 flipV="1">
            <a:off x="2555776" y="4077072"/>
            <a:ext cx="0" cy="554038"/>
          </a:xfrm>
          <a:prstGeom prst="line">
            <a:avLst/>
          </a:prstGeom>
          <a:noFill/>
          <a:ln w="76200">
            <a:solidFill>
              <a:srgbClr val="7A51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403648" y="4869160"/>
            <a:ext cx="604837" cy="190500"/>
            <a:chOff x="717" y="3343"/>
            <a:chExt cx="381" cy="120"/>
          </a:xfrm>
        </p:grpSpPr>
        <p:sp>
          <p:nvSpPr>
            <p:cNvPr id="197665" name="Line 33"/>
            <p:cNvSpPr>
              <a:spLocks noChangeShapeType="1"/>
            </p:cNvSpPr>
            <p:nvPr/>
          </p:nvSpPr>
          <p:spPr bwMode="auto">
            <a:xfrm>
              <a:off x="717" y="3343"/>
              <a:ext cx="0" cy="120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 flipH="1">
              <a:off x="717" y="3343"/>
              <a:ext cx="381" cy="0"/>
            </a:xfrm>
            <a:prstGeom prst="line">
              <a:avLst/>
            </a:prstGeom>
            <a:noFill/>
            <a:ln w="38100">
              <a:solidFill>
                <a:srgbClr val="D4A77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876256" y="4797152"/>
            <a:ext cx="614362" cy="196850"/>
            <a:chOff x="4146" y="3296"/>
            <a:chExt cx="482" cy="124"/>
          </a:xfrm>
        </p:grpSpPr>
        <p:sp>
          <p:nvSpPr>
            <p:cNvPr id="197668" name="Line 36"/>
            <p:cNvSpPr>
              <a:spLocks noChangeShapeType="1"/>
            </p:cNvSpPr>
            <p:nvPr/>
          </p:nvSpPr>
          <p:spPr bwMode="auto">
            <a:xfrm>
              <a:off x="4628" y="3296"/>
              <a:ext cx="0" cy="124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69" name="Line 37"/>
            <p:cNvSpPr>
              <a:spLocks noChangeShapeType="1"/>
            </p:cNvSpPr>
            <p:nvPr/>
          </p:nvSpPr>
          <p:spPr bwMode="auto">
            <a:xfrm>
              <a:off x="4146" y="3296"/>
              <a:ext cx="482" cy="0"/>
            </a:xfrm>
            <a:prstGeom prst="line">
              <a:avLst/>
            </a:prstGeom>
            <a:noFill/>
            <a:ln w="28575">
              <a:solidFill>
                <a:srgbClr val="D4A77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7670" name="Rectangle 3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7A51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492896"/>
            <a:ext cx="2520280" cy="1660503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Line 30"/>
          <p:cNvSpPr>
            <a:spLocks noChangeShapeType="1"/>
          </p:cNvSpPr>
          <p:nvPr/>
        </p:nvSpPr>
        <p:spPr bwMode="auto">
          <a:xfrm flipV="1">
            <a:off x="6084168" y="4149080"/>
            <a:ext cx="0" cy="554038"/>
          </a:xfrm>
          <a:prstGeom prst="line">
            <a:avLst/>
          </a:prstGeom>
          <a:noFill/>
          <a:ln w="76200">
            <a:solidFill>
              <a:srgbClr val="7A51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115616" y="6309320"/>
            <a:ext cx="712879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Все граждане полиса</a:t>
            </a:r>
            <a:endParaRPr lang="ru-RU" sz="2400" b="1" dirty="0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3131840" y="5949280"/>
            <a:ext cx="0" cy="360040"/>
          </a:xfrm>
          <a:prstGeom prst="line">
            <a:avLst/>
          </a:prstGeom>
          <a:noFill/>
          <a:ln w="57150">
            <a:solidFill>
              <a:srgbClr val="D4A77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V="1">
            <a:off x="4499992" y="5949280"/>
            <a:ext cx="0" cy="360040"/>
          </a:xfrm>
          <a:prstGeom prst="line">
            <a:avLst/>
          </a:prstGeom>
          <a:noFill/>
          <a:ln w="57150">
            <a:solidFill>
              <a:srgbClr val="D4A77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V="1">
            <a:off x="5652120" y="5949280"/>
            <a:ext cx="0" cy="360040"/>
          </a:xfrm>
          <a:prstGeom prst="line">
            <a:avLst/>
          </a:prstGeom>
          <a:noFill/>
          <a:ln w="57150">
            <a:solidFill>
              <a:srgbClr val="D4A77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292080" y="620688"/>
            <a:ext cx="2532062" cy="1338828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Выбирались по жребию из числа всех граждан</a:t>
            </a: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Выгнутая влево стрелка 58"/>
          <p:cNvSpPr/>
          <p:nvPr/>
        </p:nvSpPr>
        <p:spPr>
          <a:xfrm>
            <a:off x="179512" y="1196752"/>
            <a:ext cx="720080" cy="21602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Выгнутая вправо стрелка 60"/>
          <p:cNvSpPr/>
          <p:nvPr/>
        </p:nvSpPr>
        <p:spPr>
          <a:xfrm>
            <a:off x="7884368" y="1196752"/>
            <a:ext cx="720080" cy="2376264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84150" y="5429250"/>
            <a:ext cx="1565275" cy="792163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 dirty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 dirty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выступают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 dirty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речами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7200900" y="5405438"/>
            <a:ext cx="1833563" cy="923330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Состояло из мужчин-спартанцев</a:t>
            </a: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1749425" y="3141663"/>
            <a:ext cx="4841875" cy="0"/>
          </a:xfrm>
          <a:prstGeom prst="line">
            <a:avLst/>
          </a:prstGeom>
          <a:noFill/>
          <a:ln w="28575">
            <a:solidFill>
              <a:srgbClr val="D4A77A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179512" y="3338513"/>
            <a:ext cx="2376264" cy="923330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Представители аристократических родов</a:t>
            </a: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6228184" y="3284984"/>
            <a:ext cx="2532062" cy="784830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Принимали законы</a:t>
            </a: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1749425" y="3141663"/>
            <a:ext cx="0" cy="190500"/>
          </a:xfrm>
          <a:prstGeom prst="line">
            <a:avLst/>
          </a:prstGeom>
          <a:noFill/>
          <a:ln w="57150">
            <a:solidFill>
              <a:srgbClr val="D4A77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6591300" y="3141663"/>
            <a:ext cx="0" cy="196850"/>
          </a:xfrm>
          <a:prstGeom prst="line">
            <a:avLst/>
          </a:prstGeom>
          <a:noFill/>
          <a:ln w="57150">
            <a:solidFill>
              <a:srgbClr val="D4A77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97641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4500563" y="920750"/>
          <a:ext cx="860425" cy="1787525"/>
        </p:xfrm>
        <a:graphic>
          <a:graphicData uri="http://schemas.openxmlformats.org/presentationml/2006/ole">
            <p:oleObj spid="_x0000_s33794" name="PHOTO-PAINT" r:id="rId3" imgW="711111" imgH="2031746" progId="">
              <p:embed/>
            </p:oleObj>
          </a:graphicData>
        </a:graphic>
      </p:graphicFrame>
      <p:graphicFrame>
        <p:nvGraphicFramePr>
          <p:cNvPr id="197642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3241675" y="920750"/>
          <a:ext cx="920750" cy="1787525"/>
        </p:xfrm>
        <a:graphic>
          <a:graphicData uri="http://schemas.openxmlformats.org/presentationml/2006/ole">
            <p:oleObj spid="_x0000_s33795" name="PHOTO-PAINT" r:id="rId4" imgW="1079365" imgH="2095238" progId="">
              <p:embed/>
            </p:oleObj>
          </a:graphicData>
        </a:graphic>
      </p:graphicFrame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338138" y="260350"/>
            <a:ext cx="2414587" cy="376238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Власть от бога</a:t>
            </a:r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2473325" y="461963"/>
            <a:ext cx="590550" cy="0"/>
          </a:xfrm>
          <a:prstGeom prst="line">
            <a:avLst/>
          </a:prstGeom>
          <a:noFill/>
          <a:ln w="76200">
            <a:solidFill>
              <a:srgbClr val="D4A77A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4346575" y="717550"/>
            <a:ext cx="0" cy="144463"/>
          </a:xfrm>
          <a:prstGeom prst="line">
            <a:avLst/>
          </a:prstGeom>
          <a:noFill/>
          <a:ln w="76200">
            <a:solidFill>
              <a:srgbClr val="EEEEE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38238" y="717550"/>
            <a:ext cx="6980237" cy="1012825"/>
            <a:chOff x="717" y="452"/>
            <a:chExt cx="4397" cy="638"/>
          </a:xfrm>
        </p:grpSpPr>
        <p:sp>
          <p:nvSpPr>
            <p:cNvPr id="197647" name="Line 15"/>
            <p:cNvSpPr>
              <a:spLocks noChangeShapeType="1"/>
            </p:cNvSpPr>
            <p:nvPr/>
          </p:nvSpPr>
          <p:spPr bwMode="auto">
            <a:xfrm>
              <a:off x="1383" y="452"/>
              <a:ext cx="2858" cy="0"/>
            </a:xfrm>
            <a:prstGeom prst="line">
              <a:avLst/>
            </a:prstGeom>
            <a:noFill/>
            <a:ln w="28575">
              <a:solidFill>
                <a:srgbClr val="D4A77A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>
              <a:off x="717" y="576"/>
              <a:ext cx="1156" cy="514"/>
            </a:xfrm>
            <a:prstGeom prst="rect">
              <a:avLst/>
            </a:prstGeom>
            <a:solidFill>
              <a:srgbClr val="F6F7CD"/>
            </a:solidFill>
            <a:ln w="9525">
              <a:solidFill>
                <a:srgbClr val="D4A77A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ru-RU" b="1">
                  <a:solidFill>
                    <a:srgbClr val="D4A77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Командуют армией</a:t>
              </a:r>
            </a:p>
          </p:txBody>
        </p:sp>
        <p:sp>
          <p:nvSpPr>
            <p:cNvPr id="197649" name="Text Box 17"/>
            <p:cNvSpPr txBox="1">
              <a:spLocks noChangeArrowheads="1"/>
            </p:cNvSpPr>
            <p:nvPr/>
          </p:nvSpPr>
          <p:spPr bwMode="auto">
            <a:xfrm>
              <a:off x="3620" y="572"/>
              <a:ext cx="1494" cy="407"/>
            </a:xfrm>
            <a:prstGeom prst="rect">
              <a:avLst/>
            </a:prstGeom>
            <a:solidFill>
              <a:srgbClr val="F6F7CD"/>
            </a:solidFill>
            <a:ln w="9525">
              <a:solidFill>
                <a:srgbClr val="D4A77A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D4A77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Выполняют роль жрецов</a:t>
              </a:r>
              <a:endParaRPr lang="ru-RU" b="1" dirty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>
              <a:off x="1383" y="452"/>
              <a:ext cx="0" cy="120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51" name="Line 19"/>
            <p:cNvSpPr>
              <a:spLocks noChangeShapeType="1"/>
            </p:cNvSpPr>
            <p:nvPr/>
          </p:nvSpPr>
          <p:spPr bwMode="auto">
            <a:xfrm>
              <a:off x="4241" y="452"/>
              <a:ext cx="0" cy="124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7652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987824" y="2996952"/>
          <a:ext cx="3035300" cy="1498600"/>
        </p:xfrm>
        <a:graphic>
          <a:graphicData uri="http://schemas.openxmlformats.org/presentationml/2006/ole">
            <p:oleObj spid="_x0000_s33796" name="PHOTO-PAINT" r:id="rId5" imgW="3936508" imgH="1942857" progId="">
              <p:embed/>
            </p:oleObj>
          </a:graphicData>
        </a:graphic>
      </p:graphicFrame>
      <p:sp>
        <p:nvSpPr>
          <p:cNvPr id="197653" name="Text Box 21"/>
          <p:cNvSpPr txBox="1">
            <a:spLocks noChangeArrowheads="1"/>
          </p:cNvSpPr>
          <p:nvPr/>
        </p:nvSpPr>
        <p:spPr bwMode="ltGray">
          <a:xfrm>
            <a:off x="2987824" y="4149080"/>
            <a:ext cx="3048000" cy="369332"/>
          </a:xfrm>
          <a:prstGeom prst="rect">
            <a:avLst/>
          </a:prstGeom>
          <a:solidFill>
            <a:srgbClr val="7A5128"/>
          </a:solidFill>
          <a:ln w="57150" cmpd="thinThick">
            <a:solidFill>
              <a:srgbClr val="EEEEE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effectLst/>
              <a:latin typeface="Times New Roman" pitchFamily="18" charset="0"/>
            </a:endParaRP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ltGray">
          <a:xfrm>
            <a:off x="3131840" y="332656"/>
            <a:ext cx="2266950" cy="461665"/>
          </a:xfrm>
          <a:prstGeom prst="rect">
            <a:avLst/>
          </a:prstGeom>
          <a:solidFill>
            <a:srgbClr val="7A5128"/>
          </a:solidFill>
          <a:ln w="57150" cmpd="thickThin">
            <a:solidFill>
              <a:srgbClr val="EEEEE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27225" y="5084763"/>
            <a:ext cx="4838700" cy="1193800"/>
            <a:chOff x="1098" y="3203"/>
            <a:chExt cx="3048" cy="752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98" y="3203"/>
              <a:ext cx="3048" cy="752"/>
              <a:chOff x="1534" y="3162"/>
              <a:chExt cx="3048" cy="752"/>
            </a:xfrm>
          </p:grpSpPr>
          <p:pic>
            <p:nvPicPr>
              <p:cNvPr id="197657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ltGray">
              <a:xfrm>
                <a:off x="2550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58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ltGray">
              <a:xfrm>
                <a:off x="1534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59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ltGray">
              <a:xfrm>
                <a:off x="3566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1098" y="3203"/>
              <a:ext cx="3048" cy="752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7661" name="Text Box 29"/>
          <p:cNvSpPr txBox="1">
            <a:spLocks noChangeArrowheads="1"/>
          </p:cNvSpPr>
          <p:nvPr/>
        </p:nvSpPr>
        <p:spPr bwMode="ltGray">
          <a:xfrm>
            <a:off x="2483768" y="6165304"/>
            <a:ext cx="3671887" cy="307777"/>
          </a:xfrm>
          <a:prstGeom prst="rect">
            <a:avLst/>
          </a:prstGeom>
          <a:solidFill>
            <a:srgbClr val="7A5128"/>
          </a:solidFill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400" dirty="0">
              <a:effectLst/>
              <a:latin typeface="Times New Roman" pitchFamily="18" charset="0"/>
            </a:endParaRPr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 flipV="1">
            <a:off x="4162425" y="4530725"/>
            <a:ext cx="0" cy="554038"/>
          </a:xfrm>
          <a:prstGeom prst="line">
            <a:avLst/>
          </a:prstGeom>
          <a:noFill/>
          <a:ln w="76200">
            <a:solidFill>
              <a:srgbClr val="7A51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322388" y="5307013"/>
            <a:ext cx="604837" cy="190500"/>
            <a:chOff x="717" y="3343"/>
            <a:chExt cx="381" cy="120"/>
          </a:xfrm>
        </p:grpSpPr>
        <p:sp>
          <p:nvSpPr>
            <p:cNvPr id="197665" name="Line 33"/>
            <p:cNvSpPr>
              <a:spLocks noChangeShapeType="1"/>
            </p:cNvSpPr>
            <p:nvPr/>
          </p:nvSpPr>
          <p:spPr bwMode="auto">
            <a:xfrm>
              <a:off x="717" y="3343"/>
              <a:ext cx="0" cy="120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 flipH="1">
              <a:off x="717" y="3343"/>
              <a:ext cx="381" cy="0"/>
            </a:xfrm>
            <a:prstGeom prst="line">
              <a:avLst/>
            </a:prstGeom>
            <a:noFill/>
            <a:ln w="38100">
              <a:solidFill>
                <a:srgbClr val="D4A77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732588" y="5232400"/>
            <a:ext cx="614362" cy="196850"/>
            <a:chOff x="4146" y="3296"/>
            <a:chExt cx="482" cy="124"/>
          </a:xfrm>
        </p:grpSpPr>
        <p:sp>
          <p:nvSpPr>
            <p:cNvPr id="197668" name="Line 36"/>
            <p:cNvSpPr>
              <a:spLocks noChangeShapeType="1"/>
            </p:cNvSpPr>
            <p:nvPr/>
          </p:nvSpPr>
          <p:spPr bwMode="auto">
            <a:xfrm>
              <a:off x="4628" y="3296"/>
              <a:ext cx="0" cy="124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69" name="Line 37"/>
            <p:cNvSpPr>
              <a:spLocks noChangeShapeType="1"/>
            </p:cNvSpPr>
            <p:nvPr/>
          </p:nvSpPr>
          <p:spPr bwMode="auto">
            <a:xfrm>
              <a:off x="4146" y="3296"/>
              <a:ext cx="482" cy="0"/>
            </a:xfrm>
            <a:prstGeom prst="line">
              <a:avLst/>
            </a:prstGeom>
            <a:noFill/>
            <a:ln w="28575">
              <a:solidFill>
                <a:srgbClr val="D4A77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7670" name="Rectangle 3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7A51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707904" y="2780928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932040" y="2780928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Порядки Афин и Спарты</a:t>
            </a:r>
            <a:endParaRPr lang="ru-RU" sz="3200" spc="-150" dirty="0"/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8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4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3356992"/>
          <a:ext cx="8640001" cy="2373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1"/>
                <a:gridCol w="2376743"/>
                <a:gridCol w="3383417"/>
              </a:tblGrid>
              <a:tr h="592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Афины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Спарта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2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Народное собрание, Архонты, Суд</a:t>
                      </a:r>
                      <a:endParaRPr lang="ru-RU" sz="2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Управление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Совет старейшин, Народное собрание, Цари</a:t>
                      </a:r>
                      <a:endParaRPr lang="ru-RU" sz="2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23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Демократия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Аристократия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31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340768"/>
            <a:ext cx="15732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268760"/>
            <a:ext cx="17319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4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0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Порядки Афин и Спарты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59722"/>
              </p:ext>
            </p:extLst>
          </p:nvPr>
        </p:nvGraphicFramePr>
        <p:xfrm>
          <a:off x="251998" y="1196752"/>
          <a:ext cx="864048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864096"/>
                <a:gridCol w="5472608"/>
                <a:gridCol w="864096"/>
                <a:gridCol w="720078"/>
              </a:tblGrid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Демократия</a:t>
                      </a:r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Аристократия</a:t>
                      </a:r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Высшие посты занимают только представители знатных родов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Право свободно высказываться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Все основные вопросы власти решаются большинством голосов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Все законы и решения принимает </a:t>
                      </a:r>
                      <a:r>
                        <a:rPr lang="ru-RU" sz="2600" dirty="0" smtClean="0"/>
                        <a:t>Совет старейшин.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Право оспаривать решения, при этом меньшинство должно подчиниться большинству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989013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380288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Порядки Афин и Спарты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23528" y="1124744"/>
            <a:ext cx="8568952" cy="1224135"/>
          </a:xfrm>
          <a:prstGeom prst="roundRect">
            <a:avLst>
              <a:gd name="adj" fmla="val 10317"/>
            </a:avLst>
          </a:prstGeom>
          <a:noFill/>
          <a:ln w="444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000" marR="0" lvl="0" indent="3600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mic Sans MS" pitchFamily="66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Афины и Спарта враждовали?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995936" y="2420888"/>
            <a:ext cx="1008112" cy="151216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933056"/>
            <a:ext cx="8496944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Афины и Спарта </a:t>
            </a:r>
            <a:r>
              <a:rPr lang="ru-RU" sz="2800" b="1" dirty="0" smtClean="0"/>
              <a:t>враждовали, </a:t>
            </a:r>
            <a:r>
              <a:rPr lang="ru-RU" sz="2800" b="1" dirty="0" smtClean="0"/>
              <a:t>так как это было совершенно разные полисы со своими порядками и </a:t>
            </a:r>
            <a:r>
              <a:rPr lang="ru-RU" sz="2800" b="1" dirty="0" smtClean="0"/>
              <a:t>законами.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</a:t>
            </a:r>
            <a:r>
              <a:rPr lang="ru-RU" dirty="0" smtClean="0"/>
              <a:t>30, 31</a:t>
            </a:r>
            <a:endParaRPr lang="ru-RU" dirty="0" smtClean="0"/>
          </a:p>
          <a:p>
            <a:pPr lvl="1">
              <a:buNone/>
            </a:pPr>
            <a:r>
              <a:rPr lang="ru-RU" sz="3600" b="1" dirty="0" smtClean="0"/>
              <a:t>«Путевые заметки» </a:t>
            </a:r>
          </a:p>
          <a:p>
            <a:pPr lvl="2"/>
            <a:r>
              <a:rPr lang="ru-RU" sz="3600" dirty="0" smtClean="0"/>
              <a:t>Путешествие из Афин в Спарту</a:t>
            </a:r>
          </a:p>
          <a:p>
            <a:pPr lvl="2"/>
            <a:r>
              <a:rPr lang="ru-RU" sz="3600" dirty="0" smtClean="0"/>
              <a:t>Путешествие из Спарты в Афины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Проверим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управлении государством участвует …..</a:t>
            </a:r>
          </a:p>
          <a:p>
            <a:r>
              <a:rPr lang="ru-RU" dirty="0" smtClean="0"/>
              <a:t>Все граждане пользуются равными …….</a:t>
            </a:r>
          </a:p>
          <a:p>
            <a:r>
              <a:rPr lang="ru-RU" dirty="0" smtClean="0"/>
              <a:t>Независимо от происхождения и состояния человек может занять…..</a:t>
            </a:r>
          </a:p>
          <a:p>
            <a:r>
              <a:rPr lang="ru-RU" dirty="0" smtClean="0"/>
              <a:t>Законы соблюдаются не из страха  наказания, а из ………. к ним.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Порядки Афин и Спарты</a:t>
            </a:r>
            <a:endParaRPr lang="ru-RU" sz="3200" spc="-150" dirty="0"/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8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4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2996952"/>
          <a:ext cx="8640001" cy="1184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1"/>
                <a:gridCol w="2880320"/>
                <a:gridCol w="2879840"/>
              </a:tblGrid>
              <a:tr h="592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Афины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Спарта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23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Культура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31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340768"/>
            <a:ext cx="15732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268760"/>
            <a:ext cx="17319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Порядки Афин и Спарты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2350" cy="47418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«Этот город был очень красив. Чужеземцы обычно любовались его крепостными стенами, большим театром и прекрасными статуями»</a:t>
            </a:r>
            <a:endParaRPr lang="ru-RU" dirty="0"/>
          </a:p>
        </p:txBody>
      </p:sp>
      <p:pic>
        <p:nvPicPr>
          <p:cNvPr id="4" name="Содержимое 3" descr="поли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18795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31409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Афины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988840"/>
            <a:ext cx="214153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84784"/>
            <a:ext cx="21463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ПОРЯДКИ </a:t>
            </a:r>
            <a:br>
              <a:rPr lang="ru-RU" dirty="0" smtClean="0"/>
            </a:br>
            <a:r>
              <a:rPr lang="ru-RU" dirty="0" smtClean="0"/>
              <a:t>АФИН И СПАРТЫ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I </a:t>
            </a:r>
            <a:r>
              <a:rPr lang="ru-RU" b="1" dirty="0" smtClean="0"/>
              <a:t>вариант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AutoNum type="arabicPeriod"/>
            </a:pPr>
            <a:r>
              <a:rPr lang="ru-RU" b="1" dirty="0" smtClean="0"/>
              <a:t>С</a:t>
            </a:r>
            <a:endParaRPr lang="en-US" b="1" dirty="0" smtClean="0"/>
          </a:p>
          <a:p>
            <a:pPr algn="ctr">
              <a:buAutoNum type="arabicPeriod"/>
            </a:pPr>
            <a:endParaRPr lang="en-US" b="1" dirty="0" smtClean="0"/>
          </a:p>
          <a:p>
            <a:pPr algn="ctr">
              <a:buNone/>
            </a:pPr>
            <a:r>
              <a:rPr lang="ru-RU" b="1" dirty="0" smtClean="0"/>
              <a:t>2. </a:t>
            </a:r>
            <a:r>
              <a:rPr lang="en-US" b="1" dirty="0" smtClean="0"/>
              <a:t>B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3. </a:t>
            </a:r>
            <a:r>
              <a:rPr lang="en-US" b="1" dirty="0" smtClean="0"/>
              <a:t>C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4. </a:t>
            </a:r>
            <a:r>
              <a:rPr lang="en-US" b="1" dirty="0" smtClean="0"/>
              <a:t>B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5. </a:t>
            </a:r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II</a:t>
            </a:r>
            <a:r>
              <a:rPr lang="ru-RU" b="1" dirty="0" smtClean="0"/>
              <a:t> вариант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1.A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2. A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3. C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4. A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5. </a:t>
            </a:r>
            <a:r>
              <a:rPr lang="en-US" b="1" dirty="0" smtClean="0"/>
              <a:t>d</a:t>
            </a:r>
            <a:endParaRPr lang="en-US" b="1" dirty="0" smtClean="0"/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2350" cy="53285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Здесь правит бал Совет,</a:t>
            </a:r>
          </a:p>
          <a:p>
            <a:pPr algn="ctr">
              <a:buNone/>
            </a:pPr>
            <a:r>
              <a:rPr lang="ru-RU" dirty="0" smtClean="0"/>
              <a:t>Который властью самой большой обладает.</a:t>
            </a:r>
          </a:p>
          <a:p>
            <a:pPr algn="ctr">
              <a:buNone/>
            </a:pPr>
            <a:r>
              <a:rPr lang="ru-RU" dirty="0" smtClean="0"/>
              <a:t>Уж очень краток здесь ответ</a:t>
            </a:r>
          </a:p>
          <a:p>
            <a:pPr algn="ctr">
              <a:buNone/>
            </a:pPr>
            <a:r>
              <a:rPr lang="ru-RU" dirty="0" smtClean="0"/>
              <a:t>Людей, что на захват земли чужой</a:t>
            </a:r>
          </a:p>
          <a:p>
            <a:pPr algn="ctr">
              <a:buNone/>
            </a:pPr>
            <a:r>
              <a:rPr lang="ru-RU" dirty="0" smtClean="0"/>
              <a:t>Совет тот побуждает.</a:t>
            </a:r>
          </a:p>
          <a:p>
            <a:pPr algn="ctr">
              <a:buNone/>
            </a:pPr>
            <a:r>
              <a:rPr lang="ru-RU" dirty="0" smtClean="0"/>
              <a:t>Всех здесь юнцов в лет семь</a:t>
            </a:r>
          </a:p>
          <a:p>
            <a:pPr algn="ctr">
              <a:buNone/>
            </a:pPr>
            <a:r>
              <a:rPr lang="ru-RU" dirty="0" smtClean="0"/>
              <a:t>От матери с отцом насильно отбирают.</a:t>
            </a:r>
          </a:p>
          <a:p>
            <a:pPr algn="ctr">
              <a:buNone/>
            </a:pPr>
            <a:r>
              <a:rPr lang="ru-RU" dirty="0" smtClean="0"/>
              <a:t>Те ж, повзрослев, работать</a:t>
            </a:r>
          </a:p>
          <a:p>
            <a:pPr algn="ctr">
              <a:buNone/>
            </a:pPr>
            <a:r>
              <a:rPr lang="ru-RU" dirty="0" smtClean="0"/>
              <a:t>На себя илотов заставляют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АТТИКА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84783"/>
            <a:ext cx="8642350" cy="475250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область Греции назвали,</a:t>
            </a:r>
          </a:p>
          <a:p>
            <a:pPr algn="ctr">
              <a:buNone/>
            </a:pPr>
            <a:r>
              <a:rPr lang="ru-RU" dirty="0" smtClean="0"/>
              <a:t>Где нет нигде большой реки.</a:t>
            </a:r>
          </a:p>
          <a:p>
            <a:pPr algn="ctr">
              <a:buNone/>
            </a:pPr>
            <a:r>
              <a:rPr lang="ru-RU" dirty="0" smtClean="0"/>
              <a:t>И хлеба всем там не хватало.</a:t>
            </a:r>
          </a:p>
          <a:p>
            <a:pPr algn="ctr">
              <a:buNone/>
            </a:pPr>
            <a:r>
              <a:rPr lang="ru-RU" dirty="0" smtClean="0"/>
              <a:t>Оливы на горах росли.</a:t>
            </a:r>
          </a:p>
          <a:p>
            <a:pPr algn="ctr">
              <a:buNone/>
            </a:pPr>
            <a:r>
              <a:rPr lang="ru-RU" dirty="0" smtClean="0"/>
              <a:t>Там главный город греков был – </a:t>
            </a:r>
          </a:p>
          <a:p>
            <a:pPr algn="ctr">
              <a:buNone/>
            </a:pPr>
            <a:r>
              <a:rPr lang="ru-RU" dirty="0" smtClean="0"/>
              <a:t>Он знаменитостью прослыл.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07950" y="787400"/>
            <a:ext cx="8928100" cy="5942013"/>
            <a:chOff x="107704" y="786684"/>
            <a:chExt cx="8928792" cy="5942728"/>
          </a:xfrm>
        </p:grpSpPr>
        <p:sp>
          <p:nvSpPr>
            <p:cNvPr id="29710" name="AutoShape 14"/>
            <p:cNvSpPr>
              <a:spLocks noChangeArrowheads="1"/>
            </p:cNvSpPr>
            <p:nvPr/>
          </p:nvSpPr>
          <p:spPr bwMode="auto">
            <a:xfrm>
              <a:off x="1980000" y="4495941"/>
              <a:ext cx="5184000" cy="2233471"/>
            </a:xfrm>
            <a:prstGeom prst="roundRect">
              <a:avLst>
                <a:gd name="adj" fmla="val 5463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28575">
              <a:solidFill>
                <a:srgbClr val="8000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200">
                <a:latin typeface="Comic Sans MS" pitchFamily="66" charset="0"/>
              </a:endParaRPr>
            </a:p>
          </p:txBody>
        </p:sp>
        <p:sp>
          <p:nvSpPr>
            <p:cNvPr id="19460" name="AutoShape 4"/>
            <p:cNvSpPr>
              <a:spLocks noChangeAspect="1" noChangeArrowheads="1"/>
            </p:cNvSpPr>
            <p:nvPr/>
          </p:nvSpPr>
          <p:spPr bwMode="auto">
            <a:xfrm>
              <a:off x="3011467" y="2052074"/>
              <a:ext cx="3237163" cy="517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i="1">
                  <a:solidFill>
                    <a:srgbClr val="800000"/>
                  </a:solidFill>
                  <a:latin typeface="Comic Sans MS" pitchFamily="66" charset="0"/>
                </a:rPr>
                <a:t>«Архонты» </a:t>
              </a:r>
            </a:p>
          </p:txBody>
        </p:sp>
        <p:sp>
          <p:nvSpPr>
            <p:cNvPr id="19461" name="AutoShape 6"/>
            <p:cNvSpPr>
              <a:spLocks noChangeArrowheads="1"/>
            </p:cNvSpPr>
            <p:nvPr/>
          </p:nvSpPr>
          <p:spPr bwMode="auto">
            <a:xfrm>
              <a:off x="156921" y="2385489"/>
              <a:ext cx="2519557" cy="517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>
                  <a:solidFill>
                    <a:srgbClr val="800000"/>
                  </a:solidFill>
                  <a:latin typeface="Comic Sans MS" pitchFamily="66" charset="0"/>
                </a:rPr>
                <a:t>Ополчение</a:t>
              </a:r>
            </a:p>
          </p:txBody>
        </p:sp>
        <p:sp>
          <p:nvSpPr>
            <p:cNvPr id="19462" name="AutoShape 7"/>
            <p:cNvSpPr>
              <a:spLocks noChangeArrowheads="1"/>
            </p:cNvSpPr>
            <p:nvPr/>
          </p:nvSpPr>
          <p:spPr bwMode="auto">
            <a:xfrm>
              <a:off x="7123411" y="2996750"/>
              <a:ext cx="1913085" cy="76050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800000"/>
                  </a:solidFill>
                  <a:latin typeface="Comic Sans MS" pitchFamily="66" charset="0"/>
                </a:rPr>
                <a:t>Верховный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800000"/>
                  </a:solidFill>
                  <a:latin typeface="Comic Sans MS" pitchFamily="66" charset="0"/>
                </a:rPr>
                <a:t>суд</a:t>
              </a:r>
            </a:p>
          </p:txBody>
        </p:sp>
        <p:sp>
          <p:nvSpPr>
            <p:cNvPr id="19463" name="AutoShape 8"/>
            <p:cNvSpPr>
              <a:spLocks noChangeArrowheads="1"/>
            </p:cNvSpPr>
            <p:nvPr/>
          </p:nvSpPr>
          <p:spPr bwMode="auto">
            <a:xfrm>
              <a:off x="2771735" y="3487347"/>
              <a:ext cx="3599142" cy="5175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>
                  <a:solidFill>
                    <a:srgbClr val="800000"/>
                  </a:solidFill>
                  <a:latin typeface="Comic Sans MS" pitchFamily="66" charset="0"/>
                </a:rPr>
                <a:t>Народное собрание </a:t>
              </a:r>
            </a:p>
          </p:txBody>
        </p:sp>
        <p:sp>
          <p:nvSpPr>
            <p:cNvPr id="19464" name="AutoShape 10"/>
            <p:cNvSpPr>
              <a:spLocks noChangeArrowheads="1"/>
            </p:cNvSpPr>
            <p:nvPr/>
          </p:nvSpPr>
          <p:spPr bwMode="auto">
            <a:xfrm>
              <a:off x="3600475" y="4544749"/>
              <a:ext cx="1943251" cy="4683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Капитаны</a:t>
              </a:r>
            </a:p>
          </p:txBody>
        </p:sp>
        <p:sp>
          <p:nvSpPr>
            <p:cNvPr id="19465" name="AutoShape 11"/>
            <p:cNvSpPr>
              <a:spLocks noChangeArrowheads="1"/>
            </p:cNvSpPr>
            <p:nvPr/>
          </p:nvSpPr>
          <p:spPr bwMode="auto">
            <a:xfrm>
              <a:off x="3132126" y="5084564"/>
              <a:ext cx="2879948" cy="4318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Всадники</a:t>
              </a:r>
            </a:p>
          </p:txBody>
        </p:sp>
        <p:sp>
          <p:nvSpPr>
            <p:cNvPr id="19466" name="AutoShape 12"/>
            <p:cNvSpPr>
              <a:spLocks noChangeArrowheads="1"/>
            </p:cNvSpPr>
            <p:nvPr/>
          </p:nvSpPr>
          <p:spPr bwMode="auto">
            <a:xfrm>
              <a:off x="2771735" y="5616440"/>
              <a:ext cx="3600729" cy="4858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>
                  <a:solidFill>
                    <a:srgbClr val="800000"/>
                  </a:solidFill>
                  <a:latin typeface="Comic Sans MS" pitchFamily="66" charset="0"/>
                </a:rPr>
                <a:t>Гоплиты</a:t>
              </a:r>
            </a:p>
          </p:txBody>
        </p:sp>
        <p:sp>
          <p:nvSpPr>
            <p:cNvPr id="19467" name="AutoShape 13"/>
            <p:cNvSpPr>
              <a:spLocks noChangeArrowheads="1"/>
            </p:cNvSpPr>
            <p:nvPr/>
          </p:nvSpPr>
          <p:spPr bwMode="auto">
            <a:xfrm>
              <a:off x="2411346" y="6192772"/>
              <a:ext cx="4319922" cy="50329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Феты</a:t>
              </a:r>
            </a:p>
          </p:txBody>
        </p:sp>
        <p:sp>
          <p:nvSpPr>
            <p:cNvPr id="19484" name="Text Box 34"/>
            <p:cNvSpPr txBox="1">
              <a:spLocks noChangeArrowheads="1"/>
            </p:cNvSpPr>
            <p:nvPr/>
          </p:nvSpPr>
          <p:spPr bwMode="auto">
            <a:xfrm>
              <a:off x="3635402" y="4036688"/>
              <a:ext cx="1779726" cy="40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pc="300" dirty="0">
                  <a:solidFill>
                    <a:srgbClr val="800000"/>
                  </a:solidFill>
                  <a:latin typeface="Comic Sans MS" pitchFamily="66" charset="0"/>
                </a:rPr>
                <a:t>Граждане </a:t>
              </a:r>
            </a:p>
          </p:txBody>
        </p:sp>
        <p:sp>
          <p:nvSpPr>
            <p:cNvPr id="29720" name="Text Box 36"/>
            <p:cNvSpPr txBox="1">
              <a:spLocks noChangeArrowheads="1"/>
            </p:cNvSpPr>
            <p:nvPr/>
          </p:nvSpPr>
          <p:spPr bwMode="auto">
            <a:xfrm>
              <a:off x="107704" y="6214662"/>
              <a:ext cx="1800000" cy="3693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800000"/>
                  </a:solidFill>
                  <a:latin typeface="Comic Sans MS" pitchFamily="66" charset="0"/>
                </a:rPr>
                <a:t>Переселенцы</a:t>
              </a:r>
              <a:r>
                <a:rPr lang="ru-RU" b="1" i="1">
                  <a:solidFill>
                    <a:srgbClr val="800000"/>
                  </a:solidFill>
                  <a:latin typeface="Comic Sans MS" pitchFamily="66" charset="0"/>
                </a:rPr>
                <a:t>  </a:t>
              </a:r>
            </a:p>
          </p:txBody>
        </p:sp>
        <p:sp>
          <p:nvSpPr>
            <p:cNvPr id="29721" name="Text Box 37"/>
            <p:cNvSpPr txBox="1">
              <a:spLocks noChangeArrowheads="1"/>
            </p:cNvSpPr>
            <p:nvPr/>
          </p:nvSpPr>
          <p:spPr bwMode="auto">
            <a:xfrm>
              <a:off x="8015298" y="6250225"/>
              <a:ext cx="785792" cy="4001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Рабы</a:t>
              </a:r>
              <a:endParaRPr lang="ru-RU" sz="2000" b="1" i="1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19489" name="Line 41"/>
            <p:cNvSpPr>
              <a:spLocks noChangeShapeType="1"/>
            </p:cNvSpPr>
            <p:nvPr/>
          </p:nvSpPr>
          <p:spPr bwMode="auto">
            <a:xfrm flipH="1" flipV="1">
              <a:off x="1079329" y="5363998"/>
              <a:ext cx="1297089" cy="1079630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0" name="Line 42"/>
            <p:cNvSpPr>
              <a:spLocks noChangeShapeType="1"/>
            </p:cNvSpPr>
            <p:nvPr/>
          </p:nvSpPr>
          <p:spPr bwMode="auto">
            <a:xfrm flipH="1" flipV="1">
              <a:off x="1403204" y="4292306"/>
              <a:ext cx="1368531" cy="1567052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1" name="Line 43"/>
            <p:cNvSpPr>
              <a:spLocks noChangeShapeType="1"/>
            </p:cNvSpPr>
            <p:nvPr/>
          </p:nvSpPr>
          <p:spPr bwMode="auto">
            <a:xfrm flipH="1" flipV="1">
              <a:off x="1908069" y="3946189"/>
              <a:ext cx="1219294" cy="1354301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492" name="Line 44"/>
            <p:cNvSpPr>
              <a:spLocks noChangeShapeType="1"/>
            </p:cNvSpPr>
            <p:nvPr/>
          </p:nvSpPr>
          <p:spPr bwMode="auto">
            <a:xfrm flipV="1">
              <a:off x="6804298" y="3792184"/>
              <a:ext cx="576308" cy="701759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5" name="AutoShape 47"/>
            <p:cNvSpPr>
              <a:spLocks noChangeAspect="1" noChangeArrowheads="1"/>
            </p:cNvSpPr>
            <p:nvPr/>
          </p:nvSpPr>
          <p:spPr bwMode="auto">
            <a:xfrm>
              <a:off x="2339902" y="1710720"/>
              <a:ext cx="1295500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800000"/>
                  </a:solidFill>
                  <a:latin typeface="Comic Sans MS" pitchFamily="66" charset="0"/>
                </a:rPr>
                <a:t>Стратеги 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19496" name="AutoShape 48"/>
            <p:cNvSpPr>
              <a:spLocks noChangeAspect="1" noChangeArrowheads="1"/>
            </p:cNvSpPr>
            <p:nvPr/>
          </p:nvSpPr>
          <p:spPr bwMode="auto">
            <a:xfrm>
              <a:off x="3852907" y="1710720"/>
              <a:ext cx="1366943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Казначеи</a:t>
              </a:r>
              <a:endParaRPr lang="ru-RU" sz="2000">
                <a:latin typeface="+mn-lt"/>
              </a:endParaRPr>
            </a:p>
          </p:txBody>
        </p:sp>
        <p:sp>
          <p:nvSpPr>
            <p:cNvPr id="19497" name="AutoShape 49"/>
            <p:cNvSpPr>
              <a:spLocks noChangeAspect="1" noChangeArrowheads="1"/>
            </p:cNvSpPr>
            <p:nvPr/>
          </p:nvSpPr>
          <p:spPr bwMode="auto">
            <a:xfrm>
              <a:off x="5435767" y="1701194"/>
              <a:ext cx="1151027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Жрецы</a:t>
              </a:r>
              <a:endParaRPr lang="ru-RU" sz="2000">
                <a:latin typeface="+mn-lt"/>
              </a:endParaRPr>
            </a:p>
          </p:txBody>
        </p:sp>
        <p:sp>
          <p:nvSpPr>
            <p:cNvPr id="19498" name="Line 50"/>
            <p:cNvSpPr>
              <a:spLocks noChangeShapeType="1"/>
            </p:cNvSpPr>
            <p:nvPr/>
          </p:nvSpPr>
          <p:spPr bwMode="auto">
            <a:xfrm flipH="1">
              <a:off x="1314298" y="1859963"/>
              <a:ext cx="1025604" cy="525526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/>
            </a:blip>
            <a:srcRect/>
            <a:stretch>
              <a:fillRect/>
            </a:stretch>
          </p:blipFill>
          <p:spPr bwMode="auto">
            <a:xfrm>
              <a:off x="6586538" y="6210000"/>
              <a:ext cx="452400" cy="468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/>
            </a:blip>
            <a:srcRect/>
            <a:stretch>
              <a:fillRect/>
            </a:stretch>
          </p:blipFill>
          <p:spPr bwMode="auto">
            <a:xfrm>
              <a:off x="6372000" y="5588887"/>
              <a:ext cx="540000" cy="54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9686" y="6201360"/>
              <a:ext cx="606272" cy="468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94706" y="5616000"/>
              <a:ext cx="704850" cy="485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2740" y="4285269"/>
              <a:ext cx="828675" cy="7905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/>
            </a:blip>
            <a:srcRect/>
            <a:stretch>
              <a:fillRect/>
            </a:stretch>
          </p:blipFill>
          <p:spPr bwMode="auto">
            <a:xfrm>
              <a:off x="2543288" y="4810868"/>
              <a:ext cx="488571" cy="72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9150" y="2644775"/>
              <a:ext cx="1676400" cy="9620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97011" y="3009180"/>
              <a:ext cx="771525" cy="9239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5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535" y="3351658"/>
              <a:ext cx="1104900" cy="9429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6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5737" y="4494213"/>
              <a:ext cx="96202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7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94427" y="1716811"/>
              <a:ext cx="1562100" cy="116205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8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83719" y="802559"/>
              <a:ext cx="40957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9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18622" y="786684"/>
              <a:ext cx="40957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0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101860" y="843558"/>
              <a:ext cx="847725" cy="85725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1" name="Picture 1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95174" y="834033"/>
              <a:ext cx="409575" cy="866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2" name="Picture 1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07952" y="828183"/>
              <a:ext cx="409575" cy="866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8" cstate="print">
              <a:extLst/>
            </a:blip>
            <a:srcRect/>
            <a:stretch>
              <a:fillRect/>
            </a:stretch>
          </p:blipFill>
          <p:spPr bwMode="auto">
            <a:xfrm>
              <a:off x="5567916" y="4199112"/>
              <a:ext cx="390525" cy="8191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19" cstate="email">
              <a:extLst/>
            </a:blip>
            <a:srcRect/>
            <a:stretch>
              <a:fillRect/>
            </a:stretch>
          </p:blipFill>
          <p:spPr bwMode="auto">
            <a:xfrm>
              <a:off x="5928197" y="4797184"/>
              <a:ext cx="577500" cy="72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29748" name="Группа 72"/>
            <p:cNvGrpSpPr>
              <a:grpSpLocks/>
            </p:cNvGrpSpPr>
            <p:nvPr/>
          </p:nvGrpSpPr>
          <p:grpSpPr bwMode="auto">
            <a:xfrm rot="-5400000">
              <a:off x="3367736" y="4206888"/>
              <a:ext cx="461004" cy="113645"/>
              <a:chOff x="1357183" y="4810077"/>
              <a:chExt cx="1284742" cy="315849"/>
            </a:xfrm>
          </p:grpSpPr>
          <p:cxnSp>
            <p:nvCxnSpPr>
              <p:cNvPr id="74" name="Прямая со стрелкой 73"/>
              <p:cNvCxnSpPr/>
              <p:nvPr/>
            </p:nvCxnSpPr>
            <p:spPr>
              <a:xfrm rot="5400000" flipV="1">
                <a:off x="1822526" y="4505227"/>
                <a:ext cx="4414" cy="924746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Равнобедренный треугольник 74"/>
              <p:cNvSpPr>
                <a:spLocks/>
              </p:cNvSpPr>
              <p:nvPr/>
            </p:nvSpPr>
            <p:spPr>
              <a:xfrm rot="5400000">
                <a:off x="2311875" y="4795039"/>
                <a:ext cx="313281" cy="34512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9749" name="Группа 78"/>
            <p:cNvGrpSpPr>
              <a:grpSpLocks/>
            </p:cNvGrpSpPr>
            <p:nvPr/>
          </p:nvGrpSpPr>
          <p:grpSpPr bwMode="auto">
            <a:xfrm rot="-5400000">
              <a:off x="5128226" y="4206887"/>
              <a:ext cx="461004" cy="113645"/>
              <a:chOff x="1357183" y="4810077"/>
              <a:chExt cx="1284742" cy="315849"/>
            </a:xfrm>
          </p:grpSpPr>
          <p:cxnSp>
            <p:nvCxnSpPr>
              <p:cNvPr id="80" name="Прямая со стрелкой 79"/>
              <p:cNvCxnSpPr/>
              <p:nvPr/>
            </p:nvCxnSpPr>
            <p:spPr>
              <a:xfrm rot="5400000" flipV="1">
                <a:off x="1822525" y="4505737"/>
                <a:ext cx="4411" cy="924746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Равнобедренный треугольник 80"/>
              <p:cNvSpPr>
                <a:spLocks/>
              </p:cNvSpPr>
              <p:nvPr/>
            </p:nvSpPr>
            <p:spPr>
              <a:xfrm rot="5400000">
                <a:off x="2311871" y="4795549"/>
                <a:ext cx="313284" cy="34512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7" name="Прямая со стрелкой 6"/>
            <p:cNvCxnSpPr>
              <a:stCxn id="19462" idx="1"/>
              <a:endCxn id="19460" idx="3"/>
            </p:cNvCxnSpPr>
            <p:nvPr/>
          </p:nvCxnSpPr>
          <p:spPr>
            <a:xfrm flipH="1" flipV="1">
              <a:off x="6248630" y="2310867"/>
              <a:ext cx="874781" cy="1065341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6288321" y="1485268"/>
              <a:ext cx="876368" cy="2002079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2" name="Прямоугольник 9"/>
            <p:cNvSpPr>
              <a:spLocks noChangeArrowheads="1"/>
            </p:cNvSpPr>
            <p:nvPr/>
          </p:nvSpPr>
          <p:spPr bwMode="auto">
            <a:xfrm>
              <a:off x="7006396" y="1060805"/>
              <a:ext cx="13981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>
                  <a:latin typeface="Comic Sans MS" pitchFamily="66" charset="0"/>
                </a:rPr>
                <a:t>законы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ПОЛИС ЗЕМЛЕДЕЛЬЦЕВ И </a:t>
            </a:r>
            <a:r>
              <a:rPr lang="ru-RU" sz="3200" spc="-150" dirty="0" smtClean="0"/>
              <a:t>ТОРГОВЦЕВ</a:t>
            </a:r>
            <a:endParaRPr lang="ru-RU" sz="3200" dirty="0"/>
          </a:p>
        </p:txBody>
      </p:sp>
      <p:grpSp>
        <p:nvGrpSpPr>
          <p:cNvPr id="297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8" name="Овал 4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9" name="Рисунок 51" descr="_1_~1.JPG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54" name="Овал 53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5" name="Рисунок 54" descr="Cartoon-Clipart-Free-18.gif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96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92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ПОЛИС ВОИНОВ</a:t>
            </a:r>
            <a:endParaRPr lang="ru-RU" dirty="0"/>
          </a:p>
        </p:txBody>
      </p:sp>
      <p:grpSp>
        <p:nvGrpSpPr>
          <p:cNvPr id="31748" name="Группа 54"/>
          <p:cNvGrpSpPr>
            <a:grpSpLocks/>
          </p:cNvGrpSpPr>
          <p:nvPr/>
        </p:nvGrpSpPr>
        <p:grpSpPr bwMode="auto">
          <a:xfrm>
            <a:off x="60325" y="828675"/>
            <a:ext cx="8832850" cy="5876925"/>
            <a:chOff x="60161" y="828000"/>
            <a:chExt cx="8832319" cy="5877699"/>
          </a:xfrm>
        </p:grpSpPr>
        <p:sp>
          <p:nvSpPr>
            <p:cNvPr id="31749" name="AutoShape 13"/>
            <p:cNvSpPr>
              <a:spLocks noChangeAspect="1" noChangeArrowheads="1"/>
            </p:cNvSpPr>
            <p:nvPr/>
          </p:nvSpPr>
          <p:spPr bwMode="auto">
            <a:xfrm>
              <a:off x="2123728" y="6165304"/>
              <a:ext cx="4787602" cy="517525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i="1">
                  <a:solidFill>
                    <a:srgbClr val="800000"/>
                  </a:solidFill>
                  <a:latin typeface="Comic Sans MS" pitchFamily="66" charset="0"/>
                </a:rPr>
                <a:t>Илоты</a:t>
              </a:r>
            </a:p>
          </p:txBody>
        </p:sp>
        <p:sp>
          <p:nvSpPr>
            <p:cNvPr id="31750" name="AutoShape 13"/>
            <p:cNvSpPr>
              <a:spLocks noChangeAspect="1" noChangeArrowheads="1"/>
            </p:cNvSpPr>
            <p:nvPr/>
          </p:nvSpPr>
          <p:spPr bwMode="auto">
            <a:xfrm>
              <a:off x="2915816" y="5575771"/>
              <a:ext cx="3238500" cy="517525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i="1">
                  <a:solidFill>
                    <a:srgbClr val="800000"/>
                  </a:solidFill>
                  <a:latin typeface="Comic Sans MS" pitchFamily="66" charset="0"/>
                </a:rPr>
                <a:t>Периэки</a:t>
              </a:r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>
              <a:off x="2396821" y="4033585"/>
              <a:ext cx="4320915" cy="51759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 err="1">
                  <a:solidFill>
                    <a:srgbClr val="800000"/>
                  </a:solidFill>
                  <a:latin typeface="Comic Sans MS" pitchFamily="66" charset="0"/>
                </a:rPr>
                <a:t>Апелла</a:t>
              </a:r>
              <a:endParaRPr lang="ru-RU" sz="32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37" name="AutoShape 13"/>
            <p:cNvSpPr>
              <a:spLocks noChangeAspect="1" noChangeArrowheads="1"/>
            </p:cNvSpPr>
            <p:nvPr/>
          </p:nvSpPr>
          <p:spPr bwMode="auto">
            <a:xfrm>
              <a:off x="2936538" y="1742520"/>
              <a:ext cx="3239893" cy="51759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>
                  <a:solidFill>
                    <a:srgbClr val="800000"/>
                  </a:solidFill>
                  <a:latin typeface="Comic Sans MS" pitchFamily="66" charset="0"/>
                </a:rPr>
                <a:t>Эфоры</a:t>
              </a:r>
            </a:p>
          </p:txBody>
        </p:sp>
        <p:sp>
          <p:nvSpPr>
            <p:cNvPr id="38" name="AutoShape 13"/>
            <p:cNvSpPr>
              <a:spLocks noChangeAspect="1" noChangeArrowheads="1"/>
            </p:cNvSpPr>
            <p:nvPr/>
          </p:nvSpPr>
          <p:spPr bwMode="auto">
            <a:xfrm>
              <a:off x="6552646" y="2174377"/>
              <a:ext cx="2268402" cy="51759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>
                  <a:solidFill>
                    <a:srgbClr val="800000"/>
                  </a:solidFill>
                  <a:latin typeface="Comic Sans MS" pitchFamily="66" charset="0"/>
                </a:rPr>
                <a:t>Герусия</a:t>
              </a:r>
            </a:p>
          </p:txBody>
        </p:sp>
        <p:sp>
          <p:nvSpPr>
            <p:cNvPr id="39" name="AutoShape 13"/>
            <p:cNvSpPr>
              <a:spLocks noChangeAspect="1" noChangeArrowheads="1"/>
            </p:cNvSpPr>
            <p:nvPr/>
          </p:nvSpPr>
          <p:spPr bwMode="auto">
            <a:xfrm>
              <a:off x="610991" y="1882239"/>
              <a:ext cx="2016004" cy="51600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>
                  <a:solidFill>
                    <a:srgbClr val="800000"/>
                  </a:solidFill>
                  <a:latin typeface="Comic Sans MS" pitchFamily="66" charset="0"/>
                </a:rPr>
                <a:t>2 царя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217" y="4941755"/>
              <a:ext cx="8713263" cy="0"/>
            </a:xfrm>
            <a:prstGeom prst="line">
              <a:avLst/>
            </a:prstGeom>
            <a:ln w="85725" cmpd="sng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7088243" y="1188000"/>
              <a:ext cx="1390650" cy="9239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1116000" y="982161"/>
              <a:ext cx="409575" cy="8667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1656000" y="985461"/>
              <a:ext cx="409575" cy="8667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5438725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4885904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4304879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3758432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3272657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 bwMode="auto">
            <a:xfrm>
              <a:off x="3065041" y="2692085"/>
              <a:ext cx="2984500" cy="12827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4048125" y="4793332"/>
              <a:ext cx="1047750" cy="7239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/>
            </a:blip>
            <a:srcRect/>
            <a:stretch>
              <a:fillRect/>
            </a:stretch>
          </p:blipFill>
          <p:spPr bwMode="auto">
            <a:xfrm>
              <a:off x="6084168" y="5456336"/>
              <a:ext cx="657225" cy="6477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2" cstate="print">
              <a:extLst/>
            </a:blip>
            <a:srcRect/>
            <a:stretch>
              <a:fillRect/>
            </a:stretch>
          </p:blipFill>
          <p:spPr bwMode="auto">
            <a:xfrm>
              <a:off x="1276560" y="6104036"/>
              <a:ext cx="779427" cy="60166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3" cstate="print">
              <a:extLst/>
            </a:blip>
            <a:srcRect/>
            <a:stretch>
              <a:fillRect/>
            </a:stretch>
          </p:blipFill>
          <p:spPr bwMode="auto">
            <a:xfrm>
              <a:off x="2300883" y="5303936"/>
              <a:ext cx="542925" cy="8001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4" cstate="print">
              <a:extLst/>
            </a:blip>
            <a:srcRect/>
            <a:stretch>
              <a:fillRect/>
            </a:stretch>
          </p:blipFill>
          <p:spPr bwMode="auto">
            <a:xfrm>
              <a:off x="6973031" y="6035280"/>
              <a:ext cx="648072" cy="670419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/>
            </a:blip>
            <a:srcRect/>
            <a:stretch>
              <a:fillRect/>
            </a:stretch>
          </p:blipFill>
          <p:spPr bwMode="auto">
            <a:xfrm>
              <a:off x="586780" y="3710161"/>
              <a:ext cx="1104900" cy="9429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extLst/>
            </a:blip>
            <a:srcRect/>
            <a:stretch>
              <a:fillRect/>
            </a:stretch>
          </p:blipFill>
          <p:spPr bwMode="auto">
            <a:xfrm>
              <a:off x="60161" y="2692084"/>
              <a:ext cx="771525" cy="9239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cxnSp>
          <p:nvCxnSpPr>
            <p:cNvPr id="45" name="Прямая со стрелкой 44"/>
            <p:cNvCxnSpPr>
              <a:stCxn id="36" idx="1"/>
            </p:cNvCxnSpPr>
            <p:nvPr/>
          </p:nvCxnSpPr>
          <p:spPr>
            <a:xfrm flipH="1" flipV="1">
              <a:off x="1692013" y="4292381"/>
              <a:ext cx="704808" cy="0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 flipV="1">
              <a:off x="831640" y="3215914"/>
              <a:ext cx="1609628" cy="817671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74" name="Группа 47"/>
            <p:cNvGrpSpPr>
              <a:grpSpLocks noChangeAspect="1"/>
            </p:cNvGrpSpPr>
            <p:nvPr/>
          </p:nvGrpSpPr>
          <p:grpSpPr bwMode="auto">
            <a:xfrm>
              <a:off x="6012000" y="2260065"/>
              <a:ext cx="214445" cy="1735935"/>
              <a:chOff x="5301906" y="4033208"/>
              <a:chExt cx="113645" cy="713350"/>
            </a:xfrm>
          </p:grpSpPr>
          <p:cxnSp>
            <p:nvCxnSpPr>
              <p:cNvPr id="66" name="Прямая со стрелкой 65"/>
              <p:cNvCxnSpPr/>
              <p:nvPr/>
            </p:nvCxnSpPr>
            <p:spPr>
              <a:xfrm flipV="1">
                <a:off x="5358761" y="4154582"/>
                <a:ext cx="0" cy="591763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Равнобедренный треугольник 66"/>
              <p:cNvSpPr>
                <a:spLocks/>
              </p:cNvSpPr>
              <p:nvPr/>
            </p:nvSpPr>
            <p:spPr>
              <a:xfrm>
                <a:off x="5301557" y="4033228"/>
                <a:ext cx="114409" cy="12331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775" name="Группа 68"/>
            <p:cNvGrpSpPr>
              <a:grpSpLocks noChangeAspect="1"/>
            </p:cNvGrpSpPr>
            <p:nvPr/>
          </p:nvGrpSpPr>
          <p:grpSpPr bwMode="auto">
            <a:xfrm>
              <a:off x="2880000" y="2286078"/>
              <a:ext cx="214445" cy="1735935"/>
              <a:chOff x="5301906" y="4033208"/>
              <a:chExt cx="113645" cy="713350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357947" y="4154984"/>
                <a:ext cx="841" cy="591762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Равнобедренный треугольник 70"/>
              <p:cNvSpPr>
                <a:spLocks/>
              </p:cNvSpPr>
              <p:nvPr/>
            </p:nvSpPr>
            <p:spPr>
              <a:xfrm>
                <a:off x="5301583" y="4032977"/>
                <a:ext cx="113568" cy="12331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776" name="Группа 71"/>
            <p:cNvGrpSpPr>
              <a:grpSpLocks noChangeAspect="1"/>
            </p:cNvGrpSpPr>
            <p:nvPr/>
          </p:nvGrpSpPr>
          <p:grpSpPr bwMode="auto">
            <a:xfrm rot="-1500000">
              <a:off x="2150611" y="2348209"/>
              <a:ext cx="214445" cy="1735935"/>
              <a:chOff x="5301906" y="4033208"/>
              <a:chExt cx="113645" cy="713350"/>
            </a:xfrm>
          </p:grpSpPr>
          <p:cxnSp>
            <p:nvCxnSpPr>
              <p:cNvPr id="73" name="Прямая со стрелкой 72"/>
              <p:cNvCxnSpPr/>
              <p:nvPr/>
            </p:nvCxnSpPr>
            <p:spPr>
              <a:xfrm flipV="1">
                <a:off x="5358102" y="4154639"/>
                <a:ext cx="841" cy="591762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Равнобедренный треугольник 73"/>
              <p:cNvSpPr>
                <a:spLocks/>
              </p:cNvSpPr>
              <p:nvPr/>
            </p:nvSpPr>
            <p:spPr>
              <a:xfrm>
                <a:off x="5301603" y="4032472"/>
                <a:ext cx="113568" cy="12331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777" name="Группа 74"/>
            <p:cNvGrpSpPr>
              <a:grpSpLocks noChangeAspect="1"/>
            </p:cNvGrpSpPr>
            <p:nvPr/>
          </p:nvGrpSpPr>
          <p:grpSpPr bwMode="auto">
            <a:xfrm rot="1500000">
              <a:off x="6601031" y="2671252"/>
              <a:ext cx="214445" cy="1411934"/>
              <a:chOff x="5301906" y="4033208"/>
              <a:chExt cx="113645" cy="580208"/>
            </a:xfrm>
          </p:grpSpPr>
          <p:cxnSp>
            <p:nvCxnSpPr>
              <p:cNvPr id="76" name="Прямая со стрелкой 75"/>
              <p:cNvCxnSpPr/>
              <p:nvPr/>
            </p:nvCxnSpPr>
            <p:spPr>
              <a:xfrm flipV="1">
                <a:off x="5358041" y="4154630"/>
                <a:ext cx="0" cy="458665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Равнобедренный треугольник 76"/>
              <p:cNvSpPr>
                <a:spLocks/>
              </p:cNvSpPr>
              <p:nvPr/>
            </p:nvSpPr>
            <p:spPr>
              <a:xfrm>
                <a:off x="5300490" y="4033038"/>
                <a:ext cx="114409" cy="12331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50" name="Прямая со стрелкой 49"/>
            <p:cNvCxnSpPr/>
            <p:nvPr/>
          </p:nvCxnSpPr>
          <p:spPr>
            <a:xfrm flipH="1">
              <a:off x="896724" y="2409358"/>
              <a:ext cx="242872" cy="719233"/>
            </a:xfrm>
            <a:prstGeom prst="straightConnector1">
              <a:avLst/>
            </a:prstGeom>
            <a:ln w="5080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H="1" flipV="1">
              <a:off x="3065118" y="4941755"/>
              <a:ext cx="0" cy="633495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5790691" y="4941755"/>
              <a:ext cx="0" cy="633495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flipH="1" flipV="1">
              <a:off x="2123787" y="5010026"/>
              <a:ext cx="0" cy="1152677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 flipV="1">
              <a:off x="6803456" y="5010026"/>
              <a:ext cx="0" cy="1152677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84150" y="5429250"/>
            <a:ext cx="1565275" cy="792163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выступают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b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речами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7200900" y="5405438"/>
            <a:ext cx="1833563" cy="873125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b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b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принимают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b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криком</a:t>
            </a:r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1749425" y="3141663"/>
            <a:ext cx="4841875" cy="0"/>
          </a:xfrm>
          <a:prstGeom prst="line">
            <a:avLst/>
          </a:prstGeom>
          <a:noFill/>
          <a:ln w="28575">
            <a:solidFill>
              <a:srgbClr val="D4A77A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338138" y="3338513"/>
            <a:ext cx="1958975" cy="788987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Верховный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6034088" y="3332163"/>
            <a:ext cx="2532062" cy="1201737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Руководят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общиной равных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D4A77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1749425" y="3141663"/>
            <a:ext cx="0" cy="190500"/>
          </a:xfrm>
          <a:prstGeom prst="line">
            <a:avLst/>
          </a:prstGeom>
          <a:noFill/>
          <a:ln w="57150">
            <a:solidFill>
              <a:srgbClr val="D4A77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6591300" y="3141663"/>
            <a:ext cx="0" cy="196850"/>
          </a:xfrm>
          <a:prstGeom prst="line">
            <a:avLst/>
          </a:prstGeom>
          <a:noFill/>
          <a:ln w="57150">
            <a:solidFill>
              <a:srgbClr val="D4A77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97641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4500563" y="920750"/>
          <a:ext cx="860425" cy="1787525"/>
        </p:xfrm>
        <a:graphic>
          <a:graphicData uri="http://schemas.openxmlformats.org/presentationml/2006/ole">
            <p:oleObj spid="_x0000_s1026" name="PHOTO-PAINT" r:id="rId3" imgW="711111" imgH="2031746" progId="">
              <p:embed/>
            </p:oleObj>
          </a:graphicData>
        </a:graphic>
      </p:graphicFrame>
      <p:graphicFrame>
        <p:nvGraphicFramePr>
          <p:cNvPr id="197642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3241675" y="920750"/>
          <a:ext cx="920750" cy="1787525"/>
        </p:xfrm>
        <a:graphic>
          <a:graphicData uri="http://schemas.openxmlformats.org/presentationml/2006/ole">
            <p:oleObj spid="_x0000_s1027" name="PHOTO-PAINT" r:id="rId4" imgW="1079365" imgH="2095238" progId="">
              <p:embed/>
            </p:oleObj>
          </a:graphicData>
        </a:graphic>
      </p:graphicFrame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338138" y="260350"/>
            <a:ext cx="2414587" cy="376238"/>
          </a:xfrm>
          <a:prstGeom prst="rect">
            <a:avLst/>
          </a:prstGeom>
          <a:solidFill>
            <a:srgbClr val="F6F7CD"/>
          </a:solidFill>
          <a:ln w="9525">
            <a:solidFill>
              <a:srgbClr val="D4A77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Власть от бога</a:t>
            </a:r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2473325" y="461963"/>
            <a:ext cx="590550" cy="0"/>
          </a:xfrm>
          <a:prstGeom prst="line">
            <a:avLst/>
          </a:prstGeom>
          <a:noFill/>
          <a:ln w="76200">
            <a:solidFill>
              <a:srgbClr val="D4A77A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4346575" y="717550"/>
            <a:ext cx="0" cy="144463"/>
          </a:xfrm>
          <a:prstGeom prst="line">
            <a:avLst/>
          </a:prstGeom>
          <a:noFill/>
          <a:ln w="76200">
            <a:solidFill>
              <a:srgbClr val="EEEEEE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38238" y="717550"/>
            <a:ext cx="6980237" cy="1116013"/>
            <a:chOff x="717" y="452"/>
            <a:chExt cx="4397" cy="703"/>
          </a:xfrm>
        </p:grpSpPr>
        <p:sp>
          <p:nvSpPr>
            <p:cNvPr id="197647" name="Line 15"/>
            <p:cNvSpPr>
              <a:spLocks noChangeShapeType="1"/>
            </p:cNvSpPr>
            <p:nvPr/>
          </p:nvSpPr>
          <p:spPr bwMode="auto">
            <a:xfrm>
              <a:off x="1383" y="452"/>
              <a:ext cx="2858" cy="0"/>
            </a:xfrm>
            <a:prstGeom prst="line">
              <a:avLst/>
            </a:prstGeom>
            <a:noFill/>
            <a:ln w="28575">
              <a:solidFill>
                <a:srgbClr val="D4A77A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>
              <a:off x="717" y="576"/>
              <a:ext cx="1156" cy="514"/>
            </a:xfrm>
            <a:prstGeom prst="rect">
              <a:avLst/>
            </a:prstGeom>
            <a:solidFill>
              <a:srgbClr val="F6F7CD"/>
            </a:solidFill>
            <a:ln w="9525">
              <a:solidFill>
                <a:srgbClr val="D4A77A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ru-RU" b="1">
                  <a:solidFill>
                    <a:srgbClr val="D4A77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Командуют армией</a:t>
              </a:r>
            </a:p>
          </p:txBody>
        </p:sp>
        <p:sp>
          <p:nvSpPr>
            <p:cNvPr id="197649" name="Text Box 17"/>
            <p:cNvSpPr txBox="1">
              <a:spLocks noChangeArrowheads="1"/>
            </p:cNvSpPr>
            <p:nvPr/>
          </p:nvSpPr>
          <p:spPr bwMode="auto">
            <a:xfrm>
              <a:off x="3620" y="572"/>
              <a:ext cx="1494" cy="583"/>
            </a:xfrm>
            <a:prstGeom prst="rect">
              <a:avLst/>
            </a:prstGeom>
            <a:solidFill>
              <a:srgbClr val="F6F7CD"/>
            </a:solidFill>
            <a:ln w="9525">
              <a:solidFill>
                <a:srgbClr val="D4A77A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D4A77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Наблюдают за пользованием землей</a:t>
              </a:r>
            </a:p>
          </p:txBody>
        </p:sp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>
              <a:off x="1383" y="452"/>
              <a:ext cx="0" cy="120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51" name="Line 19"/>
            <p:cNvSpPr>
              <a:spLocks noChangeShapeType="1"/>
            </p:cNvSpPr>
            <p:nvPr/>
          </p:nvSpPr>
          <p:spPr bwMode="auto">
            <a:xfrm>
              <a:off x="4241" y="452"/>
              <a:ext cx="0" cy="124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7652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711450" y="3032125"/>
          <a:ext cx="3035300" cy="1498600"/>
        </p:xfrm>
        <a:graphic>
          <a:graphicData uri="http://schemas.openxmlformats.org/presentationml/2006/ole">
            <p:oleObj spid="_x0000_s1028" name="PHOTO-PAINT" r:id="rId5" imgW="3936508" imgH="1942857" progId="">
              <p:embed/>
            </p:oleObj>
          </a:graphicData>
        </a:graphic>
      </p:graphicFrame>
      <p:sp>
        <p:nvSpPr>
          <p:cNvPr id="197653" name="Text Box 21"/>
          <p:cNvSpPr txBox="1">
            <a:spLocks noChangeArrowheads="1"/>
          </p:cNvSpPr>
          <p:nvPr/>
        </p:nvSpPr>
        <p:spPr bwMode="ltGray">
          <a:xfrm>
            <a:off x="2644775" y="4106863"/>
            <a:ext cx="3048000" cy="423862"/>
          </a:xfrm>
          <a:prstGeom prst="rect">
            <a:avLst/>
          </a:prstGeom>
          <a:solidFill>
            <a:srgbClr val="7A5128"/>
          </a:solidFill>
          <a:ln w="57150" cmpd="thinThick">
            <a:solidFill>
              <a:srgbClr val="EEEEE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effectLst/>
                <a:latin typeface="Times New Roman" pitchFamily="18" charset="0"/>
              </a:rPr>
              <a:t>СОВЕТ СТАРЕЙШИН</a:t>
            </a:r>
            <a:endParaRPr lang="ru-RU" b="1" dirty="0">
              <a:effectLst/>
              <a:latin typeface="Times New Roman" pitchFamily="18" charset="0"/>
            </a:endParaRP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ltGray">
          <a:xfrm>
            <a:off x="3241675" y="369888"/>
            <a:ext cx="2266950" cy="514350"/>
          </a:xfrm>
          <a:prstGeom prst="rect">
            <a:avLst/>
          </a:prstGeom>
          <a:solidFill>
            <a:srgbClr val="7A5128"/>
          </a:solidFill>
          <a:ln w="57150" cmpd="thickThin">
            <a:solidFill>
              <a:srgbClr val="EEEEE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ДВА ЦАРЯ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27225" y="5084763"/>
            <a:ext cx="4838700" cy="1193800"/>
            <a:chOff x="1098" y="3203"/>
            <a:chExt cx="3048" cy="752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98" y="3203"/>
              <a:ext cx="3048" cy="752"/>
              <a:chOff x="1534" y="3162"/>
              <a:chExt cx="3048" cy="752"/>
            </a:xfrm>
          </p:grpSpPr>
          <p:pic>
            <p:nvPicPr>
              <p:cNvPr id="197657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ltGray">
              <a:xfrm>
                <a:off x="2550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58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ltGray">
              <a:xfrm>
                <a:off x="1534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7659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ltGray">
              <a:xfrm>
                <a:off x="3566" y="3162"/>
                <a:ext cx="1016" cy="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1098" y="3203"/>
              <a:ext cx="3048" cy="752"/>
            </a:xfrm>
            <a:prstGeom prst="rect">
              <a:avLst/>
            </a:prstGeom>
            <a:noFill/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7661" name="Text Box 29"/>
          <p:cNvSpPr txBox="1">
            <a:spLocks noChangeArrowheads="1"/>
          </p:cNvSpPr>
          <p:nvPr/>
        </p:nvSpPr>
        <p:spPr bwMode="ltGray">
          <a:xfrm>
            <a:off x="2195513" y="6110288"/>
            <a:ext cx="3671887" cy="393700"/>
          </a:xfrm>
          <a:prstGeom prst="rect">
            <a:avLst/>
          </a:prstGeom>
          <a:solidFill>
            <a:srgbClr val="7A5128"/>
          </a:solidFill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effectLst/>
                <a:latin typeface="Times New Roman" pitchFamily="18" charset="0"/>
              </a:rPr>
              <a:t>НАРОДНОЕ СОБРАНИЕ</a:t>
            </a:r>
            <a:endParaRPr lang="ru-RU" sz="1400" dirty="0">
              <a:effectLst/>
              <a:latin typeface="Times New Roman" pitchFamily="18" charset="0"/>
            </a:endParaRPr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 flipV="1">
            <a:off x="4162425" y="4530725"/>
            <a:ext cx="0" cy="554038"/>
          </a:xfrm>
          <a:prstGeom prst="line">
            <a:avLst/>
          </a:prstGeom>
          <a:noFill/>
          <a:ln w="76200">
            <a:solidFill>
              <a:srgbClr val="7A51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7663" name="Rectangle 31"/>
          <p:cNvSpPr>
            <a:spLocks noChangeArrowheads="1"/>
          </p:cNvSpPr>
          <p:nvPr/>
        </p:nvSpPr>
        <p:spPr bwMode="auto">
          <a:xfrm>
            <a:off x="506413" y="4530725"/>
            <a:ext cx="68405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i="1" dirty="0">
                <a:solidFill>
                  <a:srgbClr val="D4A7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Избирается пожизненно    Народным собранием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322388" y="5307013"/>
            <a:ext cx="604837" cy="190500"/>
            <a:chOff x="717" y="3343"/>
            <a:chExt cx="381" cy="120"/>
          </a:xfrm>
        </p:grpSpPr>
        <p:sp>
          <p:nvSpPr>
            <p:cNvPr id="197665" name="Line 33"/>
            <p:cNvSpPr>
              <a:spLocks noChangeShapeType="1"/>
            </p:cNvSpPr>
            <p:nvPr/>
          </p:nvSpPr>
          <p:spPr bwMode="auto">
            <a:xfrm>
              <a:off x="717" y="3343"/>
              <a:ext cx="0" cy="120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 flipH="1">
              <a:off x="717" y="3343"/>
              <a:ext cx="381" cy="0"/>
            </a:xfrm>
            <a:prstGeom prst="line">
              <a:avLst/>
            </a:prstGeom>
            <a:noFill/>
            <a:ln w="38100">
              <a:solidFill>
                <a:srgbClr val="D4A77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732588" y="5232400"/>
            <a:ext cx="614362" cy="196850"/>
            <a:chOff x="4146" y="3296"/>
            <a:chExt cx="482" cy="124"/>
          </a:xfrm>
        </p:grpSpPr>
        <p:sp>
          <p:nvSpPr>
            <p:cNvPr id="197668" name="Line 36"/>
            <p:cNvSpPr>
              <a:spLocks noChangeShapeType="1"/>
            </p:cNvSpPr>
            <p:nvPr/>
          </p:nvSpPr>
          <p:spPr bwMode="auto">
            <a:xfrm>
              <a:off x="4628" y="3296"/>
              <a:ext cx="0" cy="124"/>
            </a:xfrm>
            <a:prstGeom prst="line">
              <a:avLst/>
            </a:prstGeom>
            <a:noFill/>
            <a:ln w="57150">
              <a:solidFill>
                <a:srgbClr val="D4A77A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7669" name="Line 37"/>
            <p:cNvSpPr>
              <a:spLocks noChangeShapeType="1"/>
            </p:cNvSpPr>
            <p:nvPr/>
          </p:nvSpPr>
          <p:spPr bwMode="auto">
            <a:xfrm>
              <a:off x="4146" y="3296"/>
              <a:ext cx="482" cy="0"/>
            </a:xfrm>
            <a:prstGeom prst="line">
              <a:avLst/>
            </a:prstGeom>
            <a:noFill/>
            <a:ln w="28575">
              <a:solidFill>
                <a:srgbClr val="D4A77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7670" name="Rectangle 3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7A51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412" y="979488"/>
            <a:ext cx="8352035" cy="793328"/>
          </a:xfrm>
        </p:spPr>
        <p:txBody>
          <a:bodyPr anchor="ctr">
            <a:no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400" i="1" dirty="0" smtClean="0"/>
              <a:t> А почему из всех полисов вы рассказываете мне именно про Афины и Спарту?  - спросил Антошка</a:t>
            </a:r>
            <a:endParaRPr lang="ru-RU" sz="24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1916832"/>
            <a:ext cx="8135367" cy="144016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 smtClean="0"/>
              <a:t>Ещё афинский стратег </a:t>
            </a:r>
            <a:r>
              <a:rPr lang="ru-RU" sz="2400" i="1" dirty="0" err="1" smtClean="0"/>
              <a:t>Кимон</a:t>
            </a:r>
            <a:r>
              <a:rPr lang="ru-RU" sz="2400" i="1" dirty="0" smtClean="0"/>
              <a:t> говорил, что Афины и Спарта -«это две ноги, на которых стоит Эллада», - ответил </a:t>
            </a:r>
            <a:r>
              <a:rPr lang="ru-RU" sz="2400" i="1" dirty="0" err="1" smtClean="0"/>
              <a:t>Источниковед</a:t>
            </a:r>
            <a:r>
              <a:rPr lang="ru-RU" sz="2400" i="1" dirty="0" smtClean="0"/>
              <a:t>.</a:t>
            </a:r>
            <a:endParaRPr lang="ru-RU" sz="2400" i="1" dirty="0" smtClean="0"/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Порядки Афин и Спарты</a:t>
            </a:r>
            <a:endParaRPr lang="ru-RU" dirty="0"/>
          </a:p>
        </p:txBody>
      </p:sp>
      <p:sp>
        <p:nvSpPr>
          <p:cNvPr id="19" name="Объект 4"/>
          <p:cNvSpPr txBox="1">
            <a:spLocks/>
          </p:cNvSpPr>
          <p:nvPr/>
        </p:nvSpPr>
        <p:spPr bwMode="auto">
          <a:xfrm>
            <a:off x="323528" y="3573016"/>
            <a:ext cx="8352035" cy="793328"/>
          </a:xfrm>
          <a:prstGeom prst="roundRect">
            <a:avLst>
              <a:gd name="adj" fmla="val 10317"/>
            </a:avLst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i="1" dirty="0" smtClean="0">
                <a:latin typeface="Comic Sans MS" pitchFamily="66" charset="0"/>
              </a:rPr>
              <a:t>- Выходит, эти города друзьями были! - оживился Антошка.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27584" y="4509120"/>
            <a:ext cx="8135367" cy="1512168"/>
          </a:xfrm>
          <a:prstGeom prst="roundRect">
            <a:avLst>
              <a:gd name="adj" fmla="val 9259"/>
            </a:avLst>
          </a:prstGeom>
          <a:noFill/>
          <a:ln w="44450">
            <a:solidFill>
              <a:srgbClr val="00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000" lvl="0" indent="360000" fontAlgn="auto">
              <a:spcBef>
                <a:spcPts val="0"/>
              </a:spcBef>
              <a:spcAft>
                <a:spcPts val="0"/>
              </a:spcAft>
              <a:buFont typeface="Comic Sans MS" pitchFamily="66" charset="0"/>
              <a:buChar char="—"/>
              <a:defRPr/>
            </a:pPr>
            <a:r>
              <a:rPr lang="ru-RU" sz="2400" i="1" dirty="0" smtClean="0">
                <a:latin typeface="Comic Sans MS" pitchFamily="66" charset="0"/>
              </a:rPr>
              <a:t>Да как сказать, - ответил </a:t>
            </a:r>
            <a:r>
              <a:rPr lang="ru-RU" sz="2400" i="1" dirty="0" err="1" smtClean="0">
                <a:latin typeface="Comic Sans MS" pitchFamily="66" charset="0"/>
              </a:rPr>
              <a:t>Источниковед</a:t>
            </a:r>
            <a:r>
              <a:rPr lang="ru-RU" sz="2400" i="1" dirty="0" smtClean="0">
                <a:latin typeface="Comic Sans MS" pitchFamily="66" charset="0"/>
              </a:rPr>
              <a:t>, </a:t>
            </a:r>
            <a:r>
              <a:rPr lang="ru-RU" sz="2400" i="1" dirty="0" smtClean="0">
                <a:latin typeface="Comic Sans MS" pitchFamily="66" charset="0"/>
              </a:rPr>
              <a:t>- жители Афин и Спарты часто высмеивали друг друга, а одна из многочисленных войн этих городов продолжалась 30 лет.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7956376" y="5229200"/>
            <a:ext cx="1187624" cy="1439987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Порядки Афин и Спарты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959960" cy="17281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Афины и Спарта – дружественные полисы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139984" cy="17281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Афины и Спарта враждовали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51520" y="5013176"/>
            <a:ext cx="8568952" cy="1224135"/>
          </a:xfrm>
          <a:prstGeom prst="roundRect">
            <a:avLst>
              <a:gd name="adj" fmla="val 10317"/>
            </a:avLst>
          </a:prstGeom>
          <a:noFill/>
          <a:ln w="444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000" marR="0" lvl="0" indent="3600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Comic Sans MS" pitchFamily="66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Почему Афины и Спарта враждовали?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 descr="11954322131712176739question_mark_naught101_02_svg_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96952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Порядки Афин и Спарты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3600000" cy="1224137"/>
          </a:xfrm>
        </p:spPr>
        <p:txBody>
          <a:bodyPr/>
          <a:lstStyle/>
          <a:p>
            <a:r>
              <a:rPr lang="ru-RU" sz="3200" b="1" dirty="0" smtClean="0"/>
              <a:t>Территории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4653136"/>
            <a:ext cx="3600000" cy="1296144"/>
          </a:xfrm>
        </p:spPr>
        <p:txBody>
          <a:bodyPr/>
          <a:lstStyle/>
          <a:p>
            <a:r>
              <a:rPr lang="ru-RU" sz="3200" b="1" dirty="0" smtClean="0"/>
              <a:t>Разный уклад жизни</a:t>
            </a:r>
            <a:endParaRPr lang="ru-RU" sz="3200" b="1" dirty="0"/>
          </a:p>
        </p:txBody>
      </p:sp>
      <p:pic>
        <p:nvPicPr>
          <p:cNvPr id="5" name="Рисунок 4" descr="http://www.roman-glory.com/images/img060201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2827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http://rusich.moy.su/_pu/9/5537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25828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Порядки Афин и Спарты</a:t>
            </a:r>
            <a:endParaRPr lang="ru-RU" dirty="0"/>
          </a:p>
        </p:txBody>
      </p:sp>
      <p:pic>
        <p:nvPicPr>
          <p:cNvPr id="5" name="Picture 7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835696" y="908720"/>
            <a:ext cx="5544616" cy="5682791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Порядки Афин и Спарты</a:t>
            </a:r>
            <a:endParaRPr lang="ru-RU" sz="3200" spc="-150" dirty="0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8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4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3068960"/>
          <a:ext cx="8640001" cy="2857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1"/>
                <a:gridCol w="2880320"/>
                <a:gridCol w="2879840"/>
              </a:tblGrid>
              <a:tr h="592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Афины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Спарта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23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Занятия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801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Жители полиса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23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Управление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31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340768"/>
            <a:ext cx="15732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268760"/>
            <a:ext cx="17319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Порядки Афин и Спарты</a:t>
            </a:r>
            <a:endParaRPr lang="ru-RU" sz="3200" spc="-150" dirty="0"/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8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4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3356992"/>
          <a:ext cx="8640001" cy="2390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1"/>
                <a:gridCol w="2880320"/>
                <a:gridCol w="2879840"/>
              </a:tblGrid>
              <a:tr h="592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Афины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Спарта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23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Земледелие, </a:t>
                      </a:r>
                      <a:r>
                        <a:rPr lang="ru-RU" sz="2800" dirty="0" smtClean="0"/>
                        <a:t>морская торговля</a:t>
                      </a:r>
                      <a:r>
                        <a:rPr lang="ru-RU" sz="2800" dirty="0" smtClean="0"/>
                        <a:t>, ремесло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Занятия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Военное дело, земледелие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31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340768"/>
            <a:ext cx="15732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268760"/>
            <a:ext cx="17319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Порядки Афин и Спарты</a:t>
            </a:r>
            <a:endParaRPr lang="ru-RU" sz="3200" spc="-150" dirty="0"/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8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4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3212976"/>
          <a:ext cx="8640001" cy="309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1"/>
                <a:gridCol w="2880320"/>
                <a:gridCol w="2879840"/>
              </a:tblGrid>
              <a:tr h="592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Афины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Спарта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Свободные </a:t>
                      </a:r>
                      <a:r>
                        <a:rPr lang="ru-RU" sz="2800" dirty="0" smtClean="0"/>
                        <a:t>граждане</a:t>
                      </a:r>
                      <a:r>
                        <a:rPr lang="ru-RU" sz="2800" baseline="0" dirty="0" smtClean="0"/>
                        <a:t> (демос, знать),</a:t>
                      </a: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Рабы-чужеземцы</a:t>
                      </a:r>
                      <a:endParaRPr lang="ru-RU" sz="280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Жители полиса</a:t>
                      </a:r>
                      <a:endParaRPr lang="ru-RU" sz="2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Свободные спартанцы, Илоты,</a:t>
                      </a:r>
                      <a:endParaRPr lang="ru-RU" sz="2800" dirty="0" smtClean="0"/>
                    </a:p>
                    <a:p>
                      <a:r>
                        <a:rPr lang="ru-RU" sz="2800" dirty="0" smtClean="0"/>
                        <a:t>Периэки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31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340768"/>
            <a:ext cx="15732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268760"/>
            <a:ext cx="17319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3988</TotalTime>
  <Words>763</Words>
  <Application>Microsoft Office PowerPoint</Application>
  <PresentationFormat>Экран (4:3)</PresentationFormat>
  <Paragraphs>218</Paragraphs>
  <Slides>25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Тема1</vt:lpstr>
      <vt:lpstr>PHOTO-PAINT</vt:lpstr>
      <vt:lpstr>ПОЛИС</vt:lpstr>
      <vt:lpstr>ПОРЯДКИ  АФИН И СПАРТЫ</vt:lpstr>
      <vt:lpstr>Порядки Афин и Спарты</vt:lpstr>
      <vt:lpstr>Порядки Афин и Спарты</vt:lpstr>
      <vt:lpstr>Порядки Афин и Спарты</vt:lpstr>
      <vt:lpstr>Порядки Афин и Спарты</vt:lpstr>
      <vt:lpstr>Порядки Афин и Спарты</vt:lpstr>
      <vt:lpstr>Порядки Афин и Спарты</vt:lpstr>
      <vt:lpstr>Порядки Афин и Спарты</vt:lpstr>
      <vt:lpstr>Слайд 10</vt:lpstr>
      <vt:lpstr>Слайд 11</vt:lpstr>
      <vt:lpstr>Слайд 12</vt:lpstr>
      <vt:lpstr>Порядки Афин и Спарты</vt:lpstr>
      <vt:lpstr>Порядки Афин и Спарты</vt:lpstr>
      <vt:lpstr>Порядки Афин и Спарты</vt:lpstr>
      <vt:lpstr>Домашнее задание</vt:lpstr>
      <vt:lpstr>Проверим себя</vt:lpstr>
      <vt:lpstr>Порядки Афин и Спарты</vt:lpstr>
      <vt:lpstr>Порядки Афин и Спарты</vt:lpstr>
      <vt:lpstr>Проверь себя</vt:lpstr>
      <vt:lpstr>СПАРТА</vt:lpstr>
      <vt:lpstr>АТТИКА</vt:lpstr>
      <vt:lpstr>ПОЛИС ЗЕМЛЕДЕЛЬЦЕВ И ТОРГОВЦЕВ</vt:lpstr>
      <vt:lpstr>ПОЛИС ВОИНОВ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ПОРЯДКИ АФИН И СПАРТЫ</dc:title>
  <dc:creator>Telli</dc:creator>
  <cp:lastModifiedBy>Seloverhov</cp:lastModifiedBy>
  <cp:revision>269</cp:revision>
  <dcterms:created xsi:type="dcterms:W3CDTF">2012-04-06T18:00:09Z</dcterms:created>
  <dcterms:modified xsi:type="dcterms:W3CDTF">2013-02-27T18:41:46Z</dcterms:modified>
</cp:coreProperties>
</file>