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7" r:id="rId3"/>
    <p:sldId id="256" r:id="rId4"/>
    <p:sldId id="285" r:id="rId5"/>
    <p:sldId id="282" r:id="rId6"/>
    <p:sldId id="261" r:id="rId7"/>
    <p:sldId id="260" r:id="rId8"/>
    <p:sldId id="259" r:id="rId9"/>
    <p:sldId id="268" r:id="rId10"/>
    <p:sldId id="263" r:id="rId11"/>
    <p:sldId id="283" r:id="rId12"/>
    <p:sldId id="284" r:id="rId13"/>
    <p:sldId id="265" r:id="rId14"/>
    <p:sldId id="266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8" r:id="rId23"/>
    <p:sldId id="280" r:id="rId24"/>
    <p:sldId id="26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452-0146-4C64-9808-AE96C209221F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EADC-8F73-4320-B0F0-70AE59C67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452-0146-4C64-9808-AE96C209221F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EADC-8F73-4320-B0F0-70AE59C67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452-0146-4C64-9808-AE96C209221F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EADC-8F73-4320-B0F0-70AE59C67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51AFF-DD07-41C0-9ED6-D100EF893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452-0146-4C64-9808-AE96C209221F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EADC-8F73-4320-B0F0-70AE59C67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452-0146-4C64-9808-AE96C209221F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EADC-8F73-4320-B0F0-70AE59C67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452-0146-4C64-9808-AE96C209221F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EADC-8F73-4320-B0F0-70AE59C67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452-0146-4C64-9808-AE96C209221F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EADC-8F73-4320-B0F0-70AE59C67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452-0146-4C64-9808-AE96C209221F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EADC-8F73-4320-B0F0-70AE59C67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452-0146-4C64-9808-AE96C209221F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EADC-8F73-4320-B0F0-70AE59C67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452-0146-4C64-9808-AE96C209221F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EADC-8F73-4320-B0F0-70AE59C67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F452-0146-4C64-9808-AE96C209221F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EADC-8F73-4320-B0F0-70AE59C67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CF452-0146-4C64-9808-AE96C209221F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EADC-8F73-4320-B0F0-70AE59C67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&#1084;&#1077;&#1090;&#1086;&#1076;%20&#1082;&#1086;&#1086;&#1088;&#1076;&#1080;&#1085;&#1072;&#1090;\&#1052;&#1086;&#1081;%20&#1086;&#1090;&#1082;&#1088;&#1099;&#1090;&#1099;&#1081;%20&#1091;&#1088;&#1086;&#1082;\&#1048;&#1075;&#1086;&#1088;&#1100;_&#1050;&#1088;&#1091;&#1090;&#1086;&#1081;_-___&#1050;&#1086;&#1075;&#1076;&#1072;_&#1103;_&#1079;&#1072;&#1082;&#1088;&#1099;&#1074;&#1072;&#1102;_&#1075;&#1083;&#1072;&#1079;&#1072;.mp3" TargetMode="Externa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-koordinat.narod.ru/index6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hyperlink" Target="http://ru.wikipedia.org/wiki/%D0%A4%D0%B0%D0%B9%D0%BB:Frans_Hals_-_Portret_van_Ren%C3%A9_Descartes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-457200" y="55563"/>
            <a:ext cx="8153400" cy="6802437"/>
            <a:chOff x="0" y="0"/>
            <a:chExt cx="5424" cy="4525"/>
          </a:xfrm>
        </p:grpSpPr>
        <p:sp>
          <p:nvSpPr>
            <p:cNvPr id="6175" name="AutoShape 6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424" cy="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6" name="Rectangle 8"/>
            <p:cNvSpPr>
              <a:spLocks noChangeArrowheads="1"/>
            </p:cNvSpPr>
            <p:nvPr/>
          </p:nvSpPr>
          <p:spPr bwMode="auto">
            <a:xfrm>
              <a:off x="838" y="366"/>
              <a:ext cx="3931" cy="3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7" name="Line 9"/>
            <p:cNvSpPr>
              <a:spLocks noChangeShapeType="1"/>
            </p:cNvSpPr>
            <p:nvPr/>
          </p:nvSpPr>
          <p:spPr bwMode="auto">
            <a:xfrm>
              <a:off x="838" y="3657"/>
              <a:ext cx="393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8" name="Line 10"/>
            <p:cNvSpPr>
              <a:spLocks noChangeShapeType="1"/>
            </p:cNvSpPr>
            <p:nvPr/>
          </p:nvSpPr>
          <p:spPr bwMode="auto">
            <a:xfrm>
              <a:off x="838" y="3337"/>
              <a:ext cx="393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9" name="Line 11"/>
            <p:cNvSpPr>
              <a:spLocks noChangeShapeType="1"/>
            </p:cNvSpPr>
            <p:nvPr/>
          </p:nvSpPr>
          <p:spPr bwMode="auto">
            <a:xfrm>
              <a:off x="838" y="3001"/>
              <a:ext cx="393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Line 12"/>
            <p:cNvSpPr>
              <a:spLocks noChangeShapeType="1"/>
            </p:cNvSpPr>
            <p:nvPr/>
          </p:nvSpPr>
          <p:spPr bwMode="auto">
            <a:xfrm>
              <a:off x="838" y="2666"/>
              <a:ext cx="393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1" name="Line 13"/>
            <p:cNvSpPr>
              <a:spLocks noChangeShapeType="1"/>
            </p:cNvSpPr>
            <p:nvPr/>
          </p:nvSpPr>
          <p:spPr bwMode="auto">
            <a:xfrm>
              <a:off x="838" y="2011"/>
              <a:ext cx="393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2" name="Line 14"/>
            <p:cNvSpPr>
              <a:spLocks noChangeShapeType="1"/>
            </p:cNvSpPr>
            <p:nvPr/>
          </p:nvSpPr>
          <p:spPr bwMode="auto">
            <a:xfrm>
              <a:off x="838" y="1691"/>
              <a:ext cx="393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3" name="Line 15"/>
            <p:cNvSpPr>
              <a:spLocks noChangeShapeType="1"/>
            </p:cNvSpPr>
            <p:nvPr/>
          </p:nvSpPr>
          <p:spPr bwMode="auto">
            <a:xfrm>
              <a:off x="838" y="1356"/>
              <a:ext cx="393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4" name="Line 16"/>
            <p:cNvSpPr>
              <a:spLocks noChangeShapeType="1"/>
            </p:cNvSpPr>
            <p:nvPr/>
          </p:nvSpPr>
          <p:spPr bwMode="auto">
            <a:xfrm>
              <a:off x="838" y="1021"/>
              <a:ext cx="393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5" name="Line 17"/>
            <p:cNvSpPr>
              <a:spLocks noChangeShapeType="1"/>
            </p:cNvSpPr>
            <p:nvPr/>
          </p:nvSpPr>
          <p:spPr bwMode="auto">
            <a:xfrm>
              <a:off x="838" y="366"/>
              <a:ext cx="393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6" name="Line 18"/>
            <p:cNvSpPr>
              <a:spLocks noChangeShapeType="1"/>
            </p:cNvSpPr>
            <p:nvPr/>
          </p:nvSpPr>
          <p:spPr bwMode="auto">
            <a:xfrm>
              <a:off x="838" y="2346"/>
              <a:ext cx="393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7" name="Line 19"/>
            <p:cNvSpPr>
              <a:spLocks noChangeShapeType="1"/>
            </p:cNvSpPr>
            <p:nvPr/>
          </p:nvSpPr>
          <p:spPr bwMode="auto">
            <a:xfrm>
              <a:off x="838" y="701"/>
              <a:ext cx="393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8" name="Line 20"/>
            <p:cNvSpPr>
              <a:spLocks noChangeShapeType="1"/>
            </p:cNvSpPr>
            <p:nvPr/>
          </p:nvSpPr>
          <p:spPr bwMode="auto">
            <a:xfrm>
              <a:off x="1173" y="366"/>
              <a:ext cx="0" cy="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9" name="Line 21"/>
            <p:cNvSpPr>
              <a:spLocks noChangeShapeType="1"/>
            </p:cNvSpPr>
            <p:nvPr/>
          </p:nvSpPr>
          <p:spPr bwMode="auto">
            <a:xfrm>
              <a:off x="1493" y="366"/>
              <a:ext cx="0" cy="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0" name="Line 22"/>
            <p:cNvSpPr>
              <a:spLocks noChangeShapeType="1"/>
            </p:cNvSpPr>
            <p:nvPr/>
          </p:nvSpPr>
          <p:spPr bwMode="auto">
            <a:xfrm>
              <a:off x="1828" y="366"/>
              <a:ext cx="0" cy="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1" name="Line 23"/>
            <p:cNvSpPr>
              <a:spLocks noChangeShapeType="1"/>
            </p:cNvSpPr>
            <p:nvPr/>
          </p:nvSpPr>
          <p:spPr bwMode="auto">
            <a:xfrm>
              <a:off x="2148" y="366"/>
              <a:ext cx="0" cy="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2" name="Line 24"/>
            <p:cNvSpPr>
              <a:spLocks noChangeShapeType="1"/>
            </p:cNvSpPr>
            <p:nvPr/>
          </p:nvSpPr>
          <p:spPr bwMode="auto">
            <a:xfrm>
              <a:off x="2803" y="366"/>
              <a:ext cx="0" cy="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3" name="Line 25"/>
            <p:cNvSpPr>
              <a:spLocks noChangeShapeType="1"/>
            </p:cNvSpPr>
            <p:nvPr/>
          </p:nvSpPr>
          <p:spPr bwMode="auto">
            <a:xfrm>
              <a:off x="3139" y="366"/>
              <a:ext cx="0" cy="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4" name="Line 26"/>
            <p:cNvSpPr>
              <a:spLocks noChangeShapeType="1"/>
            </p:cNvSpPr>
            <p:nvPr/>
          </p:nvSpPr>
          <p:spPr bwMode="auto">
            <a:xfrm>
              <a:off x="3459" y="366"/>
              <a:ext cx="0" cy="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5" name="Line 27"/>
            <p:cNvSpPr>
              <a:spLocks noChangeShapeType="1"/>
            </p:cNvSpPr>
            <p:nvPr/>
          </p:nvSpPr>
          <p:spPr bwMode="auto">
            <a:xfrm>
              <a:off x="3794" y="366"/>
              <a:ext cx="0" cy="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6" name="Line 28"/>
            <p:cNvSpPr>
              <a:spLocks noChangeShapeType="1"/>
            </p:cNvSpPr>
            <p:nvPr/>
          </p:nvSpPr>
          <p:spPr bwMode="auto">
            <a:xfrm>
              <a:off x="4449" y="366"/>
              <a:ext cx="0" cy="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7" name="Line 29"/>
            <p:cNvSpPr>
              <a:spLocks noChangeShapeType="1"/>
            </p:cNvSpPr>
            <p:nvPr/>
          </p:nvSpPr>
          <p:spPr bwMode="auto">
            <a:xfrm>
              <a:off x="4769" y="366"/>
              <a:ext cx="0" cy="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8" name="Line 30"/>
            <p:cNvSpPr>
              <a:spLocks noChangeShapeType="1"/>
            </p:cNvSpPr>
            <p:nvPr/>
          </p:nvSpPr>
          <p:spPr bwMode="auto">
            <a:xfrm>
              <a:off x="2483" y="366"/>
              <a:ext cx="0" cy="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9" name="Line 31"/>
            <p:cNvSpPr>
              <a:spLocks noChangeShapeType="1"/>
            </p:cNvSpPr>
            <p:nvPr/>
          </p:nvSpPr>
          <p:spPr bwMode="auto">
            <a:xfrm>
              <a:off x="4114" y="366"/>
              <a:ext cx="0" cy="36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0" name="Rectangle 32"/>
            <p:cNvSpPr>
              <a:spLocks noChangeArrowheads="1"/>
            </p:cNvSpPr>
            <p:nvPr/>
          </p:nvSpPr>
          <p:spPr bwMode="auto">
            <a:xfrm>
              <a:off x="838" y="366"/>
              <a:ext cx="3931" cy="3626"/>
            </a:xfrm>
            <a:prstGeom prst="rect">
              <a:avLst/>
            </a:prstGeom>
            <a:noFill/>
            <a:ln w="23813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1" name="Line 33"/>
            <p:cNvSpPr>
              <a:spLocks noChangeShapeType="1"/>
            </p:cNvSpPr>
            <p:nvPr/>
          </p:nvSpPr>
          <p:spPr bwMode="auto">
            <a:xfrm>
              <a:off x="838" y="366"/>
              <a:ext cx="0" cy="3626"/>
            </a:xfrm>
            <a:prstGeom prst="line">
              <a:avLst/>
            </a:prstGeom>
            <a:noFill/>
            <a:ln w="730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2" name="Line 34"/>
            <p:cNvSpPr>
              <a:spLocks noChangeShapeType="1"/>
            </p:cNvSpPr>
            <p:nvPr/>
          </p:nvSpPr>
          <p:spPr bwMode="auto">
            <a:xfrm>
              <a:off x="777" y="3992"/>
              <a:ext cx="122" cy="0"/>
            </a:xfrm>
            <a:prstGeom prst="line">
              <a:avLst/>
            </a:prstGeom>
            <a:noFill/>
            <a:ln w="730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3" name="Line 35"/>
            <p:cNvSpPr>
              <a:spLocks noChangeShapeType="1"/>
            </p:cNvSpPr>
            <p:nvPr/>
          </p:nvSpPr>
          <p:spPr bwMode="auto">
            <a:xfrm>
              <a:off x="777" y="2346"/>
              <a:ext cx="122" cy="0"/>
            </a:xfrm>
            <a:prstGeom prst="line">
              <a:avLst/>
            </a:prstGeom>
            <a:noFill/>
            <a:ln w="730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4" name="Line 36"/>
            <p:cNvSpPr>
              <a:spLocks noChangeShapeType="1"/>
            </p:cNvSpPr>
            <p:nvPr/>
          </p:nvSpPr>
          <p:spPr bwMode="auto">
            <a:xfrm>
              <a:off x="777" y="701"/>
              <a:ext cx="122" cy="0"/>
            </a:xfrm>
            <a:prstGeom prst="line">
              <a:avLst/>
            </a:prstGeom>
            <a:noFill/>
            <a:ln w="730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5" name="Line 37"/>
            <p:cNvSpPr>
              <a:spLocks noChangeShapeType="1"/>
            </p:cNvSpPr>
            <p:nvPr/>
          </p:nvSpPr>
          <p:spPr bwMode="auto">
            <a:xfrm>
              <a:off x="838" y="3992"/>
              <a:ext cx="3931" cy="0"/>
            </a:xfrm>
            <a:prstGeom prst="line">
              <a:avLst/>
            </a:prstGeom>
            <a:noFill/>
            <a:ln w="730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6" name="Line 38"/>
            <p:cNvSpPr>
              <a:spLocks noChangeShapeType="1"/>
            </p:cNvSpPr>
            <p:nvPr/>
          </p:nvSpPr>
          <p:spPr bwMode="auto">
            <a:xfrm flipV="1">
              <a:off x="838" y="3931"/>
              <a:ext cx="0" cy="122"/>
            </a:xfrm>
            <a:prstGeom prst="line">
              <a:avLst/>
            </a:prstGeom>
            <a:noFill/>
            <a:ln w="730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7" name="Line 39"/>
            <p:cNvSpPr>
              <a:spLocks noChangeShapeType="1"/>
            </p:cNvSpPr>
            <p:nvPr/>
          </p:nvSpPr>
          <p:spPr bwMode="auto">
            <a:xfrm flipV="1">
              <a:off x="2483" y="3931"/>
              <a:ext cx="0" cy="122"/>
            </a:xfrm>
            <a:prstGeom prst="line">
              <a:avLst/>
            </a:prstGeom>
            <a:noFill/>
            <a:ln w="730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8" name="Line 40"/>
            <p:cNvSpPr>
              <a:spLocks noChangeShapeType="1"/>
            </p:cNvSpPr>
            <p:nvPr/>
          </p:nvSpPr>
          <p:spPr bwMode="auto">
            <a:xfrm flipV="1">
              <a:off x="4114" y="3931"/>
              <a:ext cx="0" cy="122"/>
            </a:xfrm>
            <a:prstGeom prst="line">
              <a:avLst/>
            </a:prstGeom>
            <a:noFill/>
            <a:ln w="730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9" name="Rectangle 41"/>
            <p:cNvSpPr>
              <a:spLocks noChangeArrowheads="1"/>
            </p:cNvSpPr>
            <p:nvPr/>
          </p:nvSpPr>
          <p:spPr bwMode="auto">
            <a:xfrm>
              <a:off x="579" y="3870"/>
              <a:ext cx="107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3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6210" name="Rectangle 42"/>
            <p:cNvSpPr>
              <a:spLocks noChangeArrowheads="1"/>
            </p:cNvSpPr>
            <p:nvPr/>
          </p:nvSpPr>
          <p:spPr bwMode="auto">
            <a:xfrm>
              <a:off x="579" y="2224"/>
              <a:ext cx="1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/>
            </a:p>
          </p:txBody>
        </p:sp>
        <p:sp>
          <p:nvSpPr>
            <p:cNvPr id="6211" name="Rectangle 43"/>
            <p:cNvSpPr>
              <a:spLocks noChangeArrowheads="1"/>
            </p:cNvSpPr>
            <p:nvPr/>
          </p:nvSpPr>
          <p:spPr bwMode="auto">
            <a:xfrm>
              <a:off x="472" y="579"/>
              <a:ext cx="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/>
            </a:p>
          </p:txBody>
        </p:sp>
        <p:sp>
          <p:nvSpPr>
            <p:cNvPr id="6212" name="Rectangle 44"/>
            <p:cNvSpPr>
              <a:spLocks noChangeArrowheads="1"/>
            </p:cNvSpPr>
            <p:nvPr/>
          </p:nvSpPr>
          <p:spPr bwMode="auto">
            <a:xfrm>
              <a:off x="792" y="4159"/>
              <a:ext cx="10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300">
                  <a:solidFill>
                    <a:srgbClr val="000000"/>
                  </a:solidFill>
                </a:rPr>
                <a:t>0</a:t>
              </a:r>
              <a:endParaRPr lang="ru-RU"/>
            </a:p>
          </p:txBody>
        </p:sp>
        <p:sp>
          <p:nvSpPr>
            <p:cNvPr id="6213" name="Rectangle 45"/>
            <p:cNvSpPr>
              <a:spLocks noChangeArrowheads="1"/>
            </p:cNvSpPr>
            <p:nvPr/>
          </p:nvSpPr>
          <p:spPr bwMode="auto">
            <a:xfrm>
              <a:off x="2438" y="4159"/>
              <a:ext cx="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/>
            </a:p>
          </p:txBody>
        </p:sp>
        <p:sp>
          <p:nvSpPr>
            <p:cNvPr id="6214" name="Rectangle 46"/>
            <p:cNvSpPr>
              <a:spLocks noChangeArrowheads="1"/>
            </p:cNvSpPr>
            <p:nvPr/>
          </p:nvSpPr>
          <p:spPr bwMode="auto">
            <a:xfrm>
              <a:off x="4007" y="4159"/>
              <a:ext cx="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/>
            </a:p>
          </p:txBody>
        </p:sp>
        <p:sp>
          <p:nvSpPr>
            <p:cNvPr id="6215" name="Rectangle 47"/>
            <p:cNvSpPr>
              <a:spLocks noChangeArrowheads="1"/>
            </p:cNvSpPr>
            <p:nvPr/>
          </p:nvSpPr>
          <p:spPr bwMode="auto">
            <a:xfrm>
              <a:off x="4876" y="3748"/>
              <a:ext cx="11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100" b="1">
                  <a:solidFill>
                    <a:srgbClr val="000000"/>
                  </a:solidFill>
                </a:rPr>
                <a:t>X</a:t>
              </a:r>
              <a:endParaRPr lang="ru-RU"/>
            </a:p>
          </p:txBody>
        </p:sp>
        <p:sp>
          <p:nvSpPr>
            <p:cNvPr id="6216" name="Rectangle 48"/>
            <p:cNvSpPr>
              <a:spLocks noChangeArrowheads="1"/>
            </p:cNvSpPr>
            <p:nvPr/>
          </p:nvSpPr>
          <p:spPr bwMode="auto">
            <a:xfrm>
              <a:off x="823" y="122"/>
              <a:ext cx="11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100" b="1">
                  <a:solidFill>
                    <a:srgbClr val="000000"/>
                  </a:solidFill>
                </a:rPr>
                <a:t>Y</a:t>
              </a:r>
              <a:endParaRPr lang="ru-RU"/>
            </a:p>
          </p:txBody>
        </p:sp>
      </p:grpSp>
      <p:sp>
        <p:nvSpPr>
          <p:cNvPr id="6147" name="WordArt 55"/>
          <p:cNvSpPr>
            <a:spLocks noChangeArrowheads="1" noChangeShapeType="1" noTextEdit="1"/>
          </p:cNvSpPr>
          <p:nvPr/>
        </p:nvSpPr>
        <p:spPr bwMode="auto">
          <a:xfrm>
            <a:off x="304800" y="1066800"/>
            <a:ext cx="304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6148" name="WordArt 56"/>
          <p:cNvSpPr>
            <a:spLocks noChangeArrowheads="1" noChangeShapeType="1" noTextEdit="1"/>
          </p:cNvSpPr>
          <p:nvPr/>
        </p:nvSpPr>
        <p:spPr bwMode="auto">
          <a:xfrm>
            <a:off x="381000" y="3505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6149" name="WordArt 57"/>
          <p:cNvSpPr>
            <a:spLocks noChangeArrowheads="1" noChangeShapeType="1" noTextEdit="1"/>
          </p:cNvSpPr>
          <p:nvPr/>
        </p:nvSpPr>
        <p:spPr bwMode="auto">
          <a:xfrm>
            <a:off x="381000" y="5486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6150" name="WordArt 58"/>
          <p:cNvSpPr>
            <a:spLocks noChangeArrowheads="1" noChangeShapeType="1" noTextEdit="1"/>
          </p:cNvSpPr>
          <p:nvPr/>
        </p:nvSpPr>
        <p:spPr bwMode="auto">
          <a:xfrm>
            <a:off x="457200" y="2590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7</a:t>
            </a:r>
          </a:p>
        </p:txBody>
      </p:sp>
      <p:sp>
        <p:nvSpPr>
          <p:cNvPr id="6151" name="WordArt 145"/>
          <p:cNvSpPr>
            <a:spLocks noChangeArrowheads="1" noChangeShapeType="1" noTextEdit="1"/>
          </p:cNvSpPr>
          <p:nvPr/>
        </p:nvSpPr>
        <p:spPr bwMode="auto">
          <a:xfrm>
            <a:off x="381000" y="4495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6152" name="WordArt 146"/>
          <p:cNvSpPr>
            <a:spLocks noChangeArrowheads="1" noChangeShapeType="1" noTextEdit="1"/>
          </p:cNvSpPr>
          <p:nvPr/>
        </p:nvSpPr>
        <p:spPr bwMode="auto">
          <a:xfrm>
            <a:off x="12192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6153" name="WordArt 147"/>
          <p:cNvSpPr>
            <a:spLocks noChangeArrowheads="1" noChangeShapeType="1" noTextEdit="1"/>
          </p:cNvSpPr>
          <p:nvPr/>
        </p:nvSpPr>
        <p:spPr bwMode="auto">
          <a:xfrm>
            <a:off x="22098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6154" name="WordArt 148"/>
          <p:cNvSpPr>
            <a:spLocks noChangeArrowheads="1" noChangeShapeType="1" noTextEdit="1"/>
          </p:cNvSpPr>
          <p:nvPr/>
        </p:nvSpPr>
        <p:spPr bwMode="auto">
          <a:xfrm>
            <a:off x="3200400" y="6324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6155" name="WordArt 149"/>
          <p:cNvSpPr>
            <a:spLocks noChangeArrowheads="1" noChangeShapeType="1" noTextEdit="1"/>
          </p:cNvSpPr>
          <p:nvPr/>
        </p:nvSpPr>
        <p:spPr bwMode="auto">
          <a:xfrm>
            <a:off x="41910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7</a:t>
            </a:r>
          </a:p>
        </p:txBody>
      </p:sp>
      <p:sp>
        <p:nvSpPr>
          <p:cNvPr id="6156" name="WordArt 150"/>
          <p:cNvSpPr>
            <a:spLocks noChangeArrowheads="1" noChangeShapeType="1" noTextEdit="1"/>
          </p:cNvSpPr>
          <p:nvPr/>
        </p:nvSpPr>
        <p:spPr bwMode="auto">
          <a:xfrm>
            <a:off x="5638800" y="6248400"/>
            <a:ext cx="2286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6157" name="Oval 152"/>
          <p:cNvSpPr>
            <a:spLocks noChangeArrowheads="1"/>
          </p:cNvSpPr>
          <p:nvPr/>
        </p:nvSpPr>
        <p:spPr bwMode="auto">
          <a:xfrm>
            <a:off x="1219200" y="44958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WordArt 153"/>
          <p:cNvSpPr>
            <a:spLocks noChangeArrowheads="1" noChangeShapeType="1" noTextEdit="1"/>
          </p:cNvSpPr>
          <p:nvPr/>
        </p:nvSpPr>
        <p:spPr bwMode="auto">
          <a:xfrm>
            <a:off x="1524000" y="4191000"/>
            <a:ext cx="74613" cy="274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6298" name="WordArt 154"/>
          <p:cNvSpPr>
            <a:spLocks noChangeArrowheads="1" noChangeShapeType="1" noTextEdit="1"/>
          </p:cNvSpPr>
          <p:nvPr/>
        </p:nvSpPr>
        <p:spPr bwMode="auto">
          <a:xfrm>
            <a:off x="7543800" y="685800"/>
            <a:ext cx="10763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1(1,3</a:t>
            </a:r>
            <a:r>
              <a:rPr lang="ru-RU" sz="2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6160" name="Oval 155"/>
          <p:cNvSpPr>
            <a:spLocks noChangeArrowheads="1"/>
          </p:cNvSpPr>
          <p:nvPr/>
        </p:nvSpPr>
        <p:spPr bwMode="auto">
          <a:xfrm>
            <a:off x="22098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WordArt 156"/>
          <p:cNvSpPr>
            <a:spLocks noChangeArrowheads="1" noChangeShapeType="1" noTextEdit="1"/>
          </p:cNvSpPr>
          <p:nvPr/>
        </p:nvSpPr>
        <p:spPr bwMode="auto">
          <a:xfrm>
            <a:off x="2514600" y="3657600"/>
            <a:ext cx="14287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6301" name="WordArt 157"/>
          <p:cNvSpPr>
            <a:spLocks noChangeArrowheads="1" noChangeShapeType="1" noTextEdit="1"/>
          </p:cNvSpPr>
          <p:nvPr/>
        </p:nvSpPr>
        <p:spPr bwMode="auto">
          <a:xfrm>
            <a:off x="7543800" y="2590800"/>
            <a:ext cx="108585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Arial"/>
                <a:cs typeface="Arial"/>
              </a:rPr>
              <a:t>4(9,8</a:t>
            </a:r>
            <a:r>
              <a:rPr lang="ru-RU" sz="32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6163" name="Oval 158"/>
          <p:cNvSpPr>
            <a:spLocks noChangeArrowheads="1"/>
          </p:cNvSpPr>
          <p:nvPr/>
        </p:nvSpPr>
        <p:spPr bwMode="auto">
          <a:xfrm>
            <a:off x="3200400" y="9906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4" name="Oval 159"/>
          <p:cNvSpPr>
            <a:spLocks noChangeArrowheads="1"/>
          </p:cNvSpPr>
          <p:nvPr/>
        </p:nvSpPr>
        <p:spPr bwMode="auto">
          <a:xfrm>
            <a:off x="5638800" y="3505200"/>
            <a:ext cx="152400" cy="1524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5" name="Oval 160"/>
          <p:cNvSpPr>
            <a:spLocks noChangeArrowheads="1"/>
          </p:cNvSpPr>
          <p:nvPr/>
        </p:nvSpPr>
        <p:spPr bwMode="auto">
          <a:xfrm>
            <a:off x="4648200" y="3962400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6" name="Oval 161"/>
          <p:cNvSpPr>
            <a:spLocks noChangeArrowheads="1"/>
          </p:cNvSpPr>
          <p:nvPr/>
        </p:nvSpPr>
        <p:spPr bwMode="auto">
          <a:xfrm>
            <a:off x="5181600" y="1981200"/>
            <a:ext cx="152400" cy="1524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7" name="WordArt 163"/>
          <p:cNvSpPr>
            <a:spLocks noChangeArrowheads="1" noChangeShapeType="1" noTextEdit="1"/>
          </p:cNvSpPr>
          <p:nvPr/>
        </p:nvSpPr>
        <p:spPr bwMode="auto">
          <a:xfrm>
            <a:off x="4953000" y="4114800"/>
            <a:ext cx="1238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6168" name="WordArt 164"/>
          <p:cNvSpPr>
            <a:spLocks noChangeArrowheads="1" noChangeShapeType="1" noTextEdit="1"/>
          </p:cNvSpPr>
          <p:nvPr/>
        </p:nvSpPr>
        <p:spPr bwMode="auto">
          <a:xfrm>
            <a:off x="5410200" y="1676400"/>
            <a:ext cx="1238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6169" name="WordArt 165"/>
          <p:cNvSpPr>
            <a:spLocks noChangeArrowheads="1" noChangeShapeType="1" noTextEdit="1"/>
          </p:cNvSpPr>
          <p:nvPr/>
        </p:nvSpPr>
        <p:spPr bwMode="auto">
          <a:xfrm>
            <a:off x="3352800" y="1219200"/>
            <a:ext cx="1238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6170" name="WordArt 166"/>
          <p:cNvSpPr>
            <a:spLocks noChangeArrowheads="1" noChangeShapeType="1" noTextEdit="1"/>
          </p:cNvSpPr>
          <p:nvPr/>
        </p:nvSpPr>
        <p:spPr bwMode="auto">
          <a:xfrm>
            <a:off x="5867400" y="3733800"/>
            <a:ext cx="1238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"/>
                <a:cs typeface="Arial"/>
              </a:rPr>
              <a:t>6</a:t>
            </a:r>
          </a:p>
        </p:txBody>
      </p:sp>
      <p:sp>
        <p:nvSpPr>
          <p:cNvPr id="6311" name="WordArt 167"/>
          <p:cNvSpPr>
            <a:spLocks noChangeArrowheads="1" noChangeShapeType="1" noTextEdit="1"/>
          </p:cNvSpPr>
          <p:nvPr/>
        </p:nvSpPr>
        <p:spPr bwMode="auto">
          <a:xfrm>
            <a:off x="7543800" y="1981200"/>
            <a:ext cx="99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3(8,4</a:t>
            </a:r>
            <a:r>
              <a:rPr lang="ru-RU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6312" name="WordArt 168"/>
          <p:cNvSpPr>
            <a:spLocks noChangeArrowheads="1" noChangeShapeType="1" noTextEdit="1"/>
          </p:cNvSpPr>
          <p:nvPr/>
        </p:nvSpPr>
        <p:spPr bwMode="auto">
          <a:xfrm>
            <a:off x="7543800" y="1371600"/>
            <a:ext cx="108585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2(3,5</a:t>
            </a:r>
            <a:r>
              <a:rPr lang="ru-RU" sz="32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6313" name="WordArt 169"/>
          <p:cNvSpPr>
            <a:spLocks noChangeArrowheads="1" noChangeShapeType="1" noTextEdit="1"/>
          </p:cNvSpPr>
          <p:nvPr/>
        </p:nvSpPr>
        <p:spPr bwMode="auto">
          <a:xfrm>
            <a:off x="7543800" y="3200400"/>
            <a:ext cx="108585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5(5,10</a:t>
            </a:r>
            <a:r>
              <a:rPr lang="ru-RU" sz="32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6314" name="WordArt 170"/>
          <p:cNvSpPr>
            <a:spLocks noChangeArrowheads="1" noChangeShapeType="1" noTextEdit="1"/>
          </p:cNvSpPr>
          <p:nvPr/>
        </p:nvSpPr>
        <p:spPr bwMode="auto">
          <a:xfrm>
            <a:off x="7543800" y="3886200"/>
            <a:ext cx="108585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"/>
                <a:cs typeface="Arial"/>
              </a:rPr>
              <a:t>6(10,5</a:t>
            </a:r>
            <a:r>
              <a:rPr lang="ru-RU" sz="32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8" grpId="0" animBg="1"/>
      <p:bldP spid="6301" grpId="0" animBg="1"/>
      <p:bldP spid="6311" grpId="0" animBg="1"/>
      <p:bldP spid="6312" grpId="0" animBg="1"/>
      <p:bldP spid="6313" grpId="0" animBg="1"/>
      <p:bldP spid="63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250825" y="5589588"/>
            <a:ext cx="8424863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D60093"/>
                </a:solidFill>
              </a:rPr>
              <a:t>Соедините точки: 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D60093"/>
                </a:solidFill>
              </a:rPr>
              <a:t>1-2-3-4-5-6-7-8-9-10-11-12-13 -14 -15 - 1</a:t>
            </a:r>
          </a:p>
        </p:txBody>
      </p:sp>
      <p:sp>
        <p:nvSpPr>
          <p:cNvPr id="20568" name="Rectangle 88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196975"/>
            <a:ext cx="1871662" cy="492918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 (4,0)</a:t>
            </a: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 (4,1)</a:t>
            </a: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 (7,1)</a:t>
            </a: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 (12,8)</a:t>
            </a: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5 (7,11)</a:t>
            </a: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6 (7,7)</a:t>
            </a: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8 (4,14)</a:t>
            </a: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7(0,14)</a:t>
            </a:r>
          </a:p>
          <a:p>
            <a:pPr marL="0" indent="0" eaLnBrk="1" hangingPunct="1">
              <a:buFontTx/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307" name="Text Box 90"/>
          <p:cNvSpPr txBox="1">
            <a:spLocks noChangeArrowheads="1"/>
          </p:cNvSpPr>
          <p:nvPr/>
        </p:nvSpPr>
        <p:spPr bwMode="auto">
          <a:xfrm>
            <a:off x="7092950" y="1125538"/>
            <a:ext cx="1800225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9 (5,15)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10 (8,13)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11 (7,12)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12 (13,8)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13 (8,1)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14 (11,1)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15 (11,0)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1352028" y="260648"/>
            <a:ext cx="60944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это?   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(самопроверка)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250825" y="5589588"/>
            <a:ext cx="8424863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D60093"/>
                </a:solidFill>
              </a:rPr>
              <a:t>Соедините точки: 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D60093"/>
                </a:solidFill>
              </a:rPr>
              <a:t>1-2-3-4-5-6-7-8-9-10-11-12-13 -14 -15 - 1</a:t>
            </a:r>
          </a:p>
        </p:txBody>
      </p:sp>
      <p:pic>
        <p:nvPicPr>
          <p:cNvPr id="1024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25538"/>
            <a:ext cx="4679950" cy="456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Oval 11"/>
          <p:cNvSpPr>
            <a:spLocks noChangeArrowheads="1"/>
          </p:cNvSpPr>
          <p:nvPr/>
        </p:nvSpPr>
        <p:spPr bwMode="auto">
          <a:xfrm>
            <a:off x="376238" y="2276475"/>
            <a:ext cx="73025" cy="730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D60093"/>
              </a:solidFill>
            </a:endParaRPr>
          </a:p>
        </p:txBody>
      </p:sp>
      <p:sp>
        <p:nvSpPr>
          <p:cNvPr id="10246" name="Oval 12"/>
          <p:cNvSpPr>
            <a:spLocks noChangeArrowheads="1"/>
          </p:cNvSpPr>
          <p:nvPr/>
        </p:nvSpPr>
        <p:spPr bwMode="auto">
          <a:xfrm>
            <a:off x="1350963" y="2276475"/>
            <a:ext cx="71437" cy="730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Oval 13"/>
          <p:cNvSpPr>
            <a:spLocks noChangeArrowheads="1"/>
          </p:cNvSpPr>
          <p:nvPr/>
        </p:nvSpPr>
        <p:spPr bwMode="auto">
          <a:xfrm>
            <a:off x="1581150" y="2060575"/>
            <a:ext cx="73025" cy="730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Oval 15"/>
          <p:cNvSpPr>
            <a:spLocks noChangeArrowheads="1"/>
          </p:cNvSpPr>
          <p:nvPr/>
        </p:nvSpPr>
        <p:spPr bwMode="auto">
          <a:xfrm>
            <a:off x="2060575" y="2708275"/>
            <a:ext cx="73025" cy="730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Oval 16"/>
          <p:cNvSpPr>
            <a:spLocks noChangeArrowheads="1"/>
          </p:cNvSpPr>
          <p:nvPr/>
        </p:nvSpPr>
        <p:spPr bwMode="auto">
          <a:xfrm>
            <a:off x="2297113" y="2492375"/>
            <a:ext cx="73025" cy="730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Oval 17"/>
          <p:cNvSpPr>
            <a:spLocks noChangeArrowheads="1"/>
          </p:cNvSpPr>
          <p:nvPr/>
        </p:nvSpPr>
        <p:spPr bwMode="auto">
          <a:xfrm>
            <a:off x="2060575" y="3770313"/>
            <a:ext cx="73025" cy="730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Oval 18"/>
          <p:cNvSpPr>
            <a:spLocks noChangeArrowheads="1"/>
          </p:cNvSpPr>
          <p:nvPr/>
        </p:nvSpPr>
        <p:spPr bwMode="auto">
          <a:xfrm>
            <a:off x="2051050" y="5046663"/>
            <a:ext cx="73025" cy="730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Oval 19"/>
          <p:cNvSpPr>
            <a:spLocks noChangeArrowheads="1"/>
          </p:cNvSpPr>
          <p:nvPr/>
        </p:nvSpPr>
        <p:spPr bwMode="auto">
          <a:xfrm>
            <a:off x="2060575" y="2905125"/>
            <a:ext cx="73025" cy="730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Oval 20"/>
          <p:cNvSpPr>
            <a:spLocks noChangeArrowheads="1"/>
          </p:cNvSpPr>
          <p:nvPr/>
        </p:nvSpPr>
        <p:spPr bwMode="auto">
          <a:xfrm>
            <a:off x="3492500" y="3557588"/>
            <a:ext cx="73025" cy="730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Oval 21"/>
          <p:cNvSpPr>
            <a:spLocks noChangeArrowheads="1"/>
          </p:cNvSpPr>
          <p:nvPr/>
        </p:nvSpPr>
        <p:spPr bwMode="auto">
          <a:xfrm>
            <a:off x="3257550" y="3557588"/>
            <a:ext cx="73025" cy="730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Oval 22"/>
          <p:cNvSpPr>
            <a:spLocks noChangeArrowheads="1"/>
          </p:cNvSpPr>
          <p:nvPr/>
        </p:nvSpPr>
        <p:spPr bwMode="auto">
          <a:xfrm>
            <a:off x="2292350" y="5056188"/>
            <a:ext cx="73025" cy="730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6" name="Oval 24"/>
          <p:cNvSpPr>
            <a:spLocks noChangeArrowheads="1"/>
          </p:cNvSpPr>
          <p:nvPr/>
        </p:nvSpPr>
        <p:spPr bwMode="auto">
          <a:xfrm>
            <a:off x="1346200" y="5051425"/>
            <a:ext cx="73025" cy="730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7" name="Oval 26"/>
          <p:cNvSpPr>
            <a:spLocks noChangeArrowheads="1"/>
          </p:cNvSpPr>
          <p:nvPr/>
        </p:nvSpPr>
        <p:spPr bwMode="auto">
          <a:xfrm>
            <a:off x="1350963" y="5262563"/>
            <a:ext cx="73025" cy="730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8" name="Oval 27"/>
          <p:cNvSpPr>
            <a:spLocks noChangeArrowheads="1"/>
          </p:cNvSpPr>
          <p:nvPr/>
        </p:nvSpPr>
        <p:spPr bwMode="auto">
          <a:xfrm>
            <a:off x="3016250" y="5060950"/>
            <a:ext cx="73025" cy="730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9" name="Oval 28"/>
          <p:cNvSpPr>
            <a:spLocks noChangeArrowheads="1"/>
          </p:cNvSpPr>
          <p:nvPr/>
        </p:nvSpPr>
        <p:spPr bwMode="auto">
          <a:xfrm>
            <a:off x="3025775" y="5238750"/>
            <a:ext cx="73025" cy="73025"/>
          </a:xfrm>
          <a:prstGeom prst="ellipse">
            <a:avLst/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0" name="Text Box 29"/>
          <p:cNvSpPr txBox="1">
            <a:spLocks noChangeArrowheads="1"/>
          </p:cNvSpPr>
          <p:nvPr/>
        </p:nvSpPr>
        <p:spPr bwMode="auto">
          <a:xfrm>
            <a:off x="501650" y="530701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1</a:t>
            </a:r>
          </a:p>
        </p:txBody>
      </p:sp>
      <p:sp>
        <p:nvSpPr>
          <p:cNvPr id="10261" name="Text Box 30"/>
          <p:cNvSpPr txBox="1">
            <a:spLocks noChangeArrowheads="1"/>
          </p:cNvSpPr>
          <p:nvPr/>
        </p:nvSpPr>
        <p:spPr bwMode="auto">
          <a:xfrm>
            <a:off x="755650" y="529431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2</a:t>
            </a:r>
          </a:p>
        </p:txBody>
      </p:sp>
      <p:sp>
        <p:nvSpPr>
          <p:cNvPr id="10262" name="Text Box 31"/>
          <p:cNvSpPr txBox="1">
            <a:spLocks noChangeArrowheads="1"/>
          </p:cNvSpPr>
          <p:nvPr/>
        </p:nvSpPr>
        <p:spPr bwMode="auto">
          <a:xfrm>
            <a:off x="995363" y="52863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3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084263" y="5157788"/>
            <a:ext cx="257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1109663" y="4797425"/>
            <a:ext cx="257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1835150" y="4797425"/>
            <a:ext cx="257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2987675" y="3429000"/>
            <a:ext cx="257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2047875" y="2778125"/>
            <a:ext cx="257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1835150" y="3284538"/>
            <a:ext cx="257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395288" y="1870075"/>
            <a:ext cx="257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1042988" y="1844675"/>
            <a:ext cx="257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1619250" y="1628775"/>
            <a:ext cx="257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2339975" y="2060575"/>
            <a:ext cx="53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2268538" y="25654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3635375" y="3213100"/>
            <a:ext cx="53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2339975" y="479742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</a:t>
            </a:r>
          </a:p>
        </p:txBody>
      </p:sp>
      <p:sp>
        <p:nvSpPr>
          <p:cNvPr id="20533" name="Text Box 53"/>
          <p:cNvSpPr txBox="1">
            <a:spLocks noChangeArrowheads="1"/>
          </p:cNvSpPr>
          <p:nvPr/>
        </p:nvSpPr>
        <p:spPr bwMode="auto">
          <a:xfrm>
            <a:off x="2941638" y="4741863"/>
            <a:ext cx="6080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</a:t>
            </a:r>
          </a:p>
        </p:txBody>
      </p:sp>
      <p:sp>
        <p:nvSpPr>
          <p:cNvPr id="20534" name="Text Box 54"/>
          <p:cNvSpPr txBox="1">
            <a:spLocks noChangeArrowheads="1"/>
          </p:cNvSpPr>
          <p:nvPr/>
        </p:nvSpPr>
        <p:spPr bwMode="auto">
          <a:xfrm>
            <a:off x="3276600" y="5013325"/>
            <a:ext cx="53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</a:t>
            </a:r>
          </a:p>
        </p:txBody>
      </p:sp>
      <p:sp>
        <p:nvSpPr>
          <p:cNvPr id="10278" name="Text Box 55"/>
          <p:cNvSpPr txBox="1">
            <a:spLocks noChangeArrowheads="1"/>
          </p:cNvSpPr>
          <p:nvPr/>
        </p:nvSpPr>
        <p:spPr bwMode="auto">
          <a:xfrm>
            <a:off x="1220788" y="529748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4</a:t>
            </a:r>
          </a:p>
        </p:txBody>
      </p:sp>
      <p:sp>
        <p:nvSpPr>
          <p:cNvPr id="10279" name="Text Box 56"/>
          <p:cNvSpPr txBox="1">
            <a:spLocks noChangeArrowheads="1"/>
          </p:cNvSpPr>
          <p:nvPr/>
        </p:nvSpPr>
        <p:spPr bwMode="auto">
          <a:xfrm>
            <a:off x="1466850" y="53006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5</a:t>
            </a:r>
          </a:p>
        </p:txBody>
      </p:sp>
      <p:sp>
        <p:nvSpPr>
          <p:cNvPr id="10280" name="Text Box 57"/>
          <p:cNvSpPr txBox="1">
            <a:spLocks noChangeArrowheads="1"/>
          </p:cNvSpPr>
          <p:nvPr/>
        </p:nvSpPr>
        <p:spPr bwMode="auto">
          <a:xfrm>
            <a:off x="1706563" y="53006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6</a:t>
            </a:r>
          </a:p>
        </p:txBody>
      </p:sp>
      <p:sp>
        <p:nvSpPr>
          <p:cNvPr id="10281" name="Text Box 58"/>
          <p:cNvSpPr txBox="1">
            <a:spLocks noChangeArrowheads="1"/>
          </p:cNvSpPr>
          <p:nvPr/>
        </p:nvSpPr>
        <p:spPr bwMode="auto">
          <a:xfrm>
            <a:off x="1951038" y="52959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7</a:t>
            </a:r>
          </a:p>
        </p:txBody>
      </p:sp>
      <p:sp>
        <p:nvSpPr>
          <p:cNvPr id="10282" name="Text Box 59"/>
          <p:cNvSpPr txBox="1">
            <a:spLocks noChangeArrowheads="1"/>
          </p:cNvSpPr>
          <p:nvPr/>
        </p:nvSpPr>
        <p:spPr bwMode="auto">
          <a:xfrm>
            <a:off x="2181225" y="530701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8</a:t>
            </a:r>
          </a:p>
        </p:txBody>
      </p:sp>
      <p:sp>
        <p:nvSpPr>
          <p:cNvPr id="10283" name="Text Box 60"/>
          <p:cNvSpPr txBox="1">
            <a:spLocks noChangeArrowheads="1"/>
          </p:cNvSpPr>
          <p:nvPr/>
        </p:nvSpPr>
        <p:spPr bwMode="auto">
          <a:xfrm>
            <a:off x="2417763" y="53006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9</a:t>
            </a:r>
          </a:p>
        </p:txBody>
      </p:sp>
      <p:sp>
        <p:nvSpPr>
          <p:cNvPr id="10284" name="Text Box 61"/>
          <p:cNvSpPr txBox="1">
            <a:spLocks noChangeArrowheads="1"/>
          </p:cNvSpPr>
          <p:nvPr/>
        </p:nvSpPr>
        <p:spPr bwMode="auto">
          <a:xfrm>
            <a:off x="2584450" y="5268913"/>
            <a:ext cx="541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10</a:t>
            </a:r>
          </a:p>
        </p:txBody>
      </p:sp>
      <p:sp>
        <p:nvSpPr>
          <p:cNvPr id="10285" name="Text Box 62"/>
          <p:cNvSpPr txBox="1">
            <a:spLocks noChangeArrowheads="1"/>
          </p:cNvSpPr>
          <p:nvPr/>
        </p:nvSpPr>
        <p:spPr bwMode="auto">
          <a:xfrm>
            <a:off x="146050" y="49323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1</a:t>
            </a:r>
          </a:p>
        </p:txBody>
      </p:sp>
      <p:sp>
        <p:nvSpPr>
          <p:cNvPr id="10286" name="Text Box 63"/>
          <p:cNvSpPr txBox="1">
            <a:spLocks noChangeArrowheads="1"/>
          </p:cNvSpPr>
          <p:nvPr/>
        </p:nvSpPr>
        <p:spPr bwMode="auto">
          <a:xfrm>
            <a:off x="141288" y="47244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2</a:t>
            </a:r>
          </a:p>
        </p:txBody>
      </p:sp>
      <p:sp>
        <p:nvSpPr>
          <p:cNvPr id="10287" name="Text Box 64"/>
          <p:cNvSpPr txBox="1">
            <a:spLocks noChangeArrowheads="1"/>
          </p:cNvSpPr>
          <p:nvPr/>
        </p:nvSpPr>
        <p:spPr bwMode="auto">
          <a:xfrm>
            <a:off x="155575" y="451802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3</a:t>
            </a:r>
          </a:p>
        </p:txBody>
      </p:sp>
      <p:sp>
        <p:nvSpPr>
          <p:cNvPr id="10288" name="Text Box 65"/>
          <p:cNvSpPr txBox="1">
            <a:spLocks noChangeArrowheads="1"/>
          </p:cNvSpPr>
          <p:nvPr/>
        </p:nvSpPr>
        <p:spPr bwMode="auto">
          <a:xfrm>
            <a:off x="150813" y="42926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4</a:t>
            </a:r>
          </a:p>
        </p:txBody>
      </p:sp>
      <p:sp>
        <p:nvSpPr>
          <p:cNvPr id="10289" name="Text Box 66"/>
          <p:cNvSpPr txBox="1">
            <a:spLocks noChangeArrowheads="1"/>
          </p:cNvSpPr>
          <p:nvPr/>
        </p:nvSpPr>
        <p:spPr bwMode="auto">
          <a:xfrm>
            <a:off x="150813" y="40767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5</a:t>
            </a:r>
          </a:p>
        </p:txBody>
      </p:sp>
      <p:sp>
        <p:nvSpPr>
          <p:cNvPr id="10290" name="Text Box 67"/>
          <p:cNvSpPr txBox="1">
            <a:spLocks noChangeArrowheads="1"/>
          </p:cNvSpPr>
          <p:nvPr/>
        </p:nvSpPr>
        <p:spPr bwMode="auto">
          <a:xfrm>
            <a:off x="146050" y="38608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6</a:t>
            </a:r>
          </a:p>
        </p:txBody>
      </p:sp>
      <p:sp>
        <p:nvSpPr>
          <p:cNvPr id="10291" name="Text Box 73"/>
          <p:cNvSpPr txBox="1">
            <a:spLocks noChangeArrowheads="1"/>
          </p:cNvSpPr>
          <p:nvPr/>
        </p:nvSpPr>
        <p:spPr bwMode="auto">
          <a:xfrm>
            <a:off x="361950" y="40767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1">
              <a:solidFill>
                <a:srgbClr val="6600FF"/>
              </a:solidFill>
            </a:endParaRPr>
          </a:p>
        </p:txBody>
      </p:sp>
      <p:sp>
        <p:nvSpPr>
          <p:cNvPr id="10292" name="Text Box 74"/>
          <p:cNvSpPr txBox="1">
            <a:spLocks noChangeArrowheads="1"/>
          </p:cNvSpPr>
          <p:nvPr/>
        </p:nvSpPr>
        <p:spPr bwMode="auto">
          <a:xfrm>
            <a:off x="179388" y="3659188"/>
            <a:ext cx="217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7</a:t>
            </a:r>
          </a:p>
        </p:txBody>
      </p:sp>
      <p:sp>
        <p:nvSpPr>
          <p:cNvPr id="10293" name="Text Box 75"/>
          <p:cNvSpPr txBox="1">
            <a:spLocks noChangeArrowheads="1"/>
          </p:cNvSpPr>
          <p:nvPr/>
        </p:nvSpPr>
        <p:spPr bwMode="auto">
          <a:xfrm>
            <a:off x="174625" y="3448050"/>
            <a:ext cx="217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8</a:t>
            </a:r>
          </a:p>
        </p:txBody>
      </p:sp>
      <p:sp>
        <p:nvSpPr>
          <p:cNvPr id="10294" name="Text Box 76"/>
          <p:cNvSpPr txBox="1">
            <a:spLocks noChangeArrowheads="1"/>
          </p:cNvSpPr>
          <p:nvPr/>
        </p:nvSpPr>
        <p:spPr bwMode="auto">
          <a:xfrm>
            <a:off x="179388" y="3232150"/>
            <a:ext cx="217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9</a:t>
            </a:r>
          </a:p>
        </p:txBody>
      </p:sp>
      <p:sp>
        <p:nvSpPr>
          <p:cNvPr id="10295" name="Text Box 77"/>
          <p:cNvSpPr txBox="1">
            <a:spLocks noChangeArrowheads="1"/>
          </p:cNvSpPr>
          <p:nvPr/>
        </p:nvSpPr>
        <p:spPr bwMode="auto">
          <a:xfrm>
            <a:off x="47625" y="3035300"/>
            <a:ext cx="509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10</a:t>
            </a:r>
          </a:p>
        </p:txBody>
      </p:sp>
      <p:sp>
        <p:nvSpPr>
          <p:cNvPr id="10296" name="Text Box 78"/>
          <p:cNvSpPr txBox="1">
            <a:spLocks noChangeArrowheads="1"/>
          </p:cNvSpPr>
          <p:nvPr/>
        </p:nvSpPr>
        <p:spPr bwMode="auto">
          <a:xfrm>
            <a:off x="57150" y="2800350"/>
            <a:ext cx="509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11</a:t>
            </a:r>
          </a:p>
        </p:txBody>
      </p:sp>
      <p:sp>
        <p:nvSpPr>
          <p:cNvPr id="10297" name="Text Box 79"/>
          <p:cNvSpPr txBox="1">
            <a:spLocks noChangeArrowheads="1"/>
          </p:cNvSpPr>
          <p:nvPr/>
        </p:nvSpPr>
        <p:spPr bwMode="auto">
          <a:xfrm>
            <a:off x="2843213" y="5267325"/>
            <a:ext cx="509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11</a:t>
            </a:r>
          </a:p>
        </p:txBody>
      </p:sp>
      <p:sp>
        <p:nvSpPr>
          <p:cNvPr id="10298" name="Text Box 80"/>
          <p:cNvSpPr txBox="1">
            <a:spLocks noChangeArrowheads="1"/>
          </p:cNvSpPr>
          <p:nvPr/>
        </p:nvSpPr>
        <p:spPr bwMode="auto">
          <a:xfrm>
            <a:off x="55563" y="2574925"/>
            <a:ext cx="509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6600FF"/>
                </a:solidFill>
              </a:rPr>
              <a:t>12</a:t>
            </a:r>
          </a:p>
        </p:txBody>
      </p:sp>
      <p:sp>
        <p:nvSpPr>
          <p:cNvPr id="10299" name="Text Box 81"/>
          <p:cNvSpPr txBox="1">
            <a:spLocks noChangeArrowheads="1"/>
          </p:cNvSpPr>
          <p:nvPr/>
        </p:nvSpPr>
        <p:spPr bwMode="auto">
          <a:xfrm>
            <a:off x="57150" y="2349500"/>
            <a:ext cx="509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6600FF"/>
                </a:solidFill>
              </a:rPr>
              <a:t>13</a:t>
            </a:r>
            <a:endParaRPr lang="ru-RU"/>
          </a:p>
        </p:txBody>
      </p:sp>
      <p:sp>
        <p:nvSpPr>
          <p:cNvPr id="10300" name="Text Box 82"/>
          <p:cNvSpPr txBox="1">
            <a:spLocks noChangeArrowheads="1"/>
          </p:cNvSpPr>
          <p:nvPr/>
        </p:nvSpPr>
        <p:spPr bwMode="auto">
          <a:xfrm>
            <a:off x="3087688" y="5272088"/>
            <a:ext cx="509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6600FF"/>
                </a:solidFill>
              </a:rPr>
              <a:t>12</a:t>
            </a:r>
            <a:endParaRPr lang="ru-RU"/>
          </a:p>
        </p:txBody>
      </p:sp>
      <p:sp>
        <p:nvSpPr>
          <p:cNvPr id="10301" name="Text Box 83"/>
          <p:cNvSpPr txBox="1">
            <a:spLocks noChangeArrowheads="1"/>
          </p:cNvSpPr>
          <p:nvPr/>
        </p:nvSpPr>
        <p:spPr bwMode="auto">
          <a:xfrm>
            <a:off x="3328988" y="5267325"/>
            <a:ext cx="509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6600FF"/>
                </a:solidFill>
              </a:rPr>
              <a:t>13</a:t>
            </a:r>
            <a:endParaRPr lang="ru-RU"/>
          </a:p>
        </p:txBody>
      </p:sp>
      <p:sp>
        <p:nvSpPr>
          <p:cNvPr id="10302" name="Text Box 84"/>
          <p:cNvSpPr txBox="1">
            <a:spLocks noChangeArrowheads="1"/>
          </p:cNvSpPr>
          <p:nvPr/>
        </p:nvSpPr>
        <p:spPr bwMode="auto">
          <a:xfrm>
            <a:off x="69850" y="2143125"/>
            <a:ext cx="509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6600FF"/>
                </a:solidFill>
              </a:rPr>
              <a:t>14</a:t>
            </a:r>
            <a:endParaRPr lang="ru-RU"/>
          </a:p>
        </p:txBody>
      </p:sp>
      <p:sp>
        <p:nvSpPr>
          <p:cNvPr id="10303" name="Text Box 85"/>
          <p:cNvSpPr txBox="1">
            <a:spLocks noChangeArrowheads="1"/>
          </p:cNvSpPr>
          <p:nvPr/>
        </p:nvSpPr>
        <p:spPr bwMode="auto">
          <a:xfrm>
            <a:off x="3563938" y="5272088"/>
            <a:ext cx="509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6600FF"/>
                </a:solidFill>
              </a:rPr>
              <a:t>14</a:t>
            </a:r>
            <a:endParaRPr lang="ru-RU"/>
          </a:p>
        </p:txBody>
      </p:sp>
      <p:sp>
        <p:nvSpPr>
          <p:cNvPr id="10304" name="Text Box 86"/>
          <p:cNvSpPr txBox="1">
            <a:spLocks noChangeArrowheads="1"/>
          </p:cNvSpPr>
          <p:nvPr/>
        </p:nvSpPr>
        <p:spPr bwMode="auto">
          <a:xfrm>
            <a:off x="57150" y="1944688"/>
            <a:ext cx="509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6600FF"/>
                </a:solidFill>
              </a:rPr>
              <a:t>15</a:t>
            </a:r>
            <a:endParaRPr lang="ru-RU"/>
          </a:p>
        </p:txBody>
      </p:sp>
      <p:sp>
        <p:nvSpPr>
          <p:cNvPr id="10305" name="Text Box 87"/>
          <p:cNvSpPr txBox="1">
            <a:spLocks noChangeArrowheads="1"/>
          </p:cNvSpPr>
          <p:nvPr/>
        </p:nvSpPr>
        <p:spPr bwMode="auto">
          <a:xfrm>
            <a:off x="69850" y="1728788"/>
            <a:ext cx="509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6600FF"/>
                </a:solidFill>
              </a:rPr>
              <a:t>16</a:t>
            </a:r>
            <a:endParaRPr lang="ru-RU"/>
          </a:p>
        </p:txBody>
      </p:sp>
      <p:sp>
        <p:nvSpPr>
          <p:cNvPr id="20568" name="Rectangle 88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196975"/>
            <a:ext cx="1871662" cy="492918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 (4,0)</a:t>
            </a: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 (4,1)</a:t>
            </a: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 (7,1)</a:t>
            </a: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 (12,8)</a:t>
            </a: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5 (7,11)</a:t>
            </a: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6 (7,7)</a:t>
            </a: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8 (4,14)</a:t>
            </a:r>
          </a:p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7(0,14)</a:t>
            </a:r>
          </a:p>
          <a:p>
            <a:pPr marL="0" indent="0" eaLnBrk="1" hangingPunct="1">
              <a:buFontTx/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307" name="Text Box 90"/>
          <p:cNvSpPr txBox="1">
            <a:spLocks noChangeArrowheads="1"/>
          </p:cNvSpPr>
          <p:nvPr/>
        </p:nvSpPr>
        <p:spPr bwMode="auto">
          <a:xfrm>
            <a:off x="7092950" y="1125538"/>
            <a:ext cx="1800225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9 (5,15)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10 (8,13)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11 (7,12)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12 (13,8)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13 (8,1)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14 (11,1)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15 (11,0)</a:t>
            </a:r>
          </a:p>
        </p:txBody>
      </p:sp>
      <p:sp>
        <p:nvSpPr>
          <p:cNvPr id="10308" name="Line 92"/>
          <p:cNvSpPr>
            <a:spLocks noChangeShapeType="1"/>
          </p:cNvSpPr>
          <p:nvPr/>
        </p:nvSpPr>
        <p:spPr bwMode="auto">
          <a:xfrm flipV="1">
            <a:off x="1377950" y="5084763"/>
            <a:ext cx="0" cy="2159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09" name="Line 93"/>
          <p:cNvSpPr>
            <a:spLocks noChangeShapeType="1"/>
          </p:cNvSpPr>
          <p:nvPr/>
        </p:nvSpPr>
        <p:spPr bwMode="auto">
          <a:xfrm>
            <a:off x="1403350" y="5110163"/>
            <a:ext cx="6477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0" name="Line 94"/>
          <p:cNvSpPr>
            <a:spLocks noChangeShapeType="1"/>
          </p:cNvSpPr>
          <p:nvPr/>
        </p:nvSpPr>
        <p:spPr bwMode="auto">
          <a:xfrm flipV="1">
            <a:off x="2124075" y="3644900"/>
            <a:ext cx="1152525" cy="14398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1" name="Line 95"/>
          <p:cNvSpPr>
            <a:spLocks noChangeShapeType="1"/>
          </p:cNvSpPr>
          <p:nvPr/>
        </p:nvSpPr>
        <p:spPr bwMode="auto">
          <a:xfrm flipH="1" flipV="1">
            <a:off x="2124075" y="2997200"/>
            <a:ext cx="1152525" cy="5762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2" name="Line 96"/>
          <p:cNvSpPr>
            <a:spLocks noChangeShapeType="1"/>
          </p:cNvSpPr>
          <p:nvPr/>
        </p:nvSpPr>
        <p:spPr bwMode="auto">
          <a:xfrm>
            <a:off x="2076450" y="2997200"/>
            <a:ext cx="0" cy="7921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3" name="Line 97"/>
          <p:cNvSpPr>
            <a:spLocks noChangeShapeType="1"/>
          </p:cNvSpPr>
          <p:nvPr/>
        </p:nvSpPr>
        <p:spPr bwMode="auto">
          <a:xfrm flipH="1" flipV="1">
            <a:off x="468313" y="2349500"/>
            <a:ext cx="1582737" cy="14398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4" name="Line 98"/>
          <p:cNvSpPr>
            <a:spLocks noChangeShapeType="1"/>
          </p:cNvSpPr>
          <p:nvPr/>
        </p:nvSpPr>
        <p:spPr bwMode="auto">
          <a:xfrm>
            <a:off x="468313" y="2349500"/>
            <a:ext cx="863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5" name="Line 99"/>
          <p:cNvSpPr>
            <a:spLocks noChangeShapeType="1"/>
          </p:cNvSpPr>
          <p:nvPr/>
        </p:nvSpPr>
        <p:spPr bwMode="auto">
          <a:xfrm flipV="1">
            <a:off x="1403350" y="2133600"/>
            <a:ext cx="215900" cy="1428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6" name="Line 100"/>
          <p:cNvSpPr>
            <a:spLocks noChangeShapeType="1"/>
          </p:cNvSpPr>
          <p:nvPr/>
        </p:nvSpPr>
        <p:spPr bwMode="auto">
          <a:xfrm>
            <a:off x="1619250" y="2133600"/>
            <a:ext cx="720725" cy="3587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7" name="Line 101"/>
          <p:cNvSpPr>
            <a:spLocks noChangeShapeType="1"/>
          </p:cNvSpPr>
          <p:nvPr/>
        </p:nvSpPr>
        <p:spPr bwMode="auto">
          <a:xfrm flipH="1">
            <a:off x="2124075" y="2492375"/>
            <a:ext cx="215900" cy="2159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8" name="Line 102"/>
          <p:cNvSpPr>
            <a:spLocks noChangeShapeType="1"/>
          </p:cNvSpPr>
          <p:nvPr/>
        </p:nvSpPr>
        <p:spPr bwMode="auto">
          <a:xfrm>
            <a:off x="2124075" y="2781300"/>
            <a:ext cx="1368425" cy="7921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9" name="Line 103"/>
          <p:cNvSpPr>
            <a:spLocks noChangeShapeType="1"/>
          </p:cNvSpPr>
          <p:nvPr/>
        </p:nvSpPr>
        <p:spPr bwMode="auto">
          <a:xfrm flipH="1">
            <a:off x="2339975" y="3573463"/>
            <a:ext cx="1152525" cy="15113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20" name="Line 104"/>
          <p:cNvSpPr>
            <a:spLocks noChangeShapeType="1"/>
          </p:cNvSpPr>
          <p:nvPr/>
        </p:nvSpPr>
        <p:spPr bwMode="auto">
          <a:xfrm>
            <a:off x="2339975" y="5097463"/>
            <a:ext cx="719138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21" name="Line 105"/>
          <p:cNvSpPr>
            <a:spLocks noChangeShapeType="1"/>
          </p:cNvSpPr>
          <p:nvPr/>
        </p:nvSpPr>
        <p:spPr bwMode="auto">
          <a:xfrm>
            <a:off x="3059113" y="5084763"/>
            <a:ext cx="0" cy="1444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22" name="Line 106"/>
          <p:cNvSpPr>
            <a:spLocks noChangeShapeType="1"/>
          </p:cNvSpPr>
          <p:nvPr/>
        </p:nvSpPr>
        <p:spPr bwMode="auto">
          <a:xfrm flipH="1">
            <a:off x="1403350" y="5300663"/>
            <a:ext cx="16557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3059832" y="260648"/>
            <a:ext cx="2678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это?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pic>
        <p:nvPicPr>
          <p:cNvPr id="9218" name="Picture 4" descr="picture"/>
          <p:cNvPicPr preferRelativeResize="0">
            <a:picLocks noChangeArrowheads="1"/>
          </p:cNvPicPr>
          <p:nvPr/>
        </p:nvPicPr>
        <p:blipFill>
          <a:blip r:embed="rId3" cstate="print"/>
          <a:srcRect l="5" t="13103" b="40405"/>
          <a:stretch>
            <a:fillRect/>
          </a:stretch>
        </p:blipFill>
        <p:spPr bwMode="auto">
          <a:xfrm>
            <a:off x="539552" y="2564904"/>
            <a:ext cx="8002215" cy="280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76848" y="404664"/>
            <a:ext cx="69377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Рабочая тетрадь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С.34 № 34 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(взаимопроверка)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pic>
        <p:nvPicPr>
          <p:cNvPr id="10242" name="Picture 4" descr="picture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1692275" y="40767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xfrm>
            <a:off x="1403350" y="4292600"/>
            <a:ext cx="215900" cy="2746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2843213" y="50847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627313" y="5300663"/>
            <a:ext cx="215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/>
              <a:t>2</a:t>
            </a: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6156325" y="50847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940425" y="5300663"/>
            <a:ext cx="360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2800"/>
              <a:t>3</a:t>
            </a:r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7308850" y="40767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451725" y="4221163"/>
            <a:ext cx="360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2800"/>
              <a:t>4</a:t>
            </a:r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4284663" y="40767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4140200" y="4292600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2800"/>
              <a:t>5</a:t>
            </a:r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4284663" y="69215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3924300" y="333375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2800"/>
              <a:t>6</a:t>
            </a:r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auto">
          <a:xfrm>
            <a:off x="5435600" y="69215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5580063" y="333375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2800"/>
              <a:t>7</a:t>
            </a:r>
          </a:p>
        </p:txBody>
      </p:sp>
      <p:sp>
        <p:nvSpPr>
          <p:cNvPr id="15381" name="Oval 21"/>
          <p:cNvSpPr>
            <a:spLocks noChangeArrowheads="1"/>
          </p:cNvSpPr>
          <p:nvPr/>
        </p:nvSpPr>
        <p:spPr bwMode="auto">
          <a:xfrm>
            <a:off x="5003800" y="9810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4500563" y="908050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2800"/>
              <a:t>8</a:t>
            </a:r>
          </a:p>
        </p:txBody>
      </p:sp>
      <p:sp>
        <p:nvSpPr>
          <p:cNvPr id="15383" name="Oval 23"/>
          <p:cNvSpPr>
            <a:spLocks noChangeArrowheads="1"/>
          </p:cNvSpPr>
          <p:nvPr/>
        </p:nvSpPr>
        <p:spPr bwMode="auto">
          <a:xfrm>
            <a:off x="5435600" y="134143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5651500" y="1412875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2800"/>
              <a:t>9</a:t>
            </a:r>
          </a:p>
        </p:txBody>
      </p:sp>
      <p:sp>
        <p:nvSpPr>
          <p:cNvPr id="15385" name="Oval 25"/>
          <p:cNvSpPr>
            <a:spLocks noChangeArrowheads="1"/>
          </p:cNvSpPr>
          <p:nvPr/>
        </p:nvSpPr>
        <p:spPr bwMode="auto">
          <a:xfrm>
            <a:off x="4284663" y="134143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3492500" y="1268413"/>
            <a:ext cx="5762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2000"/>
              <a:t>10</a:t>
            </a:r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6516688" y="40767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6011863" y="4221163"/>
            <a:ext cx="504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2000"/>
              <a:t>11</a:t>
            </a:r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1763713" y="4149725"/>
            <a:ext cx="1152525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2916238" y="5157788"/>
            <a:ext cx="3311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 flipH="1">
            <a:off x="6227763" y="4149725"/>
            <a:ext cx="1081087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H="1">
            <a:off x="1763713" y="4149725"/>
            <a:ext cx="561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V="1">
            <a:off x="4356100" y="692150"/>
            <a:ext cx="0" cy="3457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4356100" y="692150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5076825" y="692150"/>
            <a:ext cx="4318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5076825" y="1052513"/>
            <a:ext cx="4318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4356100" y="1412875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4356100" y="1412875"/>
            <a:ext cx="2232025" cy="2736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/>
      <p:bldP spid="15369" grpId="0" animBg="1"/>
      <p:bldP spid="15370" grpId="0"/>
      <p:bldP spid="15371" grpId="0" animBg="1"/>
      <p:bldP spid="15372" grpId="0"/>
      <p:bldP spid="15373" grpId="0" animBg="1"/>
      <p:bldP spid="15374" grpId="0"/>
      <p:bldP spid="15375" grpId="0" animBg="1"/>
      <p:bldP spid="15376" grpId="0"/>
      <p:bldP spid="15377" grpId="0" animBg="1"/>
      <p:bldP spid="15378" grpId="0"/>
      <p:bldP spid="15379" grpId="0" animBg="1"/>
      <p:bldP spid="15380" grpId="0"/>
      <p:bldP spid="15381" grpId="0" animBg="1"/>
      <p:bldP spid="15382" grpId="0"/>
      <p:bldP spid="15383" grpId="0" animBg="1"/>
      <p:bldP spid="15384" grpId="0"/>
      <p:bldP spid="15385" grpId="0" animBg="1"/>
      <p:bldP spid="15386" grpId="0"/>
      <p:bldP spid="15387" grpId="0" animBg="1"/>
      <p:bldP spid="15388" grpId="0"/>
      <p:bldP spid="15389" grpId="0" animBg="1"/>
      <p:bldP spid="15390" grpId="0" animBg="1"/>
      <p:bldP spid="15391" grpId="0" animBg="1"/>
      <p:bldP spid="15392" grpId="0" animBg="1"/>
      <p:bldP spid="15393" grpId="0" animBg="1"/>
      <p:bldP spid="15394" grpId="0" animBg="1"/>
      <p:bldP spid="15395" grpId="0" animBg="1"/>
      <p:bldP spid="15396" grpId="0" animBg="1"/>
      <p:bldP spid="15397" grpId="0" animBg="1"/>
      <p:bldP spid="1539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228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59632" y="2276872"/>
            <a:ext cx="68519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Физминутка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Игорь_Крутой_-___Когда_я_закрываю_глаз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99714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89"/>
          </a:xfrm>
          <a:prstGeom prst="rect">
            <a:avLst/>
          </a:prstGeom>
          <a:noFill/>
        </p:spPr>
      </p:pic>
      <p:pic>
        <p:nvPicPr>
          <p:cNvPr id="1026" name="Picture 2" descr="http://900igr.net/datai/schjot/Drobi.files/0006-014-Myshka-reshila-razdelit-syr-popola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933056"/>
            <a:ext cx="1244054" cy="8930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07704" y="188640"/>
            <a:ext cx="5219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Следим глазами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224" name="Picture 8" descr="http://spa.annonay.free.fr/Gif%20anime/Image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8967" y="5733256"/>
            <a:ext cx="13716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2.59259E-6 L 0.54618 -0.42222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-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54618 -0.42223 L 0.54618 -0.08889 " pathEditMode="fixed" rAng="0" ptsTypes="AA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6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54618 -0.08889 L -0.24913 -0.3801 " pathEditMode="fixed" rAng="0" ptsTypes="AA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8" y="-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24913 -0.3801 L -0.18611 0.22893 " pathEditMode="fixed" rAng="0" ptsTypes="AA">
                                      <p:cBhvr>
                                        <p:cTn id="15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56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18611 0.22893 L 0.02639 -0.39074 " pathEditMode="fixed" rAng="0" ptsTypes="AA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5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39 -0.39074 L 0.15243 0.31273 " pathEditMode="fixed" rAng="0" ptsTypes="AA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7143750" y="214313"/>
            <a:ext cx="1785938" cy="164306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63" y="5072063"/>
            <a:ext cx="1428750" cy="14144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Блок-схема: извлечение 7"/>
          <p:cNvSpPr/>
          <p:nvPr/>
        </p:nvSpPr>
        <p:spPr>
          <a:xfrm>
            <a:off x="285750" y="142875"/>
            <a:ext cx="1428750" cy="1214438"/>
          </a:xfrm>
          <a:prstGeom prst="flowChartExtra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7500938" y="5286375"/>
            <a:ext cx="1500187" cy="1428750"/>
          </a:xfrm>
          <a:prstGeom prst="smileyFac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0.75608 -0.693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2963E-6 L -0.75608 0.69305 " pathEditMode="relative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0.8033 -0.74537 " pathEditMode="relative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0.7875 0.7456 " pathEditMode="relative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14313" y="5000625"/>
            <a:ext cx="1785937" cy="16430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58063" y="285750"/>
            <a:ext cx="1428750" cy="14144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Блок-схема: извлечение 7"/>
          <p:cNvSpPr/>
          <p:nvPr/>
        </p:nvSpPr>
        <p:spPr>
          <a:xfrm>
            <a:off x="7572375" y="5286375"/>
            <a:ext cx="1428750" cy="1214438"/>
          </a:xfrm>
          <a:prstGeom prst="flowChartExtra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14313" y="214313"/>
            <a:ext cx="1500187" cy="1428750"/>
          </a:xfrm>
          <a:prstGeom prst="smileyFac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L 0.77969 1.11111E-6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562 0.73518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46945E-18 L -0.7875 -0.01042 " pathEditMode="relative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0.0158 -0.71412 " pathEditMode="relative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0" y="0"/>
            <a:ext cx="9144000" cy="685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5535" y="2348880"/>
            <a:ext cx="1465921" cy="148289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C -2.5E-6 0.09791 0.07466 0.1787 0.1658 0.1787 C 0.27292 0.1787 0.31181 0.08935 0.32813 0.03564 L 0.34497 -0.03565 C 0.36181 -0.08936 0.40295 -0.17824 0.52413 -0.17824 C 0.60191 -0.17824 0.69028 -0.09792 0.69028 3.33333E-6 C 0.69028 0.09791 0.60191 0.1787 0.52413 0.1787 C 0.40295 0.1787 0.36181 0.08935 0.34497 0.03564 L 0.32813 -0.03565 C 0.31181 -0.08936 0.27292 -0.17824 0.1658 -0.17824 C 0.07466 -0.17824 -2.5E-6 -0.09792 -2.5E-6 3.33333E-6 Z " pathEditMode="relative" rAng="0" ptsTypes="ffFfff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pic>
        <p:nvPicPr>
          <p:cNvPr id="5" name="Picture 7" descr="img3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1931247" y="1018581"/>
            <a:ext cx="5801348" cy="560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729166" y="285728"/>
            <a:ext cx="2189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714620"/>
            <a:ext cx="900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2071678"/>
            <a:ext cx="9412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43372" y="4000504"/>
            <a:ext cx="984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29388" y="5000636"/>
            <a:ext cx="1190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340" name="Picture 4" descr="http://im2-tub-ru.yandex.net/i?id=319844805-5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1928802"/>
            <a:ext cx="1524000" cy="142875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</p:pic>
      <p:pic>
        <p:nvPicPr>
          <p:cNvPr id="14342" name="Picture 6" descr="http://im4-tub-ru.yandex.net/i?id=92143320-1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9139" y="3738418"/>
            <a:ext cx="2419350" cy="142875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</p:pic>
      <p:pic>
        <p:nvPicPr>
          <p:cNvPr id="14344" name="Picture 8" descr="http://im0-tub-ru.yandex.net/i?id=58991675-54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8" y="4643446"/>
            <a:ext cx="1362075" cy="142875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</p:pic>
      <p:cxnSp>
        <p:nvCxnSpPr>
          <p:cNvPr id="17" name="Прямая со стрелкой 16"/>
          <p:cNvCxnSpPr/>
          <p:nvPr/>
        </p:nvCxnSpPr>
        <p:spPr>
          <a:xfrm flipV="1">
            <a:off x="3929058" y="2643182"/>
            <a:ext cx="164307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6000760" y="3429000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572132" y="5214950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0" y="0"/>
            <a:ext cx="9144000" cy="685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5536" y="2708920"/>
            <a:ext cx="1512168" cy="144015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C -2.5E-6 0.09791 0.07466 0.1787 0.1658 0.1787 C 0.27292 0.1787 0.31181 0.08935 0.32813 0.03564 L 0.34497 -0.03565 C 0.36181 -0.08936 0.40295 -0.17824 0.52413 -0.17824 C 0.60191 -0.17824 0.69028 -0.09792 0.69028 3.33333E-6 C 0.69028 0.09791 0.60191 0.1787 0.52413 0.1787 C 0.40295 0.1787 0.36181 0.08935 0.34497 0.03564 L 0.32813 -0.03565 C 0.31181 -0.08936 0.27292 -0.17824 0.1658 -0.17824 C 0.07466 -0.17824 -2.5E-6 -0.09792 -2.5E-6 3.33333E-6 Z " pathEditMode="relative" rAng="0" ptsTypes="ffFfff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0" y="0"/>
            <a:ext cx="9144000" cy="685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23528" y="2852936"/>
            <a:ext cx="1462410" cy="13681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C -2.5E-6 0.09791 0.07466 0.1787 0.1658 0.1787 C 0.27292 0.1787 0.31181 0.08935 0.32813 0.03564 L 0.34497 -0.03565 C 0.36181 -0.08936 0.40295 -0.17824 0.52413 -0.17824 C 0.60191 -0.17824 0.69028 -0.09792 0.69028 3.33333E-6 C 0.69028 0.09791 0.60191 0.1787 0.52413 0.1787 C 0.40295 0.1787 0.36181 0.08935 0.34497 0.03564 L 0.32813 -0.03565 C 0.31181 -0.08936 0.27292 -0.17824 0.1658 -0.17824 C 0.07466 -0.17824 -2.5E-6 -0.09792 -2.5E-6 3.33333E-6 Z " pathEditMode="relative" rAng="0" ptsTypes="ffFfff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Фон - Ольга Васильевна Смирн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23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87825" y="1052736"/>
            <a:ext cx="48965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Домашняя работа.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1916832"/>
            <a:ext cx="53830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1.Нарисовать рисунок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2924944"/>
            <a:ext cx="55331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2.Игра «Морской бой».</a:t>
            </a:r>
            <a:endParaRPr lang="ru-RU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75856" y="4941168"/>
            <a:ext cx="42201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Желаю успехов!!!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28860" y="3643314"/>
            <a:ext cx="640752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ru-RU" sz="2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2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 http://metod-koordinat.narod.ru/index6.html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Фон - Ольга Васильевна Смирн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23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99792" y="1772816"/>
            <a:ext cx="54981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Самостоятельная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работа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нового узнали? </a:t>
            </a:r>
          </a:p>
          <a:p>
            <a:pPr eaLnBrk="1" hangingPunct="1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Каким методом пользовались? </a:t>
            </a:r>
          </a:p>
          <a:p>
            <a:pPr eaLnBrk="1" hangingPunct="1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называется система координат? </a:t>
            </a:r>
          </a:p>
          <a:p>
            <a:pPr eaLnBrk="1" hangingPunct="1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честь какого математика она называется? </a:t>
            </a:r>
          </a:p>
          <a:p>
            <a:pPr eaLnBrk="1" hangingPunct="1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называется горизонтальная и вертикальная ось? </a:t>
            </a:r>
          </a:p>
          <a:p>
            <a:pPr eaLnBrk="1" hangingPunct="1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Сколько координат имеет точка? </a:t>
            </a:r>
          </a:p>
          <a:p>
            <a:pPr eaLnBrk="1" hangingPunct="1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пишется на первом месте, на втором?</a:t>
            </a:r>
            <a:r>
              <a:rPr lang="ru-RU" sz="2800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404664"/>
            <a:ext cx="3486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Итог урока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Фон - Ольга Васильевна Смирн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231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026486" y="1500174"/>
            <a:ext cx="488063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</a:t>
            </a:r>
          </a:p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координат.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Фон - Ольга Васильевна Смирн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319"/>
            <a:ext cx="9144000" cy="687231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99792" y="1412776"/>
            <a:ext cx="570444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«Лучше один раз увидеть,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ем сто раз услышать»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Игра в шахматы:</a:t>
            </a:r>
          </a:p>
        </p:txBody>
      </p:sp>
      <p:graphicFrame>
        <p:nvGraphicFramePr>
          <p:cNvPr id="26629" name="Group 5"/>
          <p:cNvGraphicFramePr>
            <a:graphicFrameLocks noGrp="1"/>
          </p:cNvGraphicFramePr>
          <p:nvPr>
            <p:ph type="clipArt" sz="half" idx="1"/>
          </p:nvPr>
        </p:nvGraphicFramePr>
        <p:xfrm>
          <a:off x="457200" y="1600200"/>
          <a:ext cx="4762500" cy="4492627"/>
        </p:xfrm>
        <a:graphic>
          <a:graphicData uri="http://schemas.openxmlformats.org/drawingml/2006/table">
            <a:tbl>
              <a:tblPr/>
              <a:tblGrid>
                <a:gridCol w="793750"/>
                <a:gridCol w="496888"/>
                <a:gridCol w="495300"/>
                <a:gridCol w="496887"/>
                <a:gridCol w="495300"/>
                <a:gridCol w="496888"/>
                <a:gridCol w="495300"/>
                <a:gridCol w="496887"/>
                <a:gridCol w="495300"/>
              </a:tblGrid>
              <a:tr h="479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A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B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C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D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E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F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G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H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34" name="Rectangle 110"/>
          <p:cNvSpPr>
            <a:spLocks noGrp="1" noChangeArrowheads="1"/>
          </p:cNvSpPr>
          <p:nvPr>
            <p:ph type="body" sz="half" idx="2"/>
          </p:nvPr>
        </p:nvSpPr>
        <p:spPr>
          <a:xfrm>
            <a:off x="5724525" y="1628775"/>
            <a:ext cx="2303463" cy="1079500"/>
          </a:xfrm>
        </p:spPr>
        <p:txBody>
          <a:bodyPr/>
          <a:lstStyle/>
          <a:p>
            <a:pPr eaLnBrk="1" hangingPunct="1"/>
            <a:r>
              <a:rPr lang="ru-RU" sz="2800" b="1" smtClean="0"/>
              <a:t>Пешки: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  </a:t>
            </a:r>
            <a:r>
              <a:rPr lang="en-US" sz="2800" b="1" smtClean="0"/>
              <a:t>F6 </a:t>
            </a:r>
            <a:r>
              <a:rPr lang="ru-RU" sz="2800" b="1" smtClean="0"/>
              <a:t>, ?...</a:t>
            </a:r>
          </a:p>
          <a:p>
            <a:pPr eaLnBrk="1" hangingPunct="1">
              <a:buFontTx/>
              <a:buNone/>
            </a:pPr>
            <a:endParaRPr lang="ru-RU" sz="2800" b="1" smtClean="0"/>
          </a:p>
        </p:txBody>
      </p:sp>
      <p:pic>
        <p:nvPicPr>
          <p:cNvPr id="4200" name="Picture 111" descr="j02907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2133600"/>
            <a:ext cx="5111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736" name="Line 112"/>
          <p:cNvSpPr>
            <a:spLocks noChangeShapeType="1"/>
          </p:cNvSpPr>
          <p:nvPr/>
        </p:nvSpPr>
        <p:spPr bwMode="auto">
          <a:xfrm>
            <a:off x="3995738" y="3068638"/>
            <a:ext cx="0" cy="2665412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737" name="Line 113"/>
          <p:cNvSpPr>
            <a:spLocks noChangeShapeType="1"/>
          </p:cNvSpPr>
          <p:nvPr/>
        </p:nvSpPr>
        <p:spPr bwMode="auto">
          <a:xfrm flipH="1">
            <a:off x="1042988" y="2781300"/>
            <a:ext cx="266541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4203" name="Picture 114" descr="j02907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2133600"/>
            <a:ext cx="5111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41" name="Picture 117" descr="j02907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2636838"/>
            <a:ext cx="5111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42" name="Picture 118" descr="j02907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125538"/>
            <a:ext cx="5111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43" name="Picture 119" descr="j029077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3716338"/>
            <a:ext cx="78581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744" name="Text Box 120"/>
          <p:cNvSpPr txBox="1">
            <a:spLocks noChangeArrowheads="1"/>
          </p:cNvSpPr>
          <p:nvPr/>
        </p:nvSpPr>
        <p:spPr bwMode="auto">
          <a:xfrm>
            <a:off x="5940425" y="3141663"/>
            <a:ext cx="2087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Конь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6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6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6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4" grpId="0" build="p"/>
      <p:bldP spid="26736" grpId="0" animBg="1"/>
      <p:bldP spid="26736" grpId="1" animBg="1"/>
      <p:bldP spid="26737" grpId="0" animBg="1"/>
      <p:bldP spid="26737" grpId="1" animBg="1"/>
      <p:bldP spid="267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  <a:latin typeface="Mistral" pitchFamily="66" charset="0"/>
              </a:rPr>
              <a:t>РЕНЕ ДЕКАРТ (1596-1650)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62200" y="1524000"/>
            <a:ext cx="4876800" cy="5029200"/>
            <a:chOff x="1632" y="960"/>
            <a:chExt cx="3072" cy="3168"/>
          </a:xfrm>
        </p:grpSpPr>
        <p:sp>
          <p:nvSpPr>
            <p:cNvPr id="3076" name="AutoShape 7" descr="Коричневый мрамор"/>
            <p:cNvSpPr>
              <a:spLocks noChangeArrowheads="1"/>
            </p:cNvSpPr>
            <p:nvPr/>
          </p:nvSpPr>
          <p:spPr bwMode="auto">
            <a:xfrm>
              <a:off x="1632" y="960"/>
              <a:ext cx="3072" cy="3168"/>
            </a:xfrm>
            <a:prstGeom prst="bevel">
              <a:avLst>
                <a:gd name="adj" fmla="val 125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077" name="Picture 6" descr="Портрет">
              <a:hlinkClick r:id="rId4" tooltip="Портрет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t="3459" b="8324"/>
            <a:stretch>
              <a:fillRect/>
            </a:stretch>
          </p:blipFill>
          <p:spPr bwMode="auto">
            <a:xfrm>
              <a:off x="2016" y="1344"/>
              <a:ext cx="2304" cy="2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89"/>
          </a:xfrm>
          <a:prstGeom prst="rect">
            <a:avLst/>
          </a:prstGeom>
          <a:noFill/>
        </p:spPr>
      </p:pic>
      <p:sp>
        <p:nvSpPr>
          <p:cNvPr id="4099" name="Line 7"/>
          <p:cNvSpPr>
            <a:spLocks noChangeShapeType="1"/>
          </p:cNvSpPr>
          <p:nvPr/>
        </p:nvSpPr>
        <p:spPr bwMode="auto">
          <a:xfrm flipV="1">
            <a:off x="1905000" y="2209800"/>
            <a:ext cx="0" cy="3048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0" name="Line 8"/>
          <p:cNvSpPr>
            <a:spLocks noChangeShapeType="1"/>
          </p:cNvSpPr>
          <p:nvPr/>
        </p:nvSpPr>
        <p:spPr bwMode="auto">
          <a:xfrm>
            <a:off x="304800" y="3810000"/>
            <a:ext cx="3352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1" name="WordArt 9"/>
          <p:cNvSpPr>
            <a:spLocks noChangeArrowheads="1" noChangeShapeType="1" noTextEdit="1"/>
          </p:cNvSpPr>
          <p:nvPr/>
        </p:nvSpPr>
        <p:spPr bwMode="auto">
          <a:xfrm>
            <a:off x="1600200" y="3962400"/>
            <a:ext cx="128588" cy="260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0</a:t>
            </a:r>
          </a:p>
        </p:txBody>
      </p:sp>
      <p:sp>
        <p:nvSpPr>
          <p:cNvPr id="4102" name="WordArt 10"/>
          <p:cNvSpPr>
            <a:spLocks noChangeArrowheads="1" noChangeShapeType="1" noTextEdit="1"/>
          </p:cNvSpPr>
          <p:nvPr/>
        </p:nvSpPr>
        <p:spPr bwMode="auto">
          <a:xfrm>
            <a:off x="3581400" y="3962400"/>
            <a:ext cx="128588" cy="260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Х</a:t>
            </a:r>
          </a:p>
        </p:txBody>
      </p:sp>
      <p:sp>
        <p:nvSpPr>
          <p:cNvPr id="4103" name="WordArt 11"/>
          <p:cNvSpPr>
            <a:spLocks noChangeArrowheads="1" noChangeShapeType="1" noTextEdit="1"/>
          </p:cNvSpPr>
          <p:nvPr/>
        </p:nvSpPr>
        <p:spPr bwMode="auto">
          <a:xfrm>
            <a:off x="1447800" y="2133600"/>
            <a:ext cx="128588" cy="260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Y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4104" name="WordArt 12"/>
          <p:cNvSpPr>
            <a:spLocks noChangeArrowheads="1" noChangeShapeType="1" noTextEdit="1"/>
          </p:cNvSpPr>
          <p:nvPr/>
        </p:nvSpPr>
        <p:spPr bwMode="auto">
          <a:xfrm>
            <a:off x="2133600" y="2743200"/>
            <a:ext cx="1371600" cy="260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I </a:t>
            </a: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четверть</a:t>
            </a:r>
          </a:p>
        </p:txBody>
      </p:sp>
      <p:sp>
        <p:nvSpPr>
          <p:cNvPr id="4105" name="WordArt 13"/>
          <p:cNvSpPr>
            <a:spLocks noChangeArrowheads="1" noChangeShapeType="1" noTextEdit="1"/>
          </p:cNvSpPr>
          <p:nvPr/>
        </p:nvSpPr>
        <p:spPr bwMode="auto">
          <a:xfrm>
            <a:off x="304800" y="2743200"/>
            <a:ext cx="1371600" cy="260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II </a:t>
            </a: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четверть</a:t>
            </a:r>
          </a:p>
        </p:txBody>
      </p:sp>
      <p:sp>
        <p:nvSpPr>
          <p:cNvPr id="4106" name="WordArt 14"/>
          <p:cNvSpPr>
            <a:spLocks noChangeArrowheads="1" noChangeShapeType="1" noTextEdit="1"/>
          </p:cNvSpPr>
          <p:nvPr/>
        </p:nvSpPr>
        <p:spPr bwMode="auto">
          <a:xfrm>
            <a:off x="304800" y="4800600"/>
            <a:ext cx="1371600" cy="260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III </a:t>
            </a: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четверть</a:t>
            </a:r>
          </a:p>
        </p:txBody>
      </p:sp>
      <p:sp>
        <p:nvSpPr>
          <p:cNvPr id="4107" name="WordArt 15"/>
          <p:cNvSpPr>
            <a:spLocks noChangeArrowheads="1" noChangeShapeType="1" noTextEdit="1"/>
          </p:cNvSpPr>
          <p:nvPr/>
        </p:nvSpPr>
        <p:spPr bwMode="auto">
          <a:xfrm>
            <a:off x="2286000" y="4876800"/>
            <a:ext cx="1371600" cy="260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IV </a:t>
            </a: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четверть</a:t>
            </a:r>
          </a:p>
        </p:txBody>
      </p:sp>
      <p:sp>
        <p:nvSpPr>
          <p:cNvPr id="4108" name="Line 16"/>
          <p:cNvSpPr>
            <a:spLocks noChangeShapeType="1"/>
          </p:cNvSpPr>
          <p:nvPr/>
        </p:nvSpPr>
        <p:spPr bwMode="auto">
          <a:xfrm flipV="1">
            <a:off x="5410200" y="2209800"/>
            <a:ext cx="0" cy="3200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9" name="Line 17"/>
          <p:cNvSpPr>
            <a:spLocks noChangeShapeType="1"/>
          </p:cNvSpPr>
          <p:nvPr/>
        </p:nvSpPr>
        <p:spPr bwMode="auto">
          <a:xfrm flipV="1">
            <a:off x="5410200" y="5334000"/>
            <a:ext cx="3124200" cy="76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0" name="WordArt 18"/>
          <p:cNvSpPr>
            <a:spLocks noChangeArrowheads="1" noChangeShapeType="1" noTextEdit="1"/>
          </p:cNvSpPr>
          <p:nvPr/>
        </p:nvSpPr>
        <p:spPr bwMode="auto">
          <a:xfrm>
            <a:off x="5257800" y="5486400"/>
            <a:ext cx="128588" cy="260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0</a:t>
            </a:r>
          </a:p>
        </p:txBody>
      </p:sp>
      <p:sp>
        <p:nvSpPr>
          <p:cNvPr id="4111" name="WordArt 19"/>
          <p:cNvSpPr>
            <a:spLocks noChangeArrowheads="1" noChangeShapeType="1" noTextEdit="1"/>
          </p:cNvSpPr>
          <p:nvPr/>
        </p:nvSpPr>
        <p:spPr bwMode="auto">
          <a:xfrm>
            <a:off x="4953000" y="2209800"/>
            <a:ext cx="128588" cy="260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Y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4112" name="WordArt 20"/>
          <p:cNvSpPr>
            <a:spLocks noChangeArrowheads="1" noChangeShapeType="1" noTextEdit="1"/>
          </p:cNvSpPr>
          <p:nvPr/>
        </p:nvSpPr>
        <p:spPr bwMode="auto">
          <a:xfrm>
            <a:off x="8534400" y="5562600"/>
            <a:ext cx="128588" cy="260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Х</a:t>
            </a:r>
          </a:p>
        </p:txBody>
      </p:sp>
      <p:sp>
        <p:nvSpPr>
          <p:cNvPr id="4113" name="Line 21"/>
          <p:cNvSpPr>
            <a:spLocks noChangeShapeType="1"/>
          </p:cNvSpPr>
          <p:nvPr/>
        </p:nvSpPr>
        <p:spPr bwMode="auto">
          <a:xfrm>
            <a:off x="5257800" y="5105400"/>
            <a:ext cx="304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" name="Line 22"/>
          <p:cNvSpPr>
            <a:spLocks noChangeShapeType="1"/>
          </p:cNvSpPr>
          <p:nvPr/>
        </p:nvSpPr>
        <p:spPr bwMode="auto">
          <a:xfrm>
            <a:off x="5257800" y="4800600"/>
            <a:ext cx="304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" name="Line 23"/>
          <p:cNvSpPr>
            <a:spLocks noChangeShapeType="1"/>
          </p:cNvSpPr>
          <p:nvPr/>
        </p:nvSpPr>
        <p:spPr bwMode="auto">
          <a:xfrm>
            <a:off x="5257800" y="4495800"/>
            <a:ext cx="304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6" name="Line 24"/>
          <p:cNvSpPr>
            <a:spLocks noChangeShapeType="1"/>
          </p:cNvSpPr>
          <p:nvPr/>
        </p:nvSpPr>
        <p:spPr bwMode="auto">
          <a:xfrm>
            <a:off x="5257800" y="3886200"/>
            <a:ext cx="304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7" name="Line 25"/>
          <p:cNvSpPr>
            <a:spLocks noChangeShapeType="1"/>
          </p:cNvSpPr>
          <p:nvPr/>
        </p:nvSpPr>
        <p:spPr bwMode="auto">
          <a:xfrm>
            <a:off x="5257800" y="4191000"/>
            <a:ext cx="304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8" name="Line 26"/>
          <p:cNvSpPr>
            <a:spLocks noChangeShapeType="1"/>
          </p:cNvSpPr>
          <p:nvPr/>
        </p:nvSpPr>
        <p:spPr bwMode="auto">
          <a:xfrm>
            <a:off x="5257800" y="3581400"/>
            <a:ext cx="304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9" name="Line 27"/>
          <p:cNvSpPr>
            <a:spLocks noChangeShapeType="1"/>
          </p:cNvSpPr>
          <p:nvPr/>
        </p:nvSpPr>
        <p:spPr bwMode="auto">
          <a:xfrm>
            <a:off x="5257800" y="3276600"/>
            <a:ext cx="304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0" name="Line 28"/>
          <p:cNvSpPr>
            <a:spLocks noChangeShapeType="1"/>
          </p:cNvSpPr>
          <p:nvPr/>
        </p:nvSpPr>
        <p:spPr bwMode="auto">
          <a:xfrm flipV="1">
            <a:off x="6019800" y="5257800"/>
            <a:ext cx="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1" name="Line 29"/>
          <p:cNvSpPr>
            <a:spLocks noChangeShapeType="1"/>
          </p:cNvSpPr>
          <p:nvPr/>
        </p:nvSpPr>
        <p:spPr bwMode="auto">
          <a:xfrm flipV="1">
            <a:off x="5715000" y="5257800"/>
            <a:ext cx="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2" name="Line 32"/>
          <p:cNvSpPr>
            <a:spLocks noChangeShapeType="1"/>
          </p:cNvSpPr>
          <p:nvPr/>
        </p:nvSpPr>
        <p:spPr bwMode="auto">
          <a:xfrm flipV="1">
            <a:off x="6324600" y="5257800"/>
            <a:ext cx="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3" name="Line 33"/>
          <p:cNvSpPr>
            <a:spLocks noChangeShapeType="1"/>
          </p:cNvSpPr>
          <p:nvPr/>
        </p:nvSpPr>
        <p:spPr bwMode="auto">
          <a:xfrm flipV="1">
            <a:off x="6629400" y="5257800"/>
            <a:ext cx="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4" name="Line 34"/>
          <p:cNvSpPr>
            <a:spLocks noChangeShapeType="1"/>
          </p:cNvSpPr>
          <p:nvPr/>
        </p:nvSpPr>
        <p:spPr bwMode="auto">
          <a:xfrm flipV="1">
            <a:off x="6934200" y="5257800"/>
            <a:ext cx="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5" name="Line 35"/>
          <p:cNvSpPr>
            <a:spLocks noChangeShapeType="1"/>
          </p:cNvSpPr>
          <p:nvPr/>
        </p:nvSpPr>
        <p:spPr bwMode="auto">
          <a:xfrm flipV="1">
            <a:off x="7239000" y="5257800"/>
            <a:ext cx="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6" name="WordArt 36"/>
          <p:cNvSpPr>
            <a:spLocks noChangeArrowheads="1" noChangeShapeType="1" noTextEdit="1"/>
          </p:cNvSpPr>
          <p:nvPr/>
        </p:nvSpPr>
        <p:spPr bwMode="auto">
          <a:xfrm>
            <a:off x="4953000" y="5029200"/>
            <a:ext cx="128588" cy="18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6350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</a:t>
            </a:r>
          </a:p>
        </p:txBody>
      </p:sp>
      <p:sp>
        <p:nvSpPr>
          <p:cNvPr id="4127" name="WordArt 37"/>
          <p:cNvSpPr>
            <a:spLocks noChangeArrowheads="1" noChangeShapeType="1" noTextEdit="1"/>
          </p:cNvSpPr>
          <p:nvPr/>
        </p:nvSpPr>
        <p:spPr bwMode="auto">
          <a:xfrm>
            <a:off x="5715000" y="5638800"/>
            <a:ext cx="128588" cy="18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6350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</a:t>
            </a: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1905000" y="2204864"/>
            <a:ext cx="2704" cy="1605136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V="1">
            <a:off x="1905000" y="3789040"/>
            <a:ext cx="1730896" cy="2096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364088" y="537321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923928" y="6021288"/>
            <a:ext cx="38607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диничный отрезок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Левая фигурная скобка 36"/>
          <p:cNvSpPr/>
          <p:nvPr/>
        </p:nvSpPr>
        <p:spPr>
          <a:xfrm rot="16200000">
            <a:off x="5472100" y="5481228"/>
            <a:ext cx="216024" cy="288032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H="1">
            <a:off x="5364088" y="5733256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428596" y="428604"/>
            <a:ext cx="74752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Прямоугольная система координат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3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2" grpId="0" animBg="1"/>
      <p:bldP spid="11302" grpId="1" animBg="1"/>
      <p:bldP spid="11303" grpId="0" animBg="1"/>
      <p:bldP spid="1130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9"/>
            <a:ext cx="9144000" cy="6862289"/>
          </a:xfrm>
          <a:prstGeom prst="rect">
            <a:avLst/>
          </a:prstGeom>
          <a:noFill/>
        </p:spPr>
      </p:pic>
      <p:pic>
        <p:nvPicPr>
          <p:cNvPr id="6" name="Picture 4" descr="picture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8" name="Овал 7"/>
          <p:cNvSpPr/>
          <p:nvPr/>
        </p:nvSpPr>
        <p:spPr>
          <a:xfrm flipH="1">
            <a:off x="2771800" y="335699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endCxn id="8" idx="4"/>
          </p:cNvCxnSpPr>
          <p:nvPr/>
        </p:nvCxnSpPr>
        <p:spPr>
          <a:xfrm flipH="1" flipV="1">
            <a:off x="2879812" y="3573016"/>
            <a:ext cx="36004" cy="25922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1560" y="3429000"/>
            <a:ext cx="21602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059832" y="2780928"/>
            <a:ext cx="2119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(6,8)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 descr="Шаблон (фон) презентации &quot;Школьны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289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692275" y="981075"/>
          <a:ext cx="5928320" cy="5257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832"/>
                <a:gridCol w="592832"/>
                <a:gridCol w="592832"/>
                <a:gridCol w="592832"/>
                <a:gridCol w="592832"/>
                <a:gridCol w="592832"/>
                <a:gridCol w="592832"/>
                <a:gridCol w="592832"/>
                <a:gridCol w="592832"/>
                <a:gridCol w="592832"/>
              </a:tblGrid>
              <a:tr h="4779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4779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4779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4779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4779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4779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4779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4779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4779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4779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4779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2268538" y="1052513"/>
            <a:ext cx="0" cy="5184775"/>
          </a:xfrm>
          <a:prstGeom prst="line">
            <a:avLst/>
          </a:prstGeom>
          <a:ln w="508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2168525" y="3376613"/>
            <a:ext cx="2174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2170113" y="2398713"/>
            <a:ext cx="2159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281238" y="6237288"/>
            <a:ext cx="5459412" cy="0"/>
          </a:xfrm>
          <a:prstGeom prst="line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837238" y="6126163"/>
            <a:ext cx="0" cy="2159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454775" y="6143625"/>
            <a:ext cx="0" cy="2159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053263" y="6143625"/>
            <a:ext cx="0" cy="2159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608888" y="6143625"/>
            <a:ext cx="0" cy="2159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640263" y="6143625"/>
            <a:ext cx="0" cy="2159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084638" y="6143625"/>
            <a:ext cx="0" cy="2159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470275" y="6143625"/>
            <a:ext cx="0" cy="2159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855913" y="6129338"/>
            <a:ext cx="0" cy="2159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16" name="TextBox 45"/>
          <p:cNvSpPr txBox="1">
            <a:spLocks noChangeArrowheads="1"/>
          </p:cNvSpPr>
          <p:nvPr/>
        </p:nvSpPr>
        <p:spPr bwMode="auto">
          <a:xfrm>
            <a:off x="7956550" y="6273800"/>
            <a:ext cx="503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Х</a:t>
            </a: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flipH="1">
            <a:off x="2155825" y="3836988"/>
            <a:ext cx="2159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2170113" y="2890838"/>
            <a:ext cx="2159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2170113" y="4338638"/>
            <a:ext cx="2159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2170113" y="4813300"/>
            <a:ext cx="2159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2170113" y="5287963"/>
            <a:ext cx="2159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2173288" y="5746750"/>
            <a:ext cx="2159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23" name="TextBox 72"/>
          <p:cNvSpPr txBox="1">
            <a:spLocks noChangeArrowheads="1"/>
          </p:cNvSpPr>
          <p:nvPr/>
        </p:nvSpPr>
        <p:spPr bwMode="auto">
          <a:xfrm>
            <a:off x="1476375" y="404813"/>
            <a:ext cx="503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У</a:t>
            </a: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5248275" y="6129338"/>
            <a:ext cx="0" cy="2159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Овал 75"/>
          <p:cNvSpPr/>
          <p:nvPr/>
        </p:nvSpPr>
        <p:spPr>
          <a:xfrm>
            <a:off x="5724525" y="2781300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3362325" y="3732213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6343650" y="4665663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328" name="TextBox 78"/>
          <p:cNvSpPr txBox="1">
            <a:spLocks noChangeArrowheads="1"/>
          </p:cNvSpPr>
          <p:nvPr/>
        </p:nvSpPr>
        <p:spPr bwMode="auto">
          <a:xfrm>
            <a:off x="2555875" y="6273800"/>
            <a:ext cx="504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/>
              <a:t>1</a:t>
            </a:r>
          </a:p>
        </p:txBody>
      </p:sp>
      <p:sp>
        <p:nvSpPr>
          <p:cNvPr id="7329" name="TextBox 79"/>
          <p:cNvSpPr txBox="1">
            <a:spLocks noChangeArrowheads="1"/>
          </p:cNvSpPr>
          <p:nvPr/>
        </p:nvSpPr>
        <p:spPr bwMode="auto">
          <a:xfrm>
            <a:off x="3176588" y="6273800"/>
            <a:ext cx="503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2</a:t>
            </a:r>
          </a:p>
        </p:txBody>
      </p:sp>
      <p:sp>
        <p:nvSpPr>
          <p:cNvPr id="7330" name="TextBox 80"/>
          <p:cNvSpPr txBox="1">
            <a:spLocks noChangeArrowheads="1"/>
          </p:cNvSpPr>
          <p:nvPr/>
        </p:nvSpPr>
        <p:spPr bwMode="auto">
          <a:xfrm>
            <a:off x="3824288" y="6273800"/>
            <a:ext cx="504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3</a:t>
            </a:r>
          </a:p>
        </p:txBody>
      </p:sp>
      <p:sp>
        <p:nvSpPr>
          <p:cNvPr id="7331" name="TextBox 81"/>
          <p:cNvSpPr txBox="1">
            <a:spLocks noChangeArrowheads="1"/>
          </p:cNvSpPr>
          <p:nvPr/>
        </p:nvSpPr>
        <p:spPr bwMode="auto">
          <a:xfrm>
            <a:off x="4387850" y="6273800"/>
            <a:ext cx="503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4</a:t>
            </a:r>
          </a:p>
        </p:txBody>
      </p:sp>
      <p:sp>
        <p:nvSpPr>
          <p:cNvPr id="7332" name="TextBox 82"/>
          <p:cNvSpPr txBox="1">
            <a:spLocks noChangeArrowheads="1"/>
          </p:cNvSpPr>
          <p:nvPr/>
        </p:nvSpPr>
        <p:spPr bwMode="auto">
          <a:xfrm>
            <a:off x="5033963" y="6273800"/>
            <a:ext cx="43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5</a:t>
            </a:r>
          </a:p>
        </p:txBody>
      </p:sp>
      <p:sp>
        <p:nvSpPr>
          <p:cNvPr id="7333" name="TextBox 83"/>
          <p:cNvSpPr txBox="1">
            <a:spLocks noChangeArrowheads="1"/>
          </p:cNvSpPr>
          <p:nvPr/>
        </p:nvSpPr>
        <p:spPr bwMode="auto">
          <a:xfrm>
            <a:off x="5597525" y="6273800"/>
            <a:ext cx="504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6</a:t>
            </a:r>
          </a:p>
        </p:txBody>
      </p:sp>
      <p:sp>
        <p:nvSpPr>
          <p:cNvPr id="7334" name="TextBox 84"/>
          <p:cNvSpPr txBox="1">
            <a:spLocks noChangeArrowheads="1"/>
          </p:cNvSpPr>
          <p:nvPr/>
        </p:nvSpPr>
        <p:spPr bwMode="auto">
          <a:xfrm>
            <a:off x="6156325" y="6273800"/>
            <a:ext cx="503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7</a:t>
            </a:r>
          </a:p>
        </p:txBody>
      </p:sp>
      <p:sp>
        <p:nvSpPr>
          <p:cNvPr id="7335" name="TextBox 85"/>
          <p:cNvSpPr txBox="1">
            <a:spLocks noChangeArrowheads="1"/>
          </p:cNvSpPr>
          <p:nvPr/>
        </p:nvSpPr>
        <p:spPr bwMode="auto">
          <a:xfrm>
            <a:off x="6792913" y="6273800"/>
            <a:ext cx="503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8</a:t>
            </a:r>
          </a:p>
        </p:txBody>
      </p:sp>
      <p:sp>
        <p:nvSpPr>
          <p:cNvPr id="7336" name="TextBox 86"/>
          <p:cNvSpPr txBox="1">
            <a:spLocks noChangeArrowheads="1"/>
          </p:cNvSpPr>
          <p:nvPr/>
        </p:nvSpPr>
        <p:spPr bwMode="auto">
          <a:xfrm>
            <a:off x="1757363" y="5445125"/>
            <a:ext cx="503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1</a:t>
            </a:r>
          </a:p>
        </p:txBody>
      </p:sp>
      <p:sp>
        <p:nvSpPr>
          <p:cNvPr id="7337" name="TextBox 87"/>
          <p:cNvSpPr txBox="1">
            <a:spLocks noChangeArrowheads="1"/>
          </p:cNvSpPr>
          <p:nvPr/>
        </p:nvSpPr>
        <p:spPr bwMode="auto">
          <a:xfrm>
            <a:off x="1757363" y="4941888"/>
            <a:ext cx="503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2</a:t>
            </a:r>
          </a:p>
        </p:txBody>
      </p:sp>
      <p:sp>
        <p:nvSpPr>
          <p:cNvPr id="7338" name="TextBox 88"/>
          <p:cNvSpPr txBox="1">
            <a:spLocks noChangeArrowheads="1"/>
          </p:cNvSpPr>
          <p:nvPr/>
        </p:nvSpPr>
        <p:spPr bwMode="auto">
          <a:xfrm>
            <a:off x="1757363" y="4437063"/>
            <a:ext cx="503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3</a:t>
            </a:r>
          </a:p>
        </p:txBody>
      </p:sp>
      <p:sp>
        <p:nvSpPr>
          <p:cNvPr id="7339" name="TextBox 89"/>
          <p:cNvSpPr txBox="1">
            <a:spLocks noChangeArrowheads="1"/>
          </p:cNvSpPr>
          <p:nvPr/>
        </p:nvSpPr>
        <p:spPr bwMode="auto">
          <a:xfrm>
            <a:off x="1757363" y="3933825"/>
            <a:ext cx="503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4</a:t>
            </a:r>
          </a:p>
        </p:txBody>
      </p:sp>
      <p:sp>
        <p:nvSpPr>
          <p:cNvPr id="7340" name="TextBox 90"/>
          <p:cNvSpPr txBox="1">
            <a:spLocks noChangeArrowheads="1"/>
          </p:cNvSpPr>
          <p:nvPr/>
        </p:nvSpPr>
        <p:spPr bwMode="auto">
          <a:xfrm>
            <a:off x="1757363" y="3490913"/>
            <a:ext cx="503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5</a:t>
            </a:r>
          </a:p>
        </p:txBody>
      </p:sp>
      <p:sp>
        <p:nvSpPr>
          <p:cNvPr id="7341" name="TextBox 91"/>
          <p:cNvSpPr txBox="1">
            <a:spLocks noChangeArrowheads="1"/>
          </p:cNvSpPr>
          <p:nvPr/>
        </p:nvSpPr>
        <p:spPr bwMode="auto">
          <a:xfrm>
            <a:off x="1757363" y="3044825"/>
            <a:ext cx="503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6</a:t>
            </a:r>
          </a:p>
        </p:txBody>
      </p:sp>
      <p:sp>
        <p:nvSpPr>
          <p:cNvPr id="7342" name="TextBox 92"/>
          <p:cNvSpPr txBox="1">
            <a:spLocks noChangeArrowheads="1"/>
          </p:cNvSpPr>
          <p:nvPr/>
        </p:nvSpPr>
        <p:spPr bwMode="auto">
          <a:xfrm>
            <a:off x="1828800" y="2570163"/>
            <a:ext cx="503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7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166938" y="1944688"/>
            <a:ext cx="2159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059113" y="2997200"/>
            <a:ext cx="12969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(2,5)</a:t>
            </a:r>
            <a:endParaRPr lang="ru-RU" b="1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940425" y="3860800"/>
            <a:ext cx="12954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(7,3)</a:t>
            </a:r>
            <a:endParaRPr lang="ru-RU" b="1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292725" y="1989138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(6,7)</a:t>
            </a:r>
            <a:endParaRPr lang="ru-RU" b="1"/>
          </a:p>
        </p:txBody>
      </p:sp>
      <p:sp>
        <p:nvSpPr>
          <p:cNvPr id="89" name="Прямоугольник 88"/>
          <p:cNvSpPr/>
          <p:nvPr/>
        </p:nvSpPr>
        <p:spPr>
          <a:xfrm>
            <a:off x="1979712" y="260648"/>
            <a:ext cx="58929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Определите координаты точек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0" name="TextBox 78"/>
          <p:cNvSpPr txBox="1">
            <a:spLocks noChangeArrowheads="1"/>
          </p:cNvSpPr>
          <p:nvPr/>
        </p:nvSpPr>
        <p:spPr bwMode="auto">
          <a:xfrm>
            <a:off x="1907704" y="6093296"/>
            <a:ext cx="504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/>
              <a:t>0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328" grpId="0"/>
      <p:bldP spid="7329" grpId="0"/>
      <p:bldP spid="7330" grpId="0"/>
      <p:bldP spid="7331" grpId="0"/>
      <p:bldP spid="7332" grpId="0"/>
      <p:bldP spid="7333" grpId="0"/>
      <p:bldP spid="7334" grpId="0"/>
      <p:bldP spid="7335" grpId="0"/>
      <p:bldP spid="7336" grpId="0"/>
      <p:bldP spid="7337" grpId="0"/>
      <p:bldP spid="7338" grpId="0"/>
      <p:bldP spid="7339" grpId="0"/>
      <p:bldP spid="7340" grpId="0"/>
      <p:bldP spid="7341" grpId="0"/>
      <p:bldP spid="7342" grpId="0"/>
      <p:bldP spid="44" grpId="0"/>
      <p:bldP spid="46" grpId="0"/>
      <p:bldP spid="48" grpId="0"/>
      <p:bldP spid="5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416</Words>
  <Application>Microsoft Office PowerPoint</Application>
  <PresentationFormat>Экран (4:3)</PresentationFormat>
  <Paragraphs>268</Paragraphs>
  <Slides>24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Игра в шахматы:</vt:lpstr>
      <vt:lpstr>РЕНЕ ДЕКАРТ (1596-1650)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1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ks</cp:lastModifiedBy>
  <cp:revision>36</cp:revision>
  <dcterms:created xsi:type="dcterms:W3CDTF">2012-12-16T01:19:31Z</dcterms:created>
  <dcterms:modified xsi:type="dcterms:W3CDTF">2013-01-28T01:19:03Z</dcterms:modified>
</cp:coreProperties>
</file>