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46" autoAdjust="0"/>
    <p:restoredTop sz="94660"/>
  </p:normalViewPr>
  <p:slideViewPr>
    <p:cSldViewPr>
      <p:cViewPr>
        <p:scale>
          <a:sx n="80" d="100"/>
          <a:sy n="80" d="100"/>
        </p:scale>
        <p:origin x="-12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97F8-A720-4534-8B5A-E04B12D9E629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D91C6-6A83-4B53-BB6A-5090D7764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4613A9-C1D4-4A95-B70D-D43F144612D7}" type="slidenum">
              <a:rPr lang="ru-RU"/>
              <a:pPr/>
              <a:t>5</a:t>
            </a:fld>
            <a:endParaRPr lang="ru-RU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5CEBA40-2B1D-4F93-ADF4-9AE804643AD9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5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4253AE-972B-4737-A0CC-C1D6E0C63286}" type="slidenum">
              <a:rPr lang="ru-RU"/>
              <a:pPr/>
              <a:t>15</a:t>
            </a:fld>
            <a:endParaRPr lang="ru-RU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58C3B7A0-F00B-4C04-BB76-A5736E912678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15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55D90F-B82B-41F6-880D-54EBC5F80073}" type="slidenum">
              <a:rPr lang="ru-RU"/>
              <a:pPr/>
              <a:t>16</a:t>
            </a:fld>
            <a:endParaRPr lang="ru-RU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837710F4-C86F-4C1D-A01A-4B7D54C3E777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16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BC5F14-DF08-41A9-8C4E-650EFE78E273}" type="slidenum">
              <a:rPr lang="ru-RU"/>
              <a:pPr/>
              <a:t>7</a:t>
            </a:fld>
            <a:endParaRPr lang="ru-RU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84739B7-0007-4C81-9662-D0D95455766D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7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BA1569-0BFB-47D3-84C4-EAB67D81A6DB}" type="slidenum">
              <a:rPr lang="ru-RU"/>
              <a:pPr/>
              <a:t>8</a:t>
            </a:fld>
            <a:endParaRPr lang="ru-RU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018C42D7-D134-4290-8085-0A13F547782E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8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C2C851-65FE-4547-80BB-64960E2B3E24}" type="slidenum">
              <a:rPr lang="ru-RU"/>
              <a:pPr/>
              <a:t>9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687E7CE-1AAC-4EA4-A7A4-0622AC7DBD87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9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1463C2-3E08-497A-9099-FF223DD2123E}" type="slidenum">
              <a:rPr lang="ru-RU"/>
              <a:pPr/>
              <a:t>10</a:t>
            </a:fld>
            <a:endParaRPr lang="ru-RU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16125CC1-FAA2-41C9-8C11-BD76DBF01056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10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CFCF8E-554A-4B9F-9716-D72D47660A76}" type="slidenum">
              <a:rPr lang="ru-RU"/>
              <a:pPr/>
              <a:t>11</a:t>
            </a:fld>
            <a:endParaRPr lang="ru-RU"/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63D7A3B-A7F1-46C8-9A8C-719C906D25FC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11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2421D5-881D-41DC-93F7-1BA1B96F8060}" type="slidenum">
              <a:rPr lang="ru-RU"/>
              <a:pPr/>
              <a:t>12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C2BA522-0ABA-468B-9198-A3D59E507E71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12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F8BF0-C90E-4E45-AB68-61A75A91407C}" type="slidenum">
              <a:rPr lang="ru-RU"/>
              <a:pPr/>
              <a:t>13</a:t>
            </a:fld>
            <a:endParaRPr lang="ru-RU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D1C84704-64F8-4D5F-A9EF-A2FC3AB717CE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13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908F23-7495-408F-852B-564B06786CEC}" type="slidenum">
              <a:rPr lang="ru-RU"/>
              <a:pPr/>
              <a:t>14</a:t>
            </a:fld>
            <a:endParaRPr lang="ru-RU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ru-RU" sz="2000">
              <a:latin typeface="Arial" charset="0"/>
              <a:cs typeface="Arial Unicode MS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65FEA80-684F-4FF7-8678-F16A4B45BD11}" type="slidenum">
              <a:rPr lang="ru-RU">
                <a:solidFill>
                  <a:srgbClr val="000000"/>
                </a:solidFill>
                <a:latin typeface="+mn-lt" charset="0"/>
              </a:rPr>
              <a:pPr hangingPunct="1">
                <a:lnSpc>
                  <a:spcPct val="100000"/>
                </a:lnSpc>
              </a:pPr>
              <a:t>14</a:t>
            </a:fld>
            <a:endParaRPr lang="ru-RU">
              <a:solidFill>
                <a:srgbClr val="000000"/>
              </a:solidFill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987C8D-6C3E-4D39-9B18-14B5E741D0BA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EB7A2-F5C3-40DF-BFEE-A3E9EEA6D82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142984"/>
            <a:ext cx="7851648" cy="471490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системы цветопередачи </a:t>
            </a:r>
            <a:r>
              <a:rPr lang="en-US" sz="8000" dirty="0" smtClean="0"/>
              <a:t>RGB, CMYK, HSB</a:t>
            </a:r>
            <a:endParaRPr lang="ru-RU" sz="8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-214346" y="2285992"/>
            <a:ext cx="5857884" cy="64294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dirty="0" err="1">
                <a:solidFill>
                  <a:srgbClr val="0000FF"/>
                </a:solidFill>
                <a:latin typeface="Calibri" charset="0"/>
              </a:rPr>
              <a:t>Субтрактивная</a:t>
            </a:r>
            <a:r>
              <a:rPr lang="ru-RU" sz="3600" b="1" dirty="0">
                <a:solidFill>
                  <a:srgbClr val="0000FF"/>
                </a:solidFill>
                <a:latin typeface="Calibri" charset="0"/>
              </a:rPr>
              <a:t> модель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4762500" cy="3571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00034" y="3571876"/>
            <a:ext cx="4143404" cy="193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3200" b="1" dirty="0" err="1">
                <a:solidFill>
                  <a:srgbClr val="00E3DE"/>
                </a:solidFill>
                <a:latin typeface="Calibri" charset="0"/>
              </a:rPr>
              <a:t>Cyan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00E6E1"/>
                </a:solidFill>
                <a:latin typeface="Calibri" charset="0"/>
              </a:rPr>
              <a:t>– голубой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3200" b="1" dirty="0" err="1">
                <a:solidFill>
                  <a:srgbClr val="FF3399"/>
                </a:solidFill>
                <a:latin typeface="Calibri" charset="0"/>
              </a:rPr>
              <a:t>Magenta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FF33CC"/>
                </a:solidFill>
                <a:latin typeface="Calibri" charset="0"/>
              </a:rPr>
              <a:t>– пурпурный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3200" b="1" dirty="0" err="1">
                <a:solidFill>
                  <a:srgbClr val="FFCC00"/>
                </a:solidFill>
                <a:latin typeface="Calibri" charset="0"/>
              </a:rPr>
              <a:t>Yellow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Calibri" charset="0"/>
              </a:rPr>
              <a:t>– </a:t>
            </a:r>
            <a:r>
              <a:rPr lang="ru-RU" sz="2400" b="1" dirty="0" smtClean="0">
                <a:solidFill>
                  <a:srgbClr val="FFC000"/>
                </a:solidFill>
                <a:latin typeface="Calibri" charset="0"/>
              </a:rPr>
              <a:t>желтый</a:t>
            </a:r>
            <a:endParaRPr lang="ru-RU" sz="2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14282" y="2857496"/>
            <a:ext cx="5357850" cy="6477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i="1" dirty="0">
                <a:solidFill>
                  <a:srgbClr val="000000"/>
                </a:solidFill>
                <a:latin typeface="Times New Roman" pitchFamily="16" charset="0"/>
              </a:rPr>
              <a:t>англ</a:t>
            </a:r>
            <a:r>
              <a:rPr lang="ru-RU" sz="3200" i="1" dirty="0">
                <a:solidFill>
                  <a:srgbClr val="000000"/>
                </a:solidFill>
                <a:latin typeface="Calibri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Calibri" charset="0"/>
              </a:rPr>
              <a:t> “</a:t>
            </a:r>
            <a:r>
              <a:rPr lang="ru-RU" sz="3200" dirty="0" err="1">
                <a:solidFill>
                  <a:srgbClr val="000000"/>
                </a:solidFill>
                <a:latin typeface="Calibri" charset="0"/>
              </a:rPr>
              <a:t>subtract</a:t>
            </a:r>
            <a:r>
              <a:rPr lang="ru-RU" sz="3200" dirty="0">
                <a:solidFill>
                  <a:srgbClr val="000000"/>
                </a:solidFill>
                <a:latin typeface="Calibri" charset="0"/>
              </a:rPr>
              <a:t>” – «вычитать»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00430" y="5357826"/>
            <a:ext cx="532765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Каждый из них поглощает (вычитает) определенные цвета из белого света, падающего на печатаемую палитру.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57158" y="3571876"/>
            <a:ext cx="42275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Основными цветами являются: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642918"/>
            <a:ext cx="8501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0000FF"/>
                </a:solidFill>
                <a:latin typeface="Calibri" charset="0"/>
              </a:rPr>
              <a:t>Цветовая модель </a:t>
            </a:r>
            <a:r>
              <a:rPr lang="en-US" sz="3600" b="1" dirty="0">
                <a:solidFill>
                  <a:srgbClr val="0000FF"/>
                </a:solidFill>
                <a:latin typeface="Calibri" charset="0"/>
              </a:rPr>
              <a:t>CMYK</a:t>
            </a:r>
            <a:endParaRPr lang="ru-RU" sz="3600" b="1" dirty="0">
              <a:solidFill>
                <a:srgbClr val="0000FF"/>
              </a:solidFill>
              <a:latin typeface="Calibri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Эту модель используют для подготовки не экранных, а печатных изображений.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500042"/>
            <a:ext cx="7775575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err="1">
                <a:solidFill>
                  <a:srgbClr val="000000"/>
                </a:solidFill>
                <a:latin typeface="Calibri" charset="0"/>
              </a:rPr>
              <a:t>Субтрактивный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 - при увеличении яркости отдельных цветов результирующий цвет становится темнее.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14678" y="3286124"/>
            <a:ext cx="5616575" cy="193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В палитре CMY каждый из цветов может менять свою интенсивность от 0 до 255.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 dirty="0" smtClean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     0 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– интенсивность цвета минимальна</a:t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255 – интенсивность цвета максимальна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5720" y="1357298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5286388"/>
            <a:ext cx="85725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Из-за особенностей типографских красок смесь трех цветов дает не черный, а грязно – коричневый цвет. Поэтому к основным цветам добавляют еще и черный.</a:t>
            </a:r>
          </a:p>
          <a:p>
            <a:pPr algn="r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ru-RU" sz="2400" dirty="0" smtClean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1500174"/>
            <a:ext cx="4357718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b="1" dirty="0" err="1" smtClean="0">
                <a:solidFill>
                  <a:srgbClr val="0000FF"/>
                </a:solidFill>
                <a:latin typeface="Calibri" charset="0"/>
              </a:rPr>
              <a:t>C</a:t>
            </a:r>
            <a:r>
              <a:rPr lang="ru-RU" sz="2800" dirty="0" err="1" smtClean="0">
                <a:solidFill>
                  <a:srgbClr val="000000"/>
                </a:solidFill>
                <a:latin typeface="Calibri" charset="0"/>
              </a:rPr>
              <a:t>yan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 – голубой;</a:t>
            </a:r>
            <a:br>
              <a:rPr lang="ru-RU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2800" b="1" dirty="0" err="1" smtClean="0">
                <a:solidFill>
                  <a:srgbClr val="FF3399"/>
                </a:solidFill>
                <a:latin typeface="Calibri" charset="0"/>
              </a:rPr>
              <a:t>M</a:t>
            </a:r>
            <a:r>
              <a:rPr lang="ru-RU" sz="2800" dirty="0" err="1" smtClean="0">
                <a:solidFill>
                  <a:srgbClr val="000000"/>
                </a:solidFill>
                <a:latin typeface="Calibri" charset="0"/>
              </a:rPr>
              <a:t>agenta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 – пурпурный;</a:t>
            </a:r>
            <a:br>
              <a:rPr lang="ru-RU" sz="2800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2800" b="1" dirty="0" err="1" smtClean="0">
                <a:solidFill>
                  <a:srgbClr val="FFC000"/>
                </a:solidFill>
                <a:latin typeface="Calibri" charset="0"/>
              </a:rPr>
              <a:t>Y</a:t>
            </a:r>
            <a:r>
              <a:rPr lang="ru-RU" sz="2800" dirty="0" err="1" smtClean="0">
                <a:solidFill>
                  <a:srgbClr val="000000"/>
                </a:solidFill>
                <a:latin typeface="Calibri" charset="0"/>
              </a:rPr>
              <a:t>ellow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 – желтый;</a:t>
            </a:r>
          </a:p>
          <a:p>
            <a:pPr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800" dirty="0" err="1" smtClean="0">
                <a:solidFill>
                  <a:srgbClr val="000000"/>
                </a:solidFill>
                <a:latin typeface="Calibri" charset="0"/>
              </a:rPr>
              <a:t>Blac</a:t>
            </a:r>
            <a:r>
              <a:rPr lang="ru-RU" sz="2800" b="1" dirty="0" err="1" smtClean="0">
                <a:solidFill>
                  <a:srgbClr val="000000"/>
                </a:solidFill>
                <a:latin typeface="Calibri" charset="0"/>
              </a:rPr>
              <a:t>k</a:t>
            </a:r>
            <a:r>
              <a:rPr lang="ru-RU" sz="2800" dirty="0" smtClean="0">
                <a:solidFill>
                  <a:srgbClr val="000000"/>
                </a:solidFill>
                <a:latin typeface="Calibri" charset="0"/>
              </a:rPr>
              <a:t> – черный.</a:t>
            </a:r>
            <a:endParaRPr lang="ru-RU" sz="28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Group 1"/>
          <p:cNvGraphicFramePr>
            <a:graphicFrameLocks noGrp="1"/>
          </p:cNvGraphicFramePr>
          <p:nvPr/>
        </p:nvGraphicFramePr>
        <p:xfrm>
          <a:off x="395288" y="1339850"/>
          <a:ext cx="8428037" cy="4622804"/>
        </p:xfrm>
        <a:graphic>
          <a:graphicData uri="http://schemas.openxmlformats.org/drawingml/2006/table">
            <a:tbl>
              <a:tblPr/>
              <a:tblGrid>
                <a:gridCol w="2106612"/>
                <a:gridCol w="2108200"/>
                <a:gridCol w="2106613"/>
                <a:gridCol w="2106612"/>
              </a:tblGrid>
              <a:tr h="8493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Голубой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(нет красного)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3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Пурпурный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(нет зеленого)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Желтый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(нет синего)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Цвет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Белый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Желтый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Пурпурный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Голубой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E3DE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Красный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Зеленый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Синий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Черный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5483" name="Rectangle 123"/>
          <p:cNvSpPr>
            <a:spLocks noChangeArrowheads="1"/>
          </p:cNvSpPr>
          <p:nvPr/>
        </p:nvSpPr>
        <p:spPr bwMode="auto">
          <a:xfrm>
            <a:off x="2555875" y="333375"/>
            <a:ext cx="415925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Таблица цветов </a:t>
            </a:r>
            <a:r>
              <a:rPr lang="ru-RU" sz="3600" b="1">
                <a:solidFill>
                  <a:srgbClr val="0099FF"/>
                </a:solidFill>
                <a:latin typeface="Calibri" charset="0"/>
              </a:rPr>
              <a:t>С</a:t>
            </a:r>
            <a:r>
              <a:rPr lang="ru-RU" sz="3600" b="1">
                <a:solidFill>
                  <a:srgbClr val="FF3399"/>
                </a:solidFill>
                <a:latin typeface="Calibri" charset="0"/>
              </a:rPr>
              <a:t>M</a:t>
            </a:r>
            <a:r>
              <a:rPr lang="ru-RU" sz="3600" b="1">
                <a:solidFill>
                  <a:srgbClr val="FFCC00"/>
                </a:solidFill>
                <a:latin typeface="Calibri" charset="0"/>
              </a:rPr>
              <a:t>Y</a:t>
            </a:r>
            <a:r>
              <a:rPr lang="ru-RU" sz="3600" b="1">
                <a:solidFill>
                  <a:srgbClr val="000000"/>
                </a:solidFill>
                <a:latin typeface="Calibri" charset="0"/>
              </a:rPr>
              <a:t>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844675"/>
            <a:ext cx="5256213" cy="457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63713" y="404813"/>
            <a:ext cx="5832475" cy="133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Отличие в воспроизведении цветов в моделях </a:t>
            </a:r>
            <a:r>
              <a:rPr lang="ru-RU" sz="3200" b="1">
                <a:solidFill>
                  <a:srgbClr val="FE0802"/>
                </a:solidFill>
                <a:latin typeface="Calibri" charset="0"/>
              </a:rPr>
              <a:t>R</a:t>
            </a:r>
            <a:r>
              <a:rPr lang="ru-RU" sz="3200" b="1">
                <a:solidFill>
                  <a:srgbClr val="00B050"/>
                </a:solidFill>
                <a:latin typeface="Calibri" charset="0"/>
              </a:rPr>
              <a:t>G</a:t>
            </a:r>
            <a:r>
              <a:rPr lang="ru-RU" sz="3200" b="1">
                <a:solidFill>
                  <a:srgbClr val="005DA2"/>
                </a:solidFill>
                <a:latin typeface="Calibri" charset="0"/>
              </a:rPr>
              <a:t>B</a:t>
            </a:r>
            <a:r>
              <a:rPr lang="ru-RU" sz="3200" b="1">
                <a:solidFill>
                  <a:srgbClr val="000000"/>
                </a:solidFill>
                <a:latin typeface="Calibri" charset="0"/>
              </a:rPr>
              <a:t> и </a:t>
            </a:r>
            <a:r>
              <a:rPr lang="ru-RU" sz="3200" b="1">
                <a:solidFill>
                  <a:srgbClr val="0099FF"/>
                </a:solidFill>
                <a:latin typeface="Calibri" charset="0"/>
              </a:rPr>
              <a:t>С</a:t>
            </a:r>
            <a:r>
              <a:rPr lang="ru-RU" sz="3200" b="1">
                <a:solidFill>
                  <a:srgbClr val="FF3399"/>
                </a:solidFill>
                <a:latin typeface="Calibri" charset="0"/>
              </a:rPr>
              <a:t>M</a:t>
            </a:r>
            <a:r>
              <a:rPr lang="ru-RU" sz="3200" b="1">
                <a:solidFill>
                  <a:srgbClr val="FFCC00"/>
                </a:solidFill>
                <a:latin typeface="Calibri" charset="0"/>
              </a:rPr>
              <a:t>Y</a:t>
            </a:r>
            <a:r>
              <a:rPr lang="ru-RU" sz="3200" b="1">
                <a:solidFill>
                  <a:srgbClr val="000000"/>
                </a:solidFill>
                <a:latin typeface="Calibri" charset="0"/>
              </a:rPr>
              <a:t>K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>
                <a:solidFill>
                  <a:srgbClr val="000000"/>
                </a:solidFill>
                <a:latin typeface="Calibri" charset="0"/>
              </a:rPr>
              <a:t>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13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2413" y="26035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4400" b="1">
                <a:solidFill>
                  <a:srgbClr val="FF0000"/>
                </a:solidFill>
                <a:latin typeface="Calibri" charset="0"/>
              </a:rPr>
              <a:t>Цветовая модель H</a:t>
            </a:r>
            <a:r>
              <a:rPr lang="ru-RU" sz="4400" b="1">
                <a:solidFill>
                  <a:srgbClr val="953735"/>
                </a:solidFill>
                <a:latin typeface="Calibri" charset="0"/>
              </a:rPr>
              <a:t>S</a:t>
            </a:r>
            <a:r>
              <a:rPr lang="ru-RU" sz="4400" b="1">
                <a:solidFill>
                  <a:srgbClr val="17375E"/>
                </a:solidFill>
                <a:latin typeface="Calibri" charset="0"/>
              </a:rPr>
              <a:t>B</a:t>
            </a:r>
            <a:r>
              <a:rPr lang="ru-RU" sz="4400" b="1">
                <a:solidFill>
                  <a:srgbClr val="FF0000"/>
                </a:solidFill>
                <a:latin typeface="Calibri" charset="0"/>
              </a:rPr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708275"/>
            <a:ext cx="5148262" cy="374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5288" y="3213100"/>
            <a:ext cx="5256212" cy="338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>
                <a:solidFill>
                  <a:srgbClr val="FF0000"/>
                </a:solidFill>
                <a:latin typeface="Calibri" charset="0"/>
              </a:rPr>
              <a:t>Hue</a:t>
            </a:r>
            <a:r>
              <a:rPr lang="ru-RU" sz="2400">
                <a:solidFill>
                  <a:srgbClr val="000000"/>
                </a:solidFill>
                <a:latin typeface="Calibri" charset="0"/>
              </a:rPr>
              <a:t> — цветовой тон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>
                <a:solidFill>
                  <a:srgbClr val="953735"/>
                </a:solidFill>
                <a:latin typeface="Calibri" charset="0"/>
              </a:rPr>
              <a:t>Saturation</a:t>
            </a:r>
            <a:r>
              <a:rPr lang="ru-RU" sz="2400">
                <a:solidFill>
                  <a:srgbClr val="000000"/>
                </a:solidFill>
                <a:latin typeface="Calibri" charset="0"/>
              </a:rPr>
              <a:t> — насыщенность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3200" b="1">
                <a:solidFill>
                  <a:srgbClr val="17375E"/>
                </a:solidFill>
                <a:latin typeface="Calibri" charset="0"/>
              </a:rPr>
              <a:t>Brightness</a:t>
            </a:r>
            <a:r>
              <a:rPr lang="ru-RU" sz="2400">
                <a:solidFill>
                  <a:srgbClr val="000000"/>
                </a:solidFill>
                <a:latin typeface="Calibri" charset="0"/>
              </a:rPr>
              <a:t> — яркость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sz="24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68313" y="1196975"/>
            <a:ext cx="82804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just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При работе в графических программах с помощью этой модели очень удобно подбирать цвет, так как представление в ней цвета согласуется с его восприятием человеком.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0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 l="42920" t="27228" r="15189" b="8054"/>
          <a:stretch>
            <a:fillRect/>
          </a:stretch>
        </p:blipFill>
        <p:spPr bwMode="auto">
          <a:xfrm>
            <a:off x="714348" y="785793"/>
            <a:ext cx="2286016" cy="180474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52413" y="3213100"/>
            <a:ext cx="4392612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Цвет представляется как комбинация параметров цвета: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тона, насыщенности и яркости.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924300" y="1196975"/>
            <a:ext cx="45720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Тон имеет 360 уровней, 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а цвет и яркость по 100 уровней.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708275"/>
            <a:ext cx="4419600" cy="345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 additive="repl">
                                        <p:cTn id="9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00063" y="620713"/>
            <a:ext cx="8326437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Круговое расположение  цветов</a:t>
            </a:r>
            <a:r>
              <a:rPr lang="ru-RU" sz="3600" b="1">
                <a:solidFill>
                  <a:srgbClr val="FF0000"/>
                </a:solidFill>
                <a:latin typeface="Calibri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Calibri" charset="0"/>
              </a:rPr>
              <a:t>модели</a:t>
            </a:r>
            <a:r>
              <a:rPr lang="ru-RU" sz="3600" b="1">
                <a:solidFill>
                  <a:srgbClr val="FF0000"/>
                </a:solidFill>
                <a:latin typeface="Calibri" charset="0"/>
              </a:rPr>
              <a:t> H</a:t>
            </a:r>
            <a:r>
              <a:rPr lang="ru-RU" sz="3600" b="1">
                <a:solidFill>
                  <a:srgbClr val="953735"/>
                </a:solidFill>
                <a:latin typeface="Calibri" charset="0"/>
              </a:rPr>
              <a:t>S</a:t>
            </a:r>
            <a:r>
              <a:rPr lang="ru-RU" sz="3600" b="1">
                <a:solidFill>
                  <a:srgbClr val="17375E"/>
                </a:solidFill>
                <a:latin typeface="Calibri" charset="0"/>
              </a:rPr>
              <a:t>B</a:t>
            </a:r>
            <a:r>
              <a:rPr lang="ru-RU" sz="3600" b="1">
                <a:solidFill>
                  <a:srgbClr val="FF0000"/>
                </a:solidFill>
                <a:latin typeface="Calibri" charset="0"/>
              </a:rPr>
              <a:t>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989138"/>
            <a:ext cx="7400925" cy="3743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3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модель </a:t>
            </a:r>
          </a:p>
          <a:p>
            <a:pPr>
              <a:buSzPct val="118000"/>
              <a:buFont typeface="Wingdings" pitchFamily="2" charset="2"/>
              <a:buChar char=""/>
            </a:pPr>
            <a:r>
              <a:rPr lang="en-US" sz="3200" b="1" dirty="0" smtClean="0"/>
              <a:t>RGB</a:t>
            </a:r>
            <a:r>
              <a:rPr lang="ru-RU" sz="3200" dirty="0" smtClean="0"/>
              <a:t> – удобна  для компьютера, </a:t>
            </a:r>
          </a:p>
          <a:p>
            <a:pPr>
              <a:buSzPct val="118000"/>
              <a:buFont typeface="Wingdings" pitchFamily="2" charset="2"/>
              <a:buChar char=""/>
            </a:pPr>
            <a:r>
              <a:rPr lang="en-US" sz="3200" b="1" dirty="0" smtClean="0"/>
              <a:t>CMYK</a:t>
            </a:r>
            <a:r>
              <a:rPr lang="ru-RU" sz="3200" dirty="0" smtClean="0"/>
              <a:t> – для типографий , </a:t>
            </a:r>
          </a:p>
          <a:p>
            <a:pPr>
              <a:buSzPct val="118000"/>
              <a:buFont typeface="Wingdings" pitchFamily="2" charset="2"/>
              <a:buChar char=""/>
            </a:pPr>
            <a:r>
              <a:rPr lang="en-US" sz="3200" b="1" dirty="0" smtClean="0"/>
              <a:t>H</a:t>
            </a:r>
            <a:r>
              <a:rPr lang="en-US" sz="3200" b="1" smtClean="0"/>
              <a:t>SB</a:t>
            </a:r>
            <a:r>
              <a:rPr lang="ru-RU" sz="3200" b="1" dirty="0" smtClean="0"/>
              <a:t>- </a:t>
            </a:r>
            <a:r>
              <a:rPr lang="ru-RU" sz="3200" dirty="0" smtClean="0"/>
              <a:t>для человека</a:t>
            </a:r>
          </a:p>
          <a:p>
            <a:pPr algn="just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1857377" cy="27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143248"/>
            <a:ext cx="2928938" cy="21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857364"/>
            <a:ext cx="2844531" cy="2143140"/>
          </a:xfrm>
          <a:prstGeom prst="rect">
            <a:avLst/>
          </a:prstGeom>
        </p:spPr>
      </p:pic>
      <p:pic>
        <p:nvPicPr>
          <p:cNvPr id="8" name="Рисунок 7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214818"/>
            <a:ext cx="31623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/>
              <a:t>При работе с цветом используются понятия </a:t>
            </a:r>
            <a:r>
              <a:rPr lang="ru-RU" sz="2800" b="1" i="1" dirty="0" smtClean="0"/>
              <a:t>цветовое разрешение </a:t>
            </a:r>
            <a:r>
              <a:rPr lang="ru-RU" sz="2800" b="1" dirty="0" smtClean="0"/>
              <a:t>и </a:t>
            </a:r>
            <a:r>
              <a:rPr lang="ru-RU" sz="2800" b="1" i="1" dirty="0" smtClean="0"/>
              <a:t>цветовая модель.</a:t>
            </a:r>
            <a:r>
              <a:rPr lang="ru-RU" sz="2800" b="1" dirty="0" smtClean="0"/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Arial Black" pitchFamily="34" charset="0"/>
              </a:rPr>
              <a:t>Цветовое разрешение    </a:t>
            </a:r>
            <a:r>
              <a:rPr lang="ru-RU" sz="2800" dirty="0" smtClean="0"/>
              <a:t>(</a:t>
            </a:r>
            <a:r>
              <a:rPr lang="ru-RU" sz="2800" i="1" dirty="0" smtClean="0"/>
              <a:t>глубина цвета) </a:t>
            </a:r>
            <a:r>
              <a:rPr lang="ru-RU" sz="2800" dirty="0" smtClean="0"/>
              <a:t>определяет метод кодирования цветовой информации, и от него зависит то, сколько цветов на экране может отображаться одновременно.</a:t>
            </a:r>
          </a:p>
          <a:p>
            <a:pPr marL="273050" indent="0">
              <a:buNone/>
            </a:pPr>
            <a:r>
              <a:rPr lang="ru-RU" sz="2800" dirty="0" smtClean="0"/>
              <a:t>Цвета в природе редко являются простыми. Большинство цветовых оттенков образуется смешением основных цветов. </a:t>
            </a:r>
          </a:p>
          <a:p>
            <a:pPr algn="just">
              <a:buNone/>
            </a:pPr>
            <a:r>
              <a:rPr lang="ru-RU" sz="2800" b="1" i="1" dirty="0" smtClean="0">
                <a:latin typeface="Arial Black" pitchFamily="34" charset="0"/>
              </a:rPr>
              <a:t>Цветовой моделью </a:t>
            </a:r>
            <a:r>
              <a:rPr lang="ru-RU" sz="2800" b="1" dirty="0" smtClean="0"/>
              <a:t>называется способ разделения цветового оттенка на составляющие компоненты.</a:t>
            </a:r>
            <a:r>
              <a:rPr lang="ru-RU" sz="2800" b="1" dirty="0" smtClean="0">
                <a:latin typeface="AGCrownStyle" pitchFamily="2" charset="0"/>
              </a:rPr>
              <a:t> </a:t>
            </a:r>
            <a:endParaRPr lang="ru-RU" sz="2800" dirty="0">
              <a:latin typeface="AGCrownSty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656" cy="6858000"/>
          </a:xfrm>
        </p:spPr>
      </p:pic>
      <p:sp>
        <p:nvSpPr>
          <p:cNvPr id="4" name="Скругленный прямоугольник 3"/>
          <p:cNvSpPr/>
          <p:nvPr/>
        </p:nvSpPr>
        <p:spPr>
          <a:xfrm>
            <a:off x="642910" y="4071942"/>
            <a:ext cx="7786742" cy="2071702"/>
          </a:xfrm>
          <a:prstGeom prst="roundRect">
            <a:avLst>
              <a:gd name="adj" fmla="val 26985"/>
            </a:avLst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Белый свет может быть разложен  при помощи преломления на различные цвета спектра: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 smtClean="0">
              <a:latin typeface="AGCrownStyle" pitchFamily="2" charset="0"/>
            </a:endParaRPr>
          </a:p>
          <a:p>
            <a:pPr marL="0" indent="0">
              <a:buNone/>
            </a:pPr>
            <a:endParaRPr lang="ru-RU" sz="2800" dirty="0" smtClean="0">
              <a:latin typeface="AGCrownStyle" pitchFamily="2" charset="0"/>
            </a:endParaRPr>
          </a:p>
          <a:p>
            <a:pPr marL="0" indent="0">
              <a:buNone/>
            </a:pPr>
            <a:endParaRPr lang="ru-RU" sz="2800" dirty="0" smtClean="0">
              <a:latin typeface="AGCrownStyle" pitchFamily="2" charset="0"/>
            </a:endParaRPr>
          </a:p>
          <a:p>
            <a:pPr marL="0" indent="0">
              <a:buNone/>
            </a:pPr>
            <a:endParaRPr lang="ru-RU" sz="2800" dirty="0" smtClean="0">
              <a:latin typeface="AGCrownStyle" pitchFamily="2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Человеческий глаз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Наиболее воспринимает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красный, 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зеленый,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цвета.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Эти цвета являются </a:t>
            </a:r>
          </a:p>
          <a:p>
            <a:pPr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базовыми.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357422" y="857232"/>
            <a:ext cx="2684463" cy="137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714356"/>
            <a:ext cx="3910105" cy="557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14678" y="214290"/>
            <a:ext cx="2619628" cy="1107996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2700000" scaled="0"/>
          </a:gradFill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alibri" charset="0"/>
              </a:rPr>
              <a:t>Ц В Е Т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555875" y="1196975"/>
            <a:ext cx="381635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Calibri" charset="0"/>
              </a:rPr>
              <a:t>получается в процессе 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41438" y="2060575"/>
            <a:ext cx="2303462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3200" b="1">
                <a:solidFill>
                  <a:srgbClr val="0066FF"/>
                </a:solidFill>
              </a:rPr>
              <a:t>излучения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482850" y="2781300"/>
            <a:ext cx="4103688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b="1">
                <a:solidFill>
                  <a:srgbClr val="000000"/>
                </a:solidFill>
                <a:latin typeface="Calibri" charset="0"/>
              </a:rPr>
              <a:t>описывается с помощью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501900" y="3500438"/>
            <a:ext cx="4024313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>
                <a:solidFill>
                  <a:srgbClr val="000000"/>
                </a:solidFill>
              </a:rPr>
              <a:t>цветовых моделей</a:t>
            </a:r>
          </a:p>
        </p:txBody>
      </p:sp>
      <p:cxnSp>
        <p:nvCxnSpPr>
          <p:cNvPr id="6151" name="AutoShape 7"/>
          <p:cNvCxnSpPr>
            <a:cxnSpLocks noChangeShapeType="1"/>
          </p:cNvCxnSpPr>
          <p:nvPr/>
        </p:nvCxnSpPr>
        <p:spPr bwMode="auto">
          <a:xfrm flipH="1">
            <a:off x="2771775" y="1700213"/>
            <a:ext cx="1439863" cy="288925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2" name="AutoShape 8"/>
          <p:cNvCxnSpPr>
            <a:cxnSpLocks noChangeShapeType="1"/>
          </p:cNvCxnSpPr>
          <p:nvPr/>
        </p:nvCxnSpPr>
        <p:spPr bwMode="auto">
          <a:xfrm>
            <a:off x="4716463" y="1700213"/>
            <a:ext cx="1368425" cy="288925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3" name="AutoShape 9"/>
          <p:cNvCxnSpPr>
            <a:cxnSpLocks noChangeShapeType="1"/>
          </p:cNvCxnSpPr>
          <p:nvPr/>
        </p:nvCxnSpPr>
        <p:spPr bwMode="auto">
          <a:xfrm>
            <a:off x="4498975" y="3213100"/>
            <a:ext cx="1588" cy="360363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4" name="AutoShape 10"/>
          <p:cNvCxnSpPr>
            <a:cxnSpLocks noChangeShapeType="1"/>
          </p:cNvCxnSpPr>
          <p:nvPr/>
        </p:nvCxnSpPr>
        <p:spPr bwMode="auto">
          <a:xfrm>
            <a:off x="4498975" y="4076700"/>
            <a:ext cx="1588" cy="360363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 flipH="1">
            <a:off x="2700338" y="4149725"/>
            <a:ext cx="1439862" cy="288925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6" name="AutoShape 12"/>
          <p:cNvCxnSpPr>
            <a:cxnSpLocks noChangeShapeType="1"/>
          </p:cNvCxnSpPr>
          <p:nvPr/>
        </p:nvCxnSpPr>
        <p:spPr bwMode="auto">
          <a:xfrm>
            <a:off x="4932363" y="4149725"/>
            <a:ext cx="1368425" cy="288925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0000"/>
            </a:solidFill>
            <a:round/>
            <a:headEnd/>
            <a:tailEnd type="triangle" w="med" len="med"/>
          </a:ln>
          <a:effectLst/>
        </p:spPr>
      </p:cxn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5106988" y="1989138"/>
            <a:ext cx="2436812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ru-RU" sz="3200" b="1">
                <a:solidFill>
                  <a:srgbClr val="0066FF"/>
                </a:solidFill>
              </a:rPr>
              <a:t>отражения</a:t>
            </a:r>
            <a:r>
              <a:rPr lang="ru-RU" sz="3600" b="1">
                <a:solidFill>
                  <a:srgbClr val="F4F6F9"/>
                </a:solidFill>
                <a:latin typeface="Calibri" charset="0"/>
              </a:rPr>
              <a:t> </a:t>
            </a:r>
          </a:p>
        </p:txBody>
      </p:sp>
      <p:pic>
        <p:nvPicPr>
          <p:cNvPr id="15" name="Рисунок 14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5000636"/>
            <a:ext cx="6223000" cy="13843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29600" cy="2286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70000"/>
                  <a:satMod val="130000"/>
                  <a:alpha val="0"/>
                </a:schemeClr>
              </a:gs>
              <a:gs pos="43000">
                <a:schemeClr val="accent1">
                  <a:tint val="44000"/>
                  <a:satMod val="165000"/>
                </a:schemeClr>
              </a:gs>
              <a:gs pos="93000">
                <a:schemeClr val="accent1">
                  <a:tint val="15000"/>
                  <a:satMod val="165000"/>
                </a:schemeClr>
              </a:gs>
              <a:gs pos="100000">
                <a:schemeClr val="accent1">
                  <a:tint val="5000"/>
                  <a:satMod val="250000"/>
                </a:schemeClr>
              </a:gs>
            </a:gsLst>
            <a:lin ang="2700000" scaled="1"/>
            <a:tileRect/>
          </a:gradFill>
          <a:effectLst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Существует много различных типов цветовых моделей, но в компьютерной графике, как правило, применяется не более трех.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RGB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CMYK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HSB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endParaRPr lang="ru-RU" sz="2800" dirty="0">
              <a:latin typeface="AGCrownStyl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785926"/>
            <a:ext cx="492922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600" b="1" dirty="0" smtClean="0">
                <a:solidFill>
                  <a:srgbClr val="FF0000"/>
                </a:solidFill>
                <a:latin typeface="Calibri" charset="0"/>
              </a:rPr>
              <a:t>Аддитивная модель</a:t>
            </a:r>
            <a:endParaRPr lang="ru-RU" sz="36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5720" y="2285992"/>
            <a:ext cx="435771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  <a:spcBef>
                <a:spcPts val="363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i="1" dirty="0">
                <a:solidFill>
                  <a:srgbClr val="000000"/>
                </a:solidFill>
                <a:latin typeface="Times New Roman" pitchFamily="16" charset="0"/>
              </a:rPr>
              <a:t>англ</a:t>
            </a:r>
            <a:r>
              <a:rPr lang="ru-RU" sz="2400" i="1" dirty="0">
                <a:solidFill>
                  <a:srgbClr val="000000"/>
                </a:solidFill>
                <a:latin typeface="Calibri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 “</a:t>
            </a:r>
            <a:r>
              <a:rPr lang="ru-RU" sz="2400" dirty="0" err="1">
                <a:solidFill>
                  <a:srgbClr val="000000"/>
                </a:solidFill>
                <a:latin typeface="Calibri" charset="0"/>
              </a:rPr>
              <a:t>add</a:t>
            </a: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” – «присоединять»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2910" y="3429000"/>
            <a:ext cx="3095625" cy="1568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Calibri" charset="0"/>
              </a:rPr>
              <a:t>R ED</a:t>
            </a:r>
            <a:r>
              <a:rPr lang="ru-RU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Calibri" charset="0"/>
              </a:rPr>
              <a:t>– красный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 dirty="0" smtClean="0">
                <a:solidFill>
                  <a:srgbClr val="00B050"/>
                </a:solidFill>
                <a:latin typeface="Calibri" charset="0"/>
              </a:rPr>
              <a:t>G REEN</a:t>
            </a:r>
            <a:r>
              <a:rPr lang="ru-RU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33CC33"/>
                </a:solidFill>
                <a:latin typeface="Calibri" charset="0"/>
              </a:rPr>
              <a:t>– зеленый</a:t>
            </a: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sz="3200" b="1" dirty="0" smtClean="0">
                <a:solidFill>
                  <a:srgbClr val="0070C0"/>
                </a:solidFill>
                <a:latin typeface="Calibri" charset="0"/>
              </a:rPr>
              <a:t>B LUE</a:t>
            </a:r>
            <a:r>
              <a:rPr lang="ru-RU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libri" charset="0"/>
              </a:rPr>
              <a:t>– синий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20938"/>
            <a:ext cx="3713163" cy="3527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8313" y="5229225"/>
            <a:ext cx="4572000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spcBef>
                <a:spcPts val="9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sz="2400">
                <a:solidFill>
                  <a:srgbClr val="000000"/>
                </a:solidFill>
                <a:latin typeface="Calibri" charset="0"/>
              </a:rPr>
              <a:t>Цвет получается в результате суммирования трех цветов.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85720" y="2857496"/>
            <a:ext cx="42275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Основными цветами являются: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42"/>
            <a:ext cx="82153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Цветовая модель RGB</a:t>
            </a:r>
          </a:p>
          <a:p>
            <a:pPr algn="just">
              <a:buNone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Наиболее проста для понимания и очевидна модель RGB. В этой модели работают мониторы и бытовые телевизоры.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85720" y="3071810"/>
            <a:ext cx="5500726" cy="11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Аддитивный – при увеличении яркости отдельных цветов результирующий цвет становится ярче.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4282" y="857232"/>
            <a:ext cx="5572164" cy="193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В палитре RGB каждый из цветов может менять свою интенсивность от 0 до 255</a:t>
            </a:r>
            <a:r>
              <a:rPr lang="ru-RU" sz="2400" dirty="0" smtClean="0">
                <a:solidFill>
                  <a:srgbClr val="000000"/>
                </a:solidFill>
                <a:latin typeface="Calibri" charset="0"/>
              </a:rPr>
              <a:t>.</a:t>
            </a:r>
            <a:endParaRPr lang="ru-RU" sz="1000" dirty="0" smtClean="0">
              <a:solidFill>
                <a:srgbClr val="000000"/>
              </a:solidFill>
              <a:latin typeface="Calibri" charset="0"/>
            </a:endParaRPr>
          </a:p>
          <a:p>
            <a: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0 – интенсивность цвета минимальна</a:t>
            </a:r>
            <a:br>
              <a:rPr lang="ru-RU" sz="2400" dirty="0">
                <a:solidFill>
                  <a:srgbClr val="000000"/>
                </a:solidFill>
                <a:latin typeface="Calibri" charset="0"/>
              </a:rPr>
            </a:br>
            <a:r>
              <a:rPr lang="ru-RU" sz="2400" dirty="0">
                <a:solidFill>
                  <a:srgbClr val="000000"/>
                </a:solidFill>
                <a:latin typeface="Calibri" charset="0"/>
              </a:rPr>
              <a:t>255 – интенсивность цвета максимальна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714884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применяется всюду, где цветное изображение рассматривается в проходящем свете («на просвет»): в мониторах,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слайд-проекторах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т.п., чем меньше яркость, тем темнее оттенок.</a:t>
            </a:r>
            <a:endParaRPr lang="ru-RU" sz="2400" dirty="0"/>
          </a:p>
        </p:txBody>
      </p:sp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357298"/>
            <a:ext cx="2887562" cy="323533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Group 1"/>
          <p:cNvGraphicFramePr>
            <a:graphicFrameLocks noGrp="1"/>
          </p:cNvGraphicFramePr>
          <p:nvPr/>
        </p:nvGraphicFramePr>
        <p:xfrm>
          <a:off x="1071538" y="1428736"/>
          <a:ext cx="7418388" cy="4180527"/>
        </p:xfrm>
        <a:graphic>
          <a:graphicData uri="http://schemas.openxmlformats.org/drawingml/2006/table">
            <a:tbl>
              <a:tblPr/>
              <a:tblGrid>
                <a:gridCol w="1854200"/>
                <a:gridCol w="1855788"/>
                <a:gridCol w="1854200"/>
                <a:gridCol w="1854200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Красный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08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Зеленый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Синий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Цвет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Черный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Красный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0802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Зеленый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Синий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Голубой 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C7FF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Желтый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Пурпурный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255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cs typeface="Arial Unicode MS" charset="0"/>
                        </a:rPr>
                        <a:t>Белый</a:t>
                      </a:r>
                    </a:p>
                  </a:txBody>
                  <a:tcPr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63" name="Rectangle 123"/>
          <p:cNvSpPr>
            <a:spLocks noChangeArrowheads="1"/>
          </p:cNvSpPr>
          <p:nvPr/>
        </p:nvSpPr>
        <p:spPr bwMode="auto">
          <a:xfrm>
            <a:off x="2719388" y="404813"/>
            <a:ext cx="3832225" cy="639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sz="3200" b="1">
                <a:solidFill>
                  <a:srgbClr val="000000"/>
                </a:solidFill>
                <a:latin typeface="Calibri" charset="0"/>
              </a:rPr>
              <a:t>Таблица цветов </a:t>
            </a:r>
            <a:r>
              <a:rPr lang="ru-RU" sz="3600" b="1">
                <a:solidFill>
                  <a:srgbClr val="FE0802"/>
                </a:solidFill>
                <a:latin typeface="Calibri" charset="0"/>
              </a:rPr>
              <a:t>R</a:t>
            </a:r>
            <a:r>
              <a:rPr lang="ru-RU" sz="3600" b="1">
                <a:solidFill>
                  <a:srgbClr val="00B050"/>
                </a:solidFill>
                <a:latin typeface="Calibri" charset="0"/>
              </a:rPr>
              <a:t>G</a:t>
            </a:r>
            <a:r>
              <a:rPr lang="ru-RU" sz="3600" b="1">
                <a:solidFill>
                  <a:srgbClr val="005DA2"/>
                </a:solidFill>
                <a:latin typeface="Calibri" charset="0"/>
              </a:rPr>
              <a:t>B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3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571</Words>
  <Application>Microsoft Office PowerPoint</Application>
  <PresentationFormat>Экран (4:3)</PresentationFormat>
  <Paragraphs>170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системы цветопередачи RGB, CMYK, HSB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Палитры  цветов  в системах цветопередачи RGB, CMYK, HSB</dc:title>
  <dc:creator>Ольга</dc:creator>
  <cp:lastModifiedBy>дом</cp:lastModifiedBy>
  <cp:revision>20</cp:revision>
  <dcterms:created xsi:type="dcterms:W3CDTF">2012-12-14T16:29:31Z</dcterms:created>
  <dcterms:modified xsi:type="dcterms:W3CDTF">2013-03-14T02:30:55Z</dcterms:modified>
</cp:coreProperties>
</file>