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9" r:id="rId5"/>
    <p:sldId id="271" r:id="rId6"/>
    <p:sldId id="277" r:id="rId7"/>
    <p:sldId id="273" r:id="rId8"/>
    <p:sldId id="274" r:id="rId9"/>
    <p:sldId id="275" r:id="rId10"/>
    <p:sldId id="279" r:id="rId11"/>
    <p:sldId id="281" r:id="rId12"/>
    <p:sldId id="282" r:id="rId13"/>
    <p:sldId id="267" r:id="rId14"/>
    <p:sldId id="284" r:id="rId15"/>
    <p:sldId id="266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728" autoAdjust="0"/>
  </p:normalViewPr>
  <p:slideViewPr>
    <p:cSldViewPr>
      <p:cViewPr varScale="1">
        <p:scale>
          <a:sx n="35" d="100"/>
          <a:sy n="35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F13F-1406-4D46-9F72-1854B0F820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B79B-992F-4D2F-8D4C-A0AFD180F3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80297-19C5-4739-8299-619D07ADA9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C2F24-DE5B-4BF9-B009-54143BD2AC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BF4FD-CE40-4B8F-94CE-6CAA1BC950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CAEA-578E-4EDA-A5ED-84531E4045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7DB8-1C22-4934-A4F3-5953458A11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BD5BA-4640-444E-B843-E69A6C5058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3399D-F080-4522-9281-5DAF0C0538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9F83-41F9-409E-AD13-01C9C5644F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6183-FE19-442F-B27B-10C1A6970FB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6577CA-A362-432F-97D7-D4DDA36A45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6;&#1082;&#1072;&#1079;%20&#1091;&#1095;&#1080;&#1090;&#1077;&#1083;&#1077;&#1084;.pp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or_39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149725"/>
            <a:ext cx="32035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492500" y="1773238"/>
            <a:ext cx="4968875" cy="1296987"/>
          </a:xfrm>
        </p:spPr>
        <p:txBody>
          <a:bodyPr/>
          <a:lstStyle/>
          <a:p>
            <a:pPr eaLnBrk="1" hangingPunct="1"/>
            <a:r>
              <a:rPr lang="ru-RU" sz="4000" smtClean="0"/>
              <a:t>Урок информатики в 10 «б» классе</a:t>
            </a:r>
            <a:br>
              <a:rPr lang="ru-RU" sz="4000" smtClean="0"/>
            </a:br>
            <a:r>
              <a:rPr lang="ru-RU" sz="4000" smtClean="0"/>
              <a:t>«Компьютерные презентации»</a:t>
            </a:r>
            <a:endParaRPr lang="es-ES" sz="4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5734050"/>
            <a:ext cx="2484438" cy="112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Провела учитель  МБОУ «ФСОШ№2»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Смирнова Е.И.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356100" y="3573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7950" y="44450"/>
            <a:ext cx="89281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4400" b="1" i="1" u="sng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44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Гиперссылка </a:t>
            </a:r>
            <a:r>
              <a:rPr lang="ru-RU" sz="4400" b="1" i="1">
                <a:solidFill>
                  <a:schemeClr val="bg1"/>
                </a:solidFill>
                <a:latin typeface="Bookman Old Style" pitchFamily="18" charset="0"/>
              </a:rPr>
              <a:t>– </a:t>
            </a:r>
            <a:r>
              <a:rPr lang="ru-RU" sz="4400">
                <a:solidFill>
                  <a:schemeClr val="bg1"/>
                </a:solidFill>
              </a:rPr>
              <a:t>выделенный объект, связанный с другим документом или местом в данном документе и реагирующий на щелчок мыши.</a:t>
            </a:r>
          </a:p>
        </p:txBody>
      </p:sp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4978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Line 5"/>
          <p:cNvSpPr>
            <a:spLocks noChangeShapeType="1"/>
          </p:cNvSpPr>
          <p:nvPr/>
        </p:nvSpPr>
        <p:spPr bwMode="auto">
          <a:xfrm flipV="1">
            <a:off x="2627313" y="908050"/>
            <a:ext cx="3313112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941888"/>
            <a:ext cx="782637" cy="80803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 descr="Букет"/>
          <p:cNvSpPr>
            <a:spLocks noChangeArrowheads="1" noChangeShapeType="1" noTextEdit="1"/>
          </p:cNvSpPr>
          <p:nvPr/>
        </p:nvSpPr>
        <p:spPr bwMode="auto">
          <a:xfrm>
            <a:off x="2268538" y="333375"/>
            <a:ext cx="47529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Гиперссылки</a:t>
            </a:r>
          </a:p>
        </p:txBody>
      </p:sp>
      <p:sp>
        <p:nvSpPr>
          <p:cNvPr id="3078" name="WordArt 6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1258888" y="1412875"/>
            <a:ext cx="22034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Внешние</a:t>
            </a:r>
          </a:p>
        </p:txBody>
      </p:sp>
      <p:sp>
        <p:nvSpPr>
          <p:cNvPr id="3079" name="WordArt 7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5148263" y="1412875"/>
            <a:ext cx="33131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Внутренние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2411413" y="836613"/>
            <a:ext cx="1008062" cy="576262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5867400" y="836613"/>
            <a:ext cx="1009650" cy="576262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50825" y="2133600"/>
            <a:ext cx="43195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</a:rPr>
              <a:t>Гиперссылки, ведущие на файл, расположенный вне данного документа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787900" y="2133600"/>
            <a:ext cx="417671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</a:rPr>
              <a:t>Гиперссылки, позволяющие осуществлять переходы внутри данного документа</a:t>
            </a:r>
            <a:r>
              <a:rPr lang="ru-RU" sz="320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/>
      <p:bldP spid="30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  <a:hlinkClick r:id="rId2" action="ppaction://hlinkpres?slideindex=1&amp;slidetitle="/>
              </a:rPr>
              <a:t>Показ создания трех первых слайдов практической работы №1.11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i="1" u="sng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Рефлексивный тест.</a:t>
            </a:r>
            <a:r>
              <a:rPr lang="ru-RU" sz="4000" smtClean="0">
                <a:solidFill>
                  <a:srgbClr val="FFFF66"/>
                </a:solidFill>
              </a:rPr>
              <a:t/>
            </a:r>
            <a:br>
              <a:rPr lang="ru-RU" sz="4000" smtClean="0">
                <a:solidFill>
                  <a:srgbClr val="FFFF66"/>
                </a:solidFill>
              </a:rPr>
            </a:br>
            <a:endParaRPr lang="ru-RU" sz="4000" smtClean="0">
              <a:solidFill>
                <a:srgbClr val="FFFF66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i="1" smtClean="0">
                <a:solidFill>
                  <a:schemeClr val="bg1"/>
                </a:solidFill>
              </a:rPr>
              <a:t>Какое выражение из записанных на экране  характеризуют ваши ощущения после урока:</a:t>
            </a:r>
          </a:p>
          <a:p>
            <a:pPr marL="609600" indent="-609600" algn="ctr"/>
            <a:r>
              <a:rPr lang="ru-RU" b="1" i="1" smtClean="0">
                <a:solidFill>
                  <a:schemeClr val="bg1"/>
                </a:solidFill>
              </a:rPr>
              <a:t>Я всё знаю, могу объяснить.</a:t>
            </a:r>
          </a:p>
          <a:p>
            <a:pPr marL="609600" indent="-609600" algn="ctr"/>
            <a:r>
              <a:rPr lang="ru-RU" b="1" i="1" smtClean="0">
                <a:solidFill>
                  <a:schemeClr val="bg1"/>
                </a:solidFill>
              </a:rPr>
              <a:t>Я всё знаю, понял, но не уверен.</a:t>
            </a:r>
          </a:p>
          <a:p>
            <a:pPr marL="609600" indent="-609600" algn="ctr"/>
            <a:r>
              <a:rPr lang="ru-RU" b="1" i="1" smtClean="0">
                <a:solidFill>
                  <a:schemeClr val="bg1"/>
                </a:solidFill>
              </a:rPr>
              <a:t>Всё знаю, но не объясню.</a:t>
            </a:r>
          </a:p>
          <a:p>
            <a:pPr marL="609600" indent="-609600" algn="ctr"/>
            <a:r>
              <a:rPr lang="ru-RU" b="1" i="1" smtClean="0">
                <a:solidFill>
                  <a:schemeClr val="bg1"/>
                </a:solidFill>
              </a:rPr>
              <a:t>У меня остались вопросы.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sz="half" idx="4294967295"/>
          </p:nvPr>
        </p:nvSpPr>
        <p:spPr>
          <a:xfrm>
            <a:off x="539750" y="404813"/>
            <a:ext cx="4038600" cy="4433887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1.На уроке я работал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2.Своей работой на уроке я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3.Урок для меня показался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4.За урок я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5.Мое настроение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6.Материал урока мне был</a:t>
            </a:r>
          </a:p>
          <a:p>
            <a:pPr marL="273050" indent="-273050" eaLnBrk="1" hangingPunct="1">
              <a:buFontTx/>
              <a:buNone/>
            </a:pPr>
            <a:endParaRPr lang="ru-RU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FontTx/>
              <a:buNone/>
            </a:pPr>
            <a:endParaRPr lang="ru-RU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7.Домашнее задание мне кажется</a:t>
            </a:r>
          </a:p>
        </p:txBody>
      </p:sp>
      <p:sp>
        <p:nvSpPr>
          <p:cNvPr id="26626" name="Содержимое 3"/>
          <p:cNvSpPr>
            <a:spLocks noGrp="1"/>
          </p:cNvSpPr>
          <p:nvPr>
            <p:ph sz="half" idx="4294967295"/>
          </p:nvPr>
        </p:nvSpPr>
        <p:spPr>
          <a:xfrm>
            <a:off x="3851275" y="404813"/>
            <a:ext cx="4038600" cy="4433887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активно / пассивно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доволен / не доволен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коротким / длинным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не устал / устал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стало лучше / стало хуже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понятен / не понятен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полезен / бесполезен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интересен / скучен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легким / трудным</a:t>
            </a:r>
          </a:p>
          <a:p>
            <a:pPr marL="273050" indent="-273050" eaLnBrk="1" hangingPunct="1">
              <a:buFontTx/>
              <a:buNone/>
            </a:pPr>
            <a:r>
              <a:rPr lang="ru-RU" sz="2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интересно / не интересно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7DFE29-380F-4A15-96D4-1F1099BBB875}" type="slidenum">
              <a:rPr lang="ru-RU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урок</a:t>
            </a:r>
            <a:r>
              <a:rPr lang="en-US" smtClean="0"/>
              <a:t>!</a:t>
            </a:r>
            <a:endParaRPr lang="ru-RU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25" y="2127250"/>
            <a:ext cx="4730750" cy="3468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0363" y="0"/>
            <a:ext cx="1169987" cy="1646238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800" b="1" i="1" u="sng" smtClean="0"/>
              <a:t/>
            </a:r>
            <a:br>
              <a:rPr lang="ru-RU" sz="1800" b="1" i="1" u="sng" smtClean="0"/>
            </a:br>
            <a:r>
              <a:rPr lang="ru-RU" sz="1800" b="1" i="1" u="sng" smtClean="0"/>
              <a:t/>
            </a:r>
            <a:br>
              <a:rPr lang="ru-RU" sz="1800" b="1" i="1" u="sng" smtClean="0"/>
            </a:br>
            <a:r>
              <a:rPr lang="ru-RU" sz="1800" b="1" i="1" u="sng" smtClean="0">
                <a:solidFill>
                  <a:srgbClr val="FFFF66"/>
                </a:solidFill>
              </a:rPr>
              <a:t>Цели  урока: </a:t>
            </a:r>
            <a:r>
              <a:rPr lang="ru-RU" sz="1800" b="1" u="sng" smtClean="0">
                <a:solidFill>
                  <a:srgbClr val="FFFF66"/>
                </a:solidFill>
              </a:rPr>
              <a:t/>
            </a:r>
            <a:br>
              <a:rPr lang="ru-RU" sz="1800" b="1" u="sng" smtClean="0">
                <a:solidFill>
                  <a:srgbClr val="FFFF66"/>
                </a:solidFill>
              </a:rPr>
            </a:br>
            <a:r>
              <a:rPr lang="ru-RU" sz="1800" i="1" smtClean="0">
                <a:solidFill>
                  <a:srgbClr val="FFFF66"/>
                </a:solidFill>
              </a:rPr>
              <a:t>Разработать мультимедийную интерактивную презентацию «Устройство компьютера» с использованием </a:t>
            </a:r>
            <a:br>
              <a:rPr lang="ru-RU" sz="1800" i="1" smtClean="0">
                <a:solidFill>
                  <a:srgbClr val="FFFF66"/>
                </a:solidFill>
              </a:rPr>
            </a:br>
            <a:r>
              <a:rPr lang="ru-RU" sz="1800" i="1" smtClean="0">
                <a:solidFill>
                  <a:srgbClr val="FFFF66"/>
                </a:solidFill>
              </a:rPr>
              <a:t>приложения </a:t>
            </a:r>
            <a:r>
              <a:rPr lang="en-US" sz="1800" b="1" i="1" u="sng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Microsoft PowerPoint</a:t>
            </a:r>
            <a:r>
              <a:rPr lang="ru-RU" sz="1800" i="1" smtClean="0">
                <a:solidFill>
                  <a:srgbClr val="FFFF66"/>
                </a:solidFill>
              </a:rPr>
              <a:t/>
            </a:r>
            <a:br>
              <a:rPr lang="ru-RU" sz="1800" i="1" smtClean="0">
                <a:solidFill>
                  <a:srgbClr val="FFFF66"/>
                </a:solidFill>
              </a:rPr>
            </a:br>
            <a:endParaRPr lang="ru-RU" sz="1800" i="1" smtClean="0">
              <a:solidFill>
                <a:srgbClr val="FFFF66"/>
              </a:solidFill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600200"/>
            <a:ext cx="82296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1600" b="1" i="1" u="sng" smtClean="0">
                <a:solidFill>
                  <a:schemeClr val="bg1"/>
                </a:solidFill>
              </a:rPr>
              <a:t>Обучающие: </a:t>
            </a:r>
          </a:p>
          <a:p>
            <a:pPr lvl="1">
              <a:lnSpc>
                <a:spcPct val="80000"/>
              </a:lnSpc>
            </a:pPr>
            <a:r>
              <a:rPr lang="ru-RU" sz="1400" b="1" i="1" u="sng" smtClean="0">
                <a:solidFill>
                  <a:schemeClr val="bg1"/>
                </a:solidFill>
              </a:rPr>
              <a:t>сформировать понятие о термине «мультимедиа технология»;</a:t>
            </a:r>
          </a:p>
          <a:p>
            <a:pPr lvl="1">
              <a:lnSpc>
                <a:spcPct val="80000"/>
              </a:lnSpc>
            </a:pPr>
            <a:r>
              <a:rPr lang="ru-RU" sz="1400" b="1" i="1" u="sng" smtClean="0">
                <a:solidFill>
                  <a:schemeClr val="bg1"/>
                </a:solidFill>
              </a:rPr>
              <a:t>освоить основные приемы создания гиперссылок; научить использовать PowerPoint в практической деятельности; </a:t>
            </a:r>
          </a:p>
          <a:p>
            <a:pPr lvl="1">
              <a:lnSpc>
                <a:spcPct val="80000"/>
              </a:lnSpc>
            </a:pPr>
            <a:r>
              <a:rPr lang="ru-RU" sz="1400" b="1" i="1" u="sng" smtClean="0">
                <a:solidFill>
                  <a:schemeClr val="bg1"/>
                </a:solidFill>
              </a:rPr>
              <a:t>продолжить обучение  применению современного программного обеспечения для решения повседневных задач. </a:t>
            </a:r>
          </a:p>
          <a:p>
            <a:pPr marL="609600" indent="-609600">
              <a:lnSpc>
                <a:spcPct val="80000"/>
              </a:lnSpc>
            </a:pPr>
            <a:r>
              <a:rPr lang="ru-RU" sz="1600" b="1" i="1" u="sng" smtClean="0">
                <a:solidFill>
                  <a:schemeClr val="bg1"/>
                </a:solidFill>
              </a:rPr>
              <a:t>Развивающие: </a:t>
            </a:r>
          </a:p>
          <a:p>
            <a:pPr lvl="1">
              <a:lnSpc>
                <a:spcPct val="80000"/>
              </a:lnSpc>
            </a:pPr>
            <a:r>
              <a:rPr lang="ru-RU" sz="1400" b="1" i="1" u="sng" smtClean="0">
                <a:solidFill>
                  <a:schemeClr val="bg1"/>
                </a:solidFill>
              </a:rPr>
              <a:t>развитие теоретического, творческого мышления;</a:t>
            </a:r>
          </a:p>
          <a:p>
            <a:pPr lvl="1">
              <a:lnSpc>
                <a:spcPct val="80000"/>
              </a:lnSpc>
            </a:pPr>
            <a:r>
              <a:rPr lang="ru-RU" sz="1400" b="1" i="1" u="sng" smtClean="0">
                <a:solidFill>
                  <a:schemeClr val="bg1"/>
                </a:solidFill>
              </a:rPr>
              <a:t>развитие навыков индивидуальной и групповой практической работы; </a:t>
            </a:r>
          </a:p>
          <a:p>
            <a:pPr lvl="1">
              <a:lnSpc>
                <a:spcPct val="80000"/>
              </a:lnSpc>
            </a:pPr>
            <a:r>
              <a:rPr lang="ru-RU" sz="1400" b="1" i="1" u="sng" smtClean="0">
                <a:solidFill>
                  <a:schemeClr val="bg1"/>
                </a:solidFill>
              </a:rPr>
              <a:t>развитие способности логически рассуждать, делать эвристические выводы;</a:t>
            </a:r>
          </a:p>
          <a:p>
            <a:pPr lvl="1">
              <a:lnSpc>
                <a:spcPct val="80000"/>
              </a:lnSpc>
            </a:pPr>
            <a:r>
              <a:rPr lang="ru-RU" sz="1400" b="1" i="1" u="sng" smtClean="0">
                <a:solidFill>
                  <a:schemeClr val="bg1"/>
                </a:solidFill>
              </a:rPr>
              <a:t>формирование операционного мышления, направленного на выбор оптимальных решений поставленных задач, пользоваться практическими знаниями и инструкциями. </a:t>
            </a:r>
          </a:p>
          <a:p>
            <a:pPr marL="609600" indent="-609600">
              <a:lnSpc>
                <a:spcPct val="80000"/>
              </a:lnSpc>
            </a:pPr>
            <a:r>
              <a:rPr lang="ru-RU" sz="1600" b="1" i="1" u="sng" smtClean="0">
                <a:solidFill>
                  <a:schemeClr val="bg1"/>
                </a:solidFill>
              </a:rPr>
              <a:t>Воспитательные: </a:t>
            </a:r>
          </a:p>
          <a:p>
            <a:pPr lvl="1">
              <a:lnSpc>
                <a:spcPct val="80000"/>
              </a:lnSpc>
            </a:pPr>
            <a:r>
              <a:rPr lang="ru-RU" sz="1400" b="1" i="1" u="sng" smtClean="0">
                <a:solidFill>
                  <a:schemeClr val="bg1"/>
                </a:solidFill>
              </a:rPr>
              <a:t>продолжить работу по развитию любознательности, интереса к предмету «информатика» и учению в целом;</a:t>
            </a:r>
          </a:p>
          <a:p>
            <a:pPr lvl="1">
              <a:lnSpc>
                <a:spcPct val="80000"/>
              </a:lnSpc>
            </a:pPr>
            <a:r>
              <a:rPr lang="ru-RU" sz="1400" b="1" i="1" u="sng" smtClean="0">
                <a:solidFill>
                  <a:schemeClr val="bg1"/>
                </a:solidFill>
              </a:rPr>
              <a:t>воспитание творческого подхода к работе, желания экспериментировать;</a:t>
            </a:r>
          </a:p>
          <a:p>
            <a:pPr lvl="1">
              <a:lnSpc>
                <a:spcPct val="80000"/>
              </a:lnSpc>
            </a:pPr>
            <a:r>
              <a:rPr lang="ru-RU" sz="1400" b="1" i="1" u="sng" smtClean="0">
                <a:solidFill>
                  <a:schemeClr val="bg1"/>
                </a:solidFill>
              </a:rPr>
              <a:t>развитие познавательного интереса, воспитание информационной культуры;</a:t>
            </a:r>
          </a:p>
          <a:p>
            <a:pPr lvl="1">
              <a:lnSpc>
                <a:spcPct val="80000"/>
              </a:lnSpc>
            </a:pPr>
            <a:r>
              <a:rPr lang="ru-RU" sz="1400" b="1" i="1" u="sng" smtClean="0">
                <a:solidFill>
                  <a:schemeClr val="bg1"/>
                </a:solidFill>
              </a:rPr>
              <a:t>профессиональная ориентация и подготовка к дальнейшему самообразованию к будущей трудовой деятельности.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600" b="1" i="1" u="sng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ru-RU" sz="1200" i="1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ru-RU" sz="1200" i="1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ru-RU" sz="1200" i="1" smtClean="0"/>
          </a:p>
          <a:p>
            <a:pPr marL="609600" indent="-609600">
              <a:lnSpc>
                <a:spcPct val="80000"/>
              </a:lnSpc>
            </a:pPr>
            <a:endParaRPr lang="ru-RU" sz="1200" i="1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433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419100"/>
            <a:ext cx="7402513" cy="41624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804025" y="836613"/>
            <a:ext cx="2089150" cy="1727200"/>
            <a:chOff x="4241" y="1661"/>
            <a:chExt cx="1316" cy="1088"/>
          </a:xfrm>
        </p:grpSpPr>
        <p:pic>
          <p:nvPicPr>
            <p:cNvPr id="16406" name="Picture 16" descr="цифр видео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2" y="1661"/>
              <a:ext cx="817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7" name="Rectangle 17"/>
            <p:cNvSpPr>
              <a:spLocks noChangeArrowheads="1"/>
            </p:cNvSpPr>
            <p:nvPr/>
          </p:nvSpPr>
          <p:spPr bwMode="auto">
            <a:xfrm>
              <a:off x="4241" y="2432"/>
              <a:ext cx="1316" cy="31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видеокамера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492500" y="4652963"/>
            <a:ext cx="3311525" cy="1871662"/>
            <a:chOff x="1882" y="2840"/>
            <a:chExt cx="2086" cy="1179"/>
          </a:xfrm>
        </p:grpSpPr>
        <p:pic>
          <p:nvPicPr>
            <p:cNvPr id="16404" name="Picture 25" descr="цифр фото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90" y="2840"/>
              <a:ext cx="108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5" name="Rectangle 26"/>
            <p:cNvSpPr>
              <a:spLocks noChangeArrowheads="1"/>
            </p:cNvSpPr>
            <p:nvPr/>
          </p:nvSpPr>
          <p:spPr bwMode="auto">
            <a:xfrm>
              <a:off x="1882" y="3702"/>
              <a:ext cx="2086" cy="31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Times New Roman" pitchFamily="18" charset="0"/>
                </a:rPr>
                <a:t>цифровой фотоаппарат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11188" y="549275"/>
            <a:ext cx="2590800" cy="2057400"/>
            <a:chOff x="3984" y="2784"/>
            <a:chExt cx="1632" cy="1296"/>
          </a:xfrm>
        </p:grpSpPr>
        <p:pic>
          <p:nvPicPr>
            <p:cNvPr id="16402" name="Picture 31" descr="проектор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2784"/>
              <a:ext cx="1512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3" name="Rectangle 32"/>
            <p:cNvSpPr>
              <a:spLocks noChangeArrowheads="1"/>
            </p:cNvSpPr>
            <p:nvPr/>
          </p:nvSpPr>
          <p:spPr bwMode="auto">
            <a:xfrm>
              <a:off x="3984" y="3792"/>
              <a:ext cx="16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видеопроектор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403350" y="2852738"/>
            <a:ext cx="2160588" cy="2038350"/>
            <a:chOff x="249" y="2872"/>
            <a:chExt cx="1361" cy="1284"/>
          </a:xfrm>
        </p:grpSpPr>
        <p:pic>
          <p:nvPicPr>
            <p:cNvPr id="16400" name="Picture 22" descr="телевизор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5" y="2872"/>
              <a:ext cx="1179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1" name="Rectangle 23"/>
            <p:cNvSpPr>
              <a:spLocks noChangeArrowheads="1"/>
            </p:cNvSpPr>
            <p:nvPr/>
          </p:nvSpPr>
          <p:spPr bwMode="auto">
            <a:xfrm>
              <a:off x="249" y="3884"/>
              <a:ext cx="1361" cy="27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Times New Roman" pitchFamily="18" charset="0"/>
                </a:rPr>
                <a:t>телевизор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563938" y="333375"/>
            <a:ext cx="2881312" cy="1752600"/>
            <a:chOff x="3264" y="2400"/>
            <a:chExt cx="2496" cy="1920"/>
          </a:xfrm>
        </p:grpSpPr>
        <p:pic>
          <p:nvPicPr>
            <p:cNvPr id="16398" name="Picture 7" descr="зв колонки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96" y="2400"/>
              <a:ext cx="1704" cy="1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Rectangle 17"/>
            <p:cNvSpPr>
              <a:spLocks noChangeArrowheads="1"/>
            </p:cNvSpPr>
            <p:nvPr/>
          </p:nvSpPr>
          <p:spPr bwMode="auto">
            <a:xfrm>
              <a:off x="3264" y="3984"/>
              <a:ext cx="249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Звуковые колонки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211638" y="2565400"/>
            <a:ext cx="4248150" cy="1735138"/>
            <a:chOff x="96" y="2592"/>
            <a:chExt cx="3168" cy="1728"/>
          </a:xfrm>
        </p:grpSpPr>
        <p:pic>
          <p:nvPicPr>
            <p:cNvPr id="16396" name="Picture 9" descr="наушники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" y="2592"/>
              <a:ext cx="159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7" name="Rectangle 15"/>
            <p:cNvSpPr>
              <a:spLocks noChangeArrowheads="1"/>
            </p:cNvSpPr>
            <p:nvPr/>
          </p:nvSpPr>
          <p:spPr bwMode="auto">
            <a:xfrm>
              <a:off x="1776" y="2880"/>
              <a:ext cx="1488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Наушники с</a:t>
              </a:r>
            </a:p>
            <a:p>
              <a:pPr algn="ctr"/>
              <a:r>
                <a:rPr lang="ru-RU" sz="2400">
                  <a:latin typeface="Times New Roman" pitchFamily="18" charset="0"/>
                </a:rPr>
                <a:t>микрофоном</a:t>
              </a:r>
            </a:p>
          </p:txBody>
        </p:sp>
      </p:grp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43663" y="4005263"/>
            <a:ext cx="2160587" cy="1079500"/>
            <a:chOff x="2245" y="709"/>
            <a:chExt cx="1361" cy="680"/>
          </a:xfrm>
        </p:grpSpPr>
        <p:pic>
          <p:nvPicPr>
            <p:cNvPr id="16394" name="Picture 10" descr="web камера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62" y="709"/>
              <a:ext cx="499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245" y="1162"/>
              <a:ext cx="1361" cy="22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web </a:t>
              </a:r>
              <a:r>
                <a:rPr lang="ru-RU" sz="2400">
                  <a:latin typeface="Times New Roman" pitchFamily="18" charset="0"/>
                </a:rPr>
                <a:t>камера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u="sng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Что такое мультимедиа?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7813" y="1484313"/>
            <a:ext cx="7272337" cy="4533900"/>
          </a:xfrm>
        </p:spPr>
        <p:txBody>
          <a:bodyPr/>
          <a:lstStyle/>
          <a:p>
            <a:pPr marL="0" indent="803275" eaLnBrk="1" hangingPunct="1">
              <a:buFontTx/>
              <a:buNone/>
              <a:defRPr/>
            </a:pPr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Мультимедиа – это интерактивные (диалоговые) системы, обеспечивающие одновременную работу со звуком, анимированной компьютерной гра-фикой, видеокадрами, статическими изображениями и текстами.</a:t>
            </a:r>
          </a:p>
        </p:txBody>
      </p:sp>
      <p:pic>
        <p:nvPicPr>
          <p:cNvPr id="1741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4581525"/>
            <a:ext cx="108108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276475"/>
            <a:ext cx="108108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125538"/>
            <a:ext cx="9636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73688"/>
            <a:ext cx="8842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u="sng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Интерактивная презентация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363538" algn="just" eaLnBrk="1" hangingPunct="1">
              <a:buFontTx/>
              <a:buNone/>
              <a:defRPr/>
            </a:pP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Интерактивная презентация – это диалог между пользователем и компьютером.</a:t>
            </a:r>
          </a:p>
          <a:p>
            <a:pPr marL="0" indent="363538" algn="just" eaLnBrk="1" hangingPunct="1">
              <a:buFontTx/>
              <a:buNone/>
              <a:defRPr/>
            </a:pP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 интерактивные презентации имеют общие свойства: они управляются событиями. Это означает, что когда происходит некоторое событие (нажатие кнопки мыши или позиционирование указателя мыши на экранном объекте), в ответ выполняются соответствующее действие. Например, после щелчка мышью на фотографии картины начинается звуковой рассказ об истории ее создания.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188913"/>
            <a:ext cx="8229600" cy="954087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u="sng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Что такое презентация?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316912" cy="4462462"/>
          </a:xfrm>
        </p:spPr>
        <p:txBody>
          <a:bodyPr/>
          <a:lstStyle/>
          <a:p>
            <a:pPr marL="0" indent="363538"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363538" algn="just" eaLnBrk="1" hangingPunct="1">
              <a:buFontTx/>
              <a:buNone/>
              <a:defRPr/>
            </a:pP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Презентация – способ представления информации в наглядной и убедительной форме. </a:t>
            </a:r>
          </a:p>
          <a:p>
            <a:pPr marL="0" indent="363538" algn="just" eaLnBrk="1" hangingPunct="1">
              <a:buFontTx/>
              <a:buNone/>
              <a:defRPr/>
            </a:pP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Она представляет собой последовательность слайдов. Для связи между отдельными фрагментами презентации часто используются гиперссылки. Презентация делится на три класса:</a:t>
            </a:r>
          </a:p>
          <a:p>
            <a:pPr marL="0" indent="363538" algn="r" eaLnBrk="1" hangingPunct="1">
              <a:defRPr/>
            </a:pPr>
            <a:r>
              <a:rPr lang="ru-RU" sz="2400" b="1" smtClean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интерактивные, </a:t>
            </a:r>
          </a:p>
          <a:p>
            <a:pPr marL="0" indent="363538" algn="r" eaLnBrk="1" hangingPunct="1">
              <a:defRPr/>
            </a:pPr>
            <a:r>
              <a:rPr lang="ru-RU" sz="2400" b="1" smtClean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 сценарием, </a:t>
            </a:r>
          </a:p>
          <a:p>
            <a:pPr marL="0" indent="363538" algn="r" eaLnBrk="1" hangingPunct="1">
              <a:defRPr/>
            </a:pPr>
            <a:r>
              <a:rPr lang="ru-RU" sz="2400" b="1" smtClean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непрерывно выполняющиеся</a:t>
            </a:r>
            <a:r>
              <a:rPr lang="ru-RU" sz="2400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77703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382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Bookman Old Style</vt:lpstr>
      <vt:lpstr>Diseño predeterminado</vt:lpstr>
      <vt:lpstr>Урок информатики в 10 «б» классе «Компьютерные презентации»</vt:lpstr>
      <vt:lpstr>  Цели  урока:  Разработать мультимедийную интерактивную презентацию «Устройство компьютера» с использованием  приложения Microsoft PowerPoint </vt:lpstr>
      <vt:lpstr>Слайд 3</vt:lpstr>
      <vt:lpstr>Слайд 4</vt:lpstr>
      <vt:lpstr>Что такое мультимедиа?</vt:lpstr>
      <vt:lpstr>Интерактивная презентация</vt:lpstr>
      <vt:lpstr>Что такое презентация?</vt:lpstr>
      <vt:lpstr>Слайд 8</vt:lpstr>
      <vt:lpstr>Слайд 9</vt:lpstr>
      <vt:lpstr>Слайд 10</vt:lpstr>
      <vt:lpstr>Слайд 11</vt:lpstr>
      <vt:lpstr>Слайд 12</vt:lpstr>
      <vt:lpstr> Рефлексивный тест. </vt:lpstr>
      <vt:lpstr>Слайд 14</vt:lpstr>
      <vt:lpstr>Спасибо за урок!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1</cp:lastModifiedBy>
  <cp:revision>42</cp:revision>
  <dcterms:created xsi:type="dcterms:W3CDTF">2009-10-07T17:55:06Z</dcterms:created>
  <dcterms:modified xsi:type="dcterms:W3CDTF">2013-03-06T04:12:10Z</dcterms:modified>
</cp:coreProperties>
</file>