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1" r:id="rId16"/>
    <p:sldId id="273" r:id="rId17"/>
    <p:sldId id="272" r:id="rId18"/>
    <p:sldId id="274" r:id="rId19"/>
    <p:sldId id="277" r:id="rId20"/>
    <p:sldId id="283" r:id="rId21"/>
    <p:sldId id="276" r:id="rId22"/>
    <p:sldId id="275" r:id="rId23"/>
    <p:sldId id="278" r:id="rId24"/>
    <p:sldId id="280" r:id="rId25"/>
    <p:sldId id="279" r:id="rId26"/>
    <p:sldId id="281" r:id="rId27"/>
    <p:sldId id="282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45AB-D96D-4237-B7D9-4378CD4AF8AF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DA16-98CF-40EB-BB25-0F9D66B3C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45AB-D96D-4237-B7D9-4378CD4AF8AF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DA16-98CF-40EB-BB25-0F9D66B3C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45AB-D96D-4237-B7D9-4378CD4AF8AF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DA16-98CF-40EB-BB25-0F9D66B3C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45AB-D96D-4237-B7D9-4378CD4AF8AF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DA16-98CF-40EB-BB25-0F9D66B3C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45AB-D96D-4237-B7D9-4378CD4AF8AF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DA16-98CF-40EB-BB25-0F9D66B3C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45AB-D96D-4237-B7D9-4378CD4AF8AF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DA16-98CF-40EB-BB25-0F9D66B3C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45AB-D96D-4237-B7D9-4378CD4AF8AF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DA16-98CF-40EB-BB25-0F9D66B3C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45AB-D96D-4237-B7D9-4378CD4AF8AF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DA16-98CF-40EB-BB25-0F9D66B3C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45AB-D96D-4237-B7D9-4378CD4AF8AF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DA16-98CF-40EB-BB25-0F9D66B3C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45AB-D96D-4237-B7D9-4378CD4AF8AF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DA16-98CF-40EB-BB25-0F9D66B3C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45AB-D96D-4237-B7D9-4378CD4AF8AF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DA16-98CF-40EB-BB25-0F9D66B3C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D45AB-D96D-4237-B7D9-4378CD4AF8AF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0DA16-98CF-40EB-BB25-0F9D66B3C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00166" y="1571612"/>
            <a:ext cx="6286544" cy="385765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000232" y="2071678"/>
            <a:ext cx="4929222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Магия чисел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571736" y="214290"/>
            <a:ext cx="3714776" cy="785818"/>
            <a:chOff x="1500166" y="1857364"/>
            <a:chExt cx="3714776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00166" y="1857364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85918" y="1857364"/>
              <a:ext cx="31432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Разминка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1000100" y="1571612"/>
            <a:ext cx="7143800" cy="385765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00166" y="2357430"/>
            <a:ext cx="62865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 одного хакера семь кандидатов наук </a:t>
            </a: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дают 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571736" y="214290"/>
            <a:ext cx="3714776" cy="785818"/>
            <a:chOff x="1500166" y="1857364"/>
            <a:chExt cx="3714776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00166" y="1857364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85918" y="1857364"/>
              <a:ext cx="31432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Разминка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1000100" y="1571612"/>
            <a:ext cx="7143800" cy="385765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00166" y="2357430"/>
            <a:ext cx="62865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Всяк Web-дизайнер свой сайт </a:t>
            </a: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хвалит 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571736" y="214290"/>
            <a:ext cx="4286280" cy="785818"/>
            <a:chOff x="1500166" y="1857364"/>
            <a:chExt cx="3714776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00166" y="1857364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85905" y="1928802"/>
              <a:ext cx="3429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36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Календарь Майя</a:t>
              </a: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1000100" y="1571612"/>
            <a:ext cx="7143800" cy="385765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user posted image"/>
          <p:cNvPicPr/>
          <p:nvPr/>
        </p:nvPicPr>
        <p:blipFill>
          <a:blip r:embed="rId2">
            <a:lum bright="20000" contrast="30000"/>
          </a:blip>
          <a:srcRect/>
          <a:stretch>
            <a:fillRect/>
          </a:stretch>
        </p:blipFill>
        <p:spPr bwMode="auto">
          <a:xfrm>
            <a:off x="1857356" y="2000240"/>
            <a:ext cx="507209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714480" y="4429132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857620" y="4000504"/>
            <a:ext cx="3643338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5 7 2 4 8 8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500298" y="214290"/>
            <a:ext cx="4286280" cy="785818"/>
            <a:chOff x="1500166" y="1857364"/>
            <a:chExt cx="3714776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00166" y="1857364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85905" y="1928802"/>
              <a:ext cx="3429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Календарь Майя</a:t>
              </a:r>
              <a:endPara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6" name="Рисунок 5" descr="майя.jpg"/>
          <p:cNvPicPr>
            <a:picLocks noChangeAspect="1"/>
          </p:cNvPicPr>
          <p:nvPr/>
        </p:nvPicPr>
        <p:blipFill>
          <a:blip r:embed="rId2">
            <a:lum contrast="40000"/>
          </a:blip>
          <a:stretch>
            <a:fillRect/>
          </a:stretch>
        </p:blipFill>
        <p:spPr>
          <a:xfrm>
            <a:off x="1505714" y="1571612"/>
            <a:ext cx="6138120" cy="4286280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571736" y="214290"/>
            <a:ext cx="4286280" cy="785818"/>
            <a:chOff x="1500166" y="1857364"/>
            <a:chExt cx="3714776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00166" y="1857364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85905" y="1928802"/>
              <a:ext cx="34290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err="1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Кросснамбер</a:t>
              </a:r>
              <a:r>
                <a:rPr lang="ru-RU" sz="36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</a:t>
              </a: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714348" y="1214422"/>
            <a:ext cx="7715304" cy="521497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1285860"/>
            <a:ext cx="707236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Кросснамбер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вид числовых ребусов.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 переводе с английского слово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"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Кросснамбер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"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означает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"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Кресточислица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".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каждую клетку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кросснамбера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можно вписать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только один знак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(одну цифру</a:t>
            </a:r>
            <a:r>
              <a:rPr lang="ru-RU" sz="2400" dirty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0,1,2,3,4,5,6.7,8,9).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Числа, подлежащие отгадыванию,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только целые положительные;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запись таких чисел не может начинаться с нуля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571736" y="214290"/>
            <a:ext cx="4286280" cy="785818"/>
            <a:chOff x="1500166" y="1857364"/>
            <a:chExt cx="3714776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00166" y="1857364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85905" y="1928802"/>
              <a:ext cx="34290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err="1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Кросснамбер</a:t>
              </a:r>
              <a:r>
                <a:rPr lang="ru-RU" sz="36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</a:t>
              </a: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714348" y="1214422"/>
            <a:ext cx="7715304" cy="521497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57224" y="4214818"/>
          <a:ext cx="7374839" cy="1784444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477963"/>
                <a:gridCol w="539026"/>
                <a:gridCol w="892975"/>
                <a:gridCol w="892975"/>
                <a:gridCol w="892975"/>
                <a:gridCol w="892975"/>
                <a:gridCol w="892975"/>
                <a:gridCol w="892975"/>
              </a:tblGrid>
              <a:tr h="652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/>
                        <a:t>Римские </a:t>
                      </a:r>
                      <a:endParaRPr lang="ru-RU" sz="24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знаки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I</a:t>
                      </a:r>
                      <a:endParaRPr lang="ru-RU" sz="24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V</a:t>
                      </a:r>
                      <a:endParaRPr lang="ru-RU" sz="24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X</a:t>
                      </a:r>
                      <a:endParaRPr lang="ru-RU" sz="24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L</a:t>
                      </a:r>
                      <a:endParaRPr lang="ru-RU" sz="24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C</a:t>
                      </a:r>
                      <a:endParaRPr lang="ru-RU" sz="24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D</a:t>
                      </a:r>
                      <a:endParaRPr lang="ru-RU" sz="24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M</a:t>
                      </a:r>
                      <a:endParaRPr lang="ru-RU" sz="24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919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/>
                        <a:t>Их </a:t>
                      </a:r>
                      <a:endParaRPr lang="ru-RU" sz="24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значение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</a:t>
                      </a:r>
                      <a:endParaRPr lang="ru-RU" sz="24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5</a:t>
                      </a:r>
                      <a:endParaRPr lang="ru-RU" sz="24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10</a:t>
                      </a:r>
                      <a:endParaRPr lang="ru-RU" sz="24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50</a:t>
                      </a:r>
                      <a:endParaRPr lang="ru-RU" sz="24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100</a:t>
                      </a:r>
                      <a:endParaRPr lang="ru-RU" sz="24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500</a:t>
                      </a:r>
                      <a:endParaRPr lang="ru-RU" sz="24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cap="none" spc="0" dirty="0">
                          <a:ln w="1905"/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1000</a:t>
                      </a:r>
                      <a:endParaRPr lang="ru-RU" sz="2400" b="1" cap="none" spc="0" dirty="0">
                        <a:ln w="1905"/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000100" y="1285860"/>
            <a:ext cx="735811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Справка: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Наряду с десятичной, но гораздо реже,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применяется римская нумерация, широко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употреблявшаяся у римлян,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или латинян, народа, занимавшего территорию современной Италии.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этой нумерации числа изображались при помощи следующих семи знаков: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571736" y="214290"/>
            <a:ext cx="4286280" cy="785818"/>
            <a:chOff x="1500166" y="1857364"/>
            <a:chExt cx="3714776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00166" y="1857364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85905" y="1928802"/>
              <a:ext cx="34290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err="1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Кросснамбер</a:t>
              </a:r>
              <a:r>
                <a:rPr lang="ru-RU" sz="36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</a:t>
              </a: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714348" y="1214422"/>
            <a:ext cx="7715304" cy="521497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3071802" y="1500174"/>
            <a:ext cx="3143272" cy="4596713"/>
            <a:chOff x="3428992" y="1428736"/>
            <a:chExt cx="2596028" cy="4596713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3428992" y="1428736"/>
              <a:ext cx="2596028" cy="4596713"/>
              <a:chOff x="3428992" y="1428736"/>
              <a:chExt cx="2596028" cy="4596713"/>
            </a:xfrm>
          </p:grpSpPr>
          <p:grpSp>
            <p:nvGrpSpPr>
              <p:cNvPr id="15" name="Группа 14"/>
              <p:cNvGrpSpPr/>
              <p:nvPr/>
            </p:nvGrpSpPr>
            <p:grpSpPr>
              <a:xfrm>
                <a:off x="3428992" y="1428736"/>
                <a:ext cx="2596028" cy="4596713"/>
                <a:chOff x="3428992" y="1428736"/>
                <a:chExt cx="2596028" cy="4596713"/>
              </a:xfrm>
            </p:grpSpPr>
            <p:grpSp>
              <p:nvGrpSpPr>
                <p:cNvPr id="10" name="Группа 9"/>
                <p:cNvGrpSpPr/>
                <p:nvPr/>
              </p:nvGrpSpPr>
              <p:grpSpPr>
                <a:xfrm>
                  <a:off x="3428992" y="1428736"/>
                  <a:ext cx="2596028" cy="4596713"/>
                  <a:chOff x="3428992" y="1500174"/>
                  <a:chExt cx="2596028" cy="4596713"/>
                </a:xfrm>
              </p:grpSpPr>
              <p:pic>
                <p:nvPicPr>
                  <p:cNvPr id="8" name="Рисунок 7" descr="4.gif (2276 bytes)"/>
                  <p:cNvPicPr/>
                  <p:nvPr/>
                </p:nvPicPr>
                <p:blipFill>
                  <a:blip r:embed="rId2">
                    <a:lum bright="70000" contrast="-70000"/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428992" y="1500174"/>
                    <a:ext cx="2596028" cy="45967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3537127" y="1500174"/>
                    <a:ext cx="2428892" cy="101566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6000" b="1" dirty="0" smtClean="0"/>
                      <a:t>2    0    4</a:t>
                    </a:r>
                    <a:endParaRPr lang="ru-RU" sz="6000" b="1" dirty="0"/>
                  </a:p>
                </p:txBody>
              </p:sp>
            </p:grpSp>
            <p:sp>
              <p:nvSpPr>
                <p:cNvPr id="11" name="TextBox 10"/>
                <p:cNvSpPr txBox="1"/>
                <p:nvPr/>
              </p:nvSpPr>
              <p:spPr>
                <a:xfrm>
                  <a:off x="3605994" y="2214554"/>
                  <a:ext cx="571504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6000" b="1" dirty="0" smtClean="0"/>
                    <a:t>1</a:t>
                  </a:r>
                  <a:endParaRPr lang="ru-RU" sz="6000" b="1" dirty="0"/>
                </a:p>
              </p:txBody>
            </p:sp>
          </p:grpSp>
          <p:sp>
            <p:nvSpPr>
              <p:cNvPr id="12" name="TextBox 11"/>
              <p:cNvSpPr txBox="1"/>
              <p:nvPr/>
            </p:nvSpPr>
            <p:spPr>
              <a:xfrm>
                <a:off x="3605994" y="3143248"/>
                <a:ext cx="228601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6000" b="1" dirty="0" smtClean="0"/>
                  <a:t>8    2   4</a:t>
                </a:r>
                <a:endParaRPr lang="ru-RU" sz="6000" b="1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258012" y="4000504"/>
                <a:ext cx="50006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6000" b="1" dirty="0" smtClean="0"/>
                  <a:t>0</a:t>
                </a:r>
                <a:endParaRPr lang="ru-RU" sz="6000" b="1" dirty="0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633440" y="4985105"/>
              <a:ext cx="221457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000" b="1" dirty="0" smtClean="0"/>
                <a:t>7    9   2</a:t>
              </a:r>
              <a:endParaRPr lang="ru-RU" sz="6000" b="1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071538" y="164305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Ответ: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214547" y="142852"/>
            <a:ext cx="4695424" cy="785818"/>
            <a:chOff x="1556920" y="1785926"/>
            <a:chExt cx="3730254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56920" y="1785926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13673" y="1785926"/>
              <a:ext cx="36735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Задачи со спичками </a:t>
              </a:r>
              <a:endPara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714348" y="1214422"/>
            <a:ext cx="7715304" cy="521497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http://math.all-tests.ru/sites/math.all-tests.ru/files/images/468-problem.png"/>
          <p:cNvPicPr/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1071538" y="3143248"/>
            <a:ext cx="6929486" cy="220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071538" y="1643050"/>
            <a:ext cx="70723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Задание 1: Нужно переложить одну спичку так,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чтобы получилось верное равенство: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214547" y="142852"/>
            <a:ext cx="4695424" cy="785818"/>
            <a:chOff x="1556920" y="1785926"/>
            <a:chExt cx="3730254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56920" y="1785926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13673" y="1785926"/>
              <a:ext cx="36735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Задачи со спичками </a:t>
              </a:r>
              <a:endPara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714348" y="1214422"/>
            <a:ext cx="7715304" cy="521497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43108" y="1428736"/>
            <a:ext cx="44291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Решение: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857488" y="2071678"/>
            <a:ext cx="3500462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i="0" u="none" strike="noStrike" cap="none" spc="300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8+3-11=0</a:t>
            </a:r>
            <a:endParaRPr kumimoji="0" lang="ru-RU" sz="5400" i="0" u="none" strike="noStrike" cap="none" spc="300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i="0" u="none" strike="noStrike" cap="none" spc="300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6+3-9=0</a:t>
            </a:r>
            <a:endParaRPr kumimoji="0" lang="ru-RU" sz="5400" i="0" u="none" strike="noStrike" cap="none" spc="300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i="0" u="none" strike="noStrike" cap="none" spc="300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9+3-4=8</a:t>
            </a:r>
            <a:endParaRPr kumimoji="0" lang="ru-RU" sz="5400" i="0" u="none" strike="noStrike" cap="none" spc="300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214547" y="142852"/>
            <a:ext cx="4695424" cy="785818"/>
            <a:chOff x="1556920" y="1785926"/>
            <a:chExt cx="3730254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56920" y="1785926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13673" y="1785926"/>
              <a:ext cx="36735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Задачи со спичками </a:t>
              </a:r>
              <a:endPara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714348" y="1214422"/>
            <a:ext cx="7715304" cy="521497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285852" y="1928802"/>
            <a:ext cx="6858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Решение: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Рисунок 7" descr="http://math.all-tests.ru/sites/math.all-tests.ru/files/images/468-resolve.png"/>
          <p:cNvPicPr/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1142976" y="3071810"/>
            <a:ext cx="7072362" cy="229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571736" y="214290"/>
            <a:ext cx="3714776" cy="785818"/>
            <a:chOff x="1500166" y="1857364"/>
            <a:chExt cx="3714776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00166" y="1857364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85918" y="1857364"/>
              <a:ext cx="31432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Разминка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1000100" y="1571612"/>
            <a:ext cx="7143800" cy="385765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28728" y="2214554"/>
            <a:ext cx="62865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Скажи мне, </a:t>
            </a:r>
            <a:endParaRPr lang="ru-RU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какой 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 тебя компьютер</a:t>
            </a: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 я скажу, кто </a:t>
            </a: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ты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214547" y="142852"/>
            <a:ext cx="4695424" cy="785818"/>
            <a:chOff x="1556920" y="1785926"/>
            <a:chExt cx="3730254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56920" y="1785926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13673" y="1785926"/>
              <a:ext cx="36735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Задачи со спичками </a:t>
              </a:r>
              <a:endPara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714348" y="1214422"/>
            <a:ext cx="7715304" cy="521497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285852" y="1928803"/>
            <a:ext cx="68580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Задание 2: Переложите </a:t>
            </a:r>
            <a:r>
              <a:rPr lang="ru-RU" sz="2400" dirty="0"/>
              <a:t>одну спичку так, чтобы получилось верное равенство</a:t>
            </a:r>
            <a:r>
              <a:rPr lang="ru-RU" sz="2400" dirty="0" smtClean="0"/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Рисунок 8" descr="http://math.all-tests.ru/sites/math.all-tests.ru/files/images/160-proble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357562"/>
            <a:ext cx="6215106" cy="22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214547" y="142852"/>
            <a:ext cx="4695424" cy="785818"/>
            <a:chOff x="1556920" y="1785926"/>
            <a:chExt cx="3730254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56920" y="1785926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13673" y="1785926"/>
              <a:ext cx="36735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Задачи со спичками </a:t>
              </a:r>
              <a:endPara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714348" y="1214422"/>
            <a:ext cx="7715304" cy="521497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428728" y="1357298"/>
            <a:ext cx="6858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Решение: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Рисунок 8" descr="http://math.all-tests.ru/sites/math.all-tests.ru/files/images/160-resolve-1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214554"/>
            <a:ext cx="5572164" cy="1243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math.all-tests.ru/sites/math.all-tests.ru/files/images/160-resolve-2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4143380"/>
            <a:ext cx="550072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071538" y="228599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1)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928662" y="414338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2)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214547" y="142852"/>
            <a:ext cx="4695424" cy="785818"/>
            <a:chOff x="1556920" y="1785926"/>
            <a:chExt cx="3730254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56920" y="1785926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13673" y="1785926"/>
              <a:ext cx="36735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Задачи со спичками </a:t>
              </a:r>
              <a:endPara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714348" y="1214422"/>
            <a:ext cx="7715304" cy="521497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142976" y="1643050"/>
            <a:ext cx="707236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Задание 3:  Исправьте равенство так, чтобы оно стало верным, не дотрагиваясь, ни до одной спички (нельзя поджигать, перемещать, передвигать и т.д.).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4817" name="Рисунок 35" descr="http://festival.1september.ru/articles/311931/image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714752"/>
            <a:ext cx="6643734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214547" y="142852"/>
            <a:ext cx="4695424" cy="785818"/>
            <a:chOff x="1556920" y="1785926"/>
            <a:chExt cx="3730254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56920" y="1785926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13673" y="1785926"/>
              <a:ext cx="36735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Задачи со спичками </a:t>
              </a:r>
              <a:endPara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714348" y="1142984"/>
            <a:ext cx="7715304" cy="521497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285852" y="1643050"/>
            <a:ext cx="68580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Ответ: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</a:t>
            </a:r>
            <a:r>
              <a:rPr lang="ru-RU" sz="2400" dirty="0" smtClean="0"/>
              <a:t>остаточно </a:t>
            </a:r>
            <a:r>
              <a:rPr lang="ru-RU" sz="2400" dirty="0"/>
              <a:t>перевернуть рисунок на </a:t>
            </a:r>
            <a:endParaRPr lang="ru-RU" sz="2400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180 </a:t>
            </a:r>
            <a:r>
              <a:rPr lang="ru-RU" sz="2400" dirty="0"/>
              <a:t>градусов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" name="Рисунок 9" descr="&amp;Ocy;&amp;tcy;&amp;vcy;&amp;iecy;&amp;tcy;. &amp;Icy;&amp;scy;&amp;pcy;&amp;rcy;&amp;acy;&amp;vcy;&amp;lcy;&amp;iecy;&amp;ncy;&amp;icy;&amp;iecy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286124"/>
            <a:ext cx="6429420" cy="220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214547" y="142852"/>
            <a:ext cx="4695424" cy="785818"/>
            <a:chOff x="1556920" y="1785926"/>
            <a:chExt cx="3730254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56920" y="1785926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13673" y="1785926"/>
              <a:ext cx="36735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Шифр Цезаря</a:t>
              </a:r>
              <a:endPara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8" name="Рисунок 7" descr="Конкурс по азбуке Морзе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214422"/>
            <a:ext cx="3133090" cy="5357851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4500562" y="1428736"/>
            <a:ext cx="4357718" cy="40719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57150">
                <a:solidFill>
                  <a:schemeClr val="accent3">
                    <a:lumMod val="75000"/>
                  </a:schemeClr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9190" y="2000240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Расшифруйте:</a:t>
            </a:r>
          </a:p>
          <a:p>
            <a:endParaRPr lang="ru-RU" dirty="0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500562" y="2786058"/>
            <a:ext cx="42862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ЪЗХЮУЗ  ТОБФ</a:t>
            </a:r>
            <a:r>
              <a:rPr kumimoji="0" lang="ru-RU" sz="2800" b="1" i="0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ЖЕГ</a:t>
            </a:r>
            <a:endParaRPr kumimoji="0" lang="ru-RU" sz="28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4876" y="3571876"/>
            <a:ext cx="4000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Найдите ответ и зашифруйте его</a:t>
            </a:r>
          </a:p>
          <a:p>
            <a:pPr algn="ctr"/>
            <a:r>
              <a:rPr lang="ru-RU" sz="3200" dirty="0" smtClean="0"/>
              <a:t> этим же способом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214547" y="142852"/>
            <a:ext cx="4695424" cy="785818"/>
            <a:chOff x="1556920" y="1785926"/>
            <a:chExt cx="3730254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56920" y="1785926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13673" y="1785926"/>
              <a:ext cx="36735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Шифр Цезаря</a:t>
              </a:r>
              <a:endPara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8" name="Рисунок 7" descr="Конкурс по азбуке Морзе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214422"/>
            <a:ext cx="3133090" cy="5357851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4429124" y="1428736"/>
            <a:ext cx="4357718" cy="4857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57150">
                <a:solidFill>
                  <a:schemeClr val="accent3">
                    <a:lumMod val="75000"/>
                  </a:schemeClr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752" y="2500307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572000" y="1928802"/>
            <a:ext cx="421484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Юлий Цезарь, политик и полководец, для секретных сообщений использовал сдвиг букв на три позиции вправо.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 </a:t>
            </a:r>
            <a:r>
              <a:rPr lang="ru-RU" sz="2400" dirty="0"/>
              <a:t>Малограмотные рабы, переносившие записки, думали, что они написаны на каком-то неизвестном языке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214547" y="142852"/>
            <a:ext cx="4695424" cy="785818"/>
            <a:chOff x="1556920" y="1785926"/>
            <a:chExt cx="3730254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56920" y="1785926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13673" y="1785926"/>
              <a:ext cx="36735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Шифр Цезаря</a:t>
              </a:r>
              <a:endPara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8" name="Рисунок 7" descr="Конкурс по азбуке Морзе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214422"/>
            <a:ext cx="3133090" cy="5357851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4429124" y="2214554"/>
            <a:ext cx="4357718" cy="307183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57150">
                <a:solidFill>
                  <a:schemeClr val="accent3">
                    <a:lumMod val="75000"/>
                  </a:schemeClr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752" y="2500307"/>
            <a:ext cx="3786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Ответ: </a:t>
            </a:r>
          </a:p>
          <a:p>
            <a:r>
              <a:rPr lang="ru-RU" sz="3600" dirty="0" smtClean="0"/>
              <a:t>(четыре плюс два)</a:t>
            </a:r>
            <a:endParaRPr lang="ru-RU" dirty="0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786314" y="4000504"/>
            <a:ext cx="38576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ызфхя</a:t>
            </a:r>
            <a:endParaRPr kumimoji="0" lang="ru-RU" sz="48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85720" y="142852"/>
            <a:ext cx="8572560" cy="1500174"/>
            <a:chOff x="-785850" y="1857364"/>
            <a:chExt cx="8572560" cy="1500174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-785850" y="1857364"/>
              <a:ext cx="8572560" cy="1500174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-714412" y="1857365"/>
              <a:ext cx="835824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800" dirty="0" err="1"/>
                <a:t>Корнелиус</a:t>
              </a:r>
              <a:r>
                <a:rPr lang="ru-RU" sz="2800" dirty="0"/>
                <a:t> </a:t>
              </a:r>
              <a:r>
                <a:rPr lang="ru-RU" sz="2800" dirty="0" err="1"/>
                <a:t>Агриппа</a:t>
              </a:r>
              <a:r>
                <a:rPr lang="ru-RU" sz="2800" dirty="0"/>
                <a:t> в своем труде </a:t>
              </a:r>
              <a:endParaRPr lang="ru-RU" sz="2800" dirty="0" smtClean="0"/>
            </a:p>
            <a:p>
              <a:pPr algn="ctr"/>
              <a:r>
                <a:rPr lang="ru-RU" sz="2800" dirty="0" smtClean="0"/>
                <a:t>"</a:t>
              </a:r>
              <a:r>
                <a:rPr lang="ru-RU" sz="2800" dirty="0"/>
                <a:t>Оккультная философия", вышедшем в 1533 году, назвал эти числа и их значения</a:t>
              </a:r>
              <a:endPara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428596" y="1928802"/>
            <a:ext cx="8429684" cy="464347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1 - число цели, которое проявляется в форме агрессивности и амбиции. 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2 -  число стоит за равновесие и контраст и поддерживает равновесие.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3 - означает неустойчивость.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4 -  </a:t>
            </a:r>
            <a:r>
              <a:rPr lang="ru-RU" sz="2000" dirty="0">
                <a:solidFill>
                  <a:schemeClr val="tx1"/>
                </a:solidFill>
              </a:rPr>
              <a:t>означает устойчивость и прочность. 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5 - символизирует </a:t>
            </a:r>
            <a:r>
              <a:rPr lang="ru-RU" sz="2000" dirty="0">
                <a:solidFill>
                  <a:schemeClr val="tx1"/>
                </a:solidFill>
              </a:rPr>
              <a:t>риск, достигая своего окончательного результата через путешествие и опыт. 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6 - символ </a:t>
            </a:r>
            <a:r>
              <a:rPr lang="ru-RU" sz="2000" dirty="0">
                <a:solidFill>
                  <a:schemeClr val="tx1"/>
                </a:solidFill>
              </a:rPr>
              <a:t>надежности. 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7 - символизирует </a:t>
            </a:r>
            <a:r>
              <a:rPr lang="ru-RU" sz="2000" dirty="0">
                <a:solidFill>
                  <a:schemeClr val="tx1"/>
                </a:solidFill>
              </a:rPr>
              <a:t>тайну, а также изучение и знание как путь исследования неизвестного и невидимого. 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8 - </a:t>
            </a:r>
            <a:r>
              <a:rPr lang="ru-RU" sz="2000" dirty="0">
                <a:solidFill>
                  <a:schemeClr val="tx1"/>
                </a:solidFill>
              </a:rPr>
              <a:t>число материального успеха. Оно означает надежность, доведенную до </a:t>
            </a:r>
            <a:r>
              <a:rPr lang="ru-RU" sz="2000" dirty="0" smtClean="0">
                <a:solidFill>
                  <a:schemeClr val="tx1"/>
                </a:solidFill>
              </a:rPr>
              <a:t>совершенства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9 - </a:t>
            </a:r>
            <a:r>
              <a:rPr lang="ru-RU" sz="2000" dirty="0">
                <a:solidFill>
                  <a:schemeClr val="tx1"/>
                </a:solidFill>
              </a:rPr>
              <a:t>символ всеобщего успеха, самое большое из всех элементарных чисел. </a:t>
            </a:r>
          </a:p>
          <a:p>
            <a:pPr lvl="0"/>
            <a:endParaRPr lang="ru-RU" sz="2000" dirty="0">
              <a:solidFill>
                <a:schemeClr val="tx1"/>
              </a:solidFill>
            </a:endParaRPr>
          </a:p>
          <a:p>
            <a:pPr lvl="0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571736" y="214290"/>
            <a:ext cx="3714776" cy="785818"/>
            <a:chOff x="1500166" y="1857364"/>
            <a:chExt cx="3714776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00166" y="1857364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85918" y="1857364"/>
              <a:ext cx="31432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Разминка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1000100" y="1571612"/>
            <a:ext cx="7143800" cy="385765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28728" y="2357430"/>
            <a:ext cx="62865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Компьютер памятью </a:t>
            </a:r>
            <a:endParaRPr lang="ru-RU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не </a:t>
            </a: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испортишь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571736" y="214290"/>
            <a:ext cx="3714776" cy="785818"/>
            <a:chOff x="1500166" y="1857364"/>
            <a:chExt cx="3714776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00166" y="1857364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85918" y="1857364"/>
              <a:ext cx="31432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Разминка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1000100" y="1571612"/>
            <a:ext cx="7143800" cy="385765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28728" y="2214554"/>
            <a:ext cx="62865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Дареному компьютеру в </a:t>
            </a:r>
            <a:r>
              <a:rPr lang="ru-RU" sz="4400" b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системный </a:t>
            </a:r>
            <a:r>
              <a:rPr lang="ru-RU" sz="44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блок</a:t>
            </a:r>
          </a:p>
          <a:p>
            <a:pPr algn="ctr"/>
            <a:r>
              <a:rPr lang="ru-RU" sz="44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не </a:t>
            </a: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заглядывают 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571736" y="214290"/>
            <a:ext cx="3714776" cy="785818"/>
            <a:chOff x="1500166" y="1857364"/>
            <a:chExt cx="3714776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00166" y="1857364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85918" y="1857364"/>
              <a:ext cx="31432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Разминка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1000100" y="1571612"/>
            <a:ext cx="7143800" cy="385765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28728" y="2214554"/>
            <a:ext cx="62865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 Силиконовую долину со своим компьютером не </a:t>
            </a: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ездят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571736" y="214290"/>
            <a:ext cx="3714776" cy="785818"/>
            <a:chOff x="1500166" y="1857364"/>
            <a:chExt cx="3714776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00166" y="1857364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85918" y="1857364"/>
              <a:ext cx="31432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Разминка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1000100" y="1571612"/>
            <a:ext cx="7143800" cy="385765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28728" y="2357430"/>
            <a:ext cx="62865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Утопающий за </a:t>
            </a:r>
            <a:endParaRPr lang="ru-RU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F1 хватается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571736" y="214290"/>
            <a:ext cx="3714776" cy="785818"/>
            <a:chOff x="1500166" y="1857364"/>
            <a:chExt cx="3714776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00166" y="1857364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85918" y="1857364"/>
              <a:ext cx="31432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Разминка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1000100" y="1571612"/>
            <a:ext cx="7143800" cy="385765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28728" y="2857496"/>
            <a:ext cx="628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Бит байт </a:t>
            </a: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бережет 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571736" y="214290"/>
            <a:ext cx="3714776" cy="785818"/>
            <a:chOff x="1500166" y="1857364"/>
            <a:chExt cx="3714776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00166" y="1857364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85918" y="1857364"/>
              <a:ext cx="31432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Разминка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1000100" y="1571612"/>
            <a:ext cx="7143800" cy="385765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00166" y="2357430"/>
            <a:ext cx="62865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Что из Корзины удалено, то </a:t>
            </a: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пропало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2571736" y="214290"/>
            <a:ext cx="3714776" cy="785818"/>
            <a:chOff x="1500166" y="1857364"/>
            <a:chExt cx="3714776" cy="7858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500166" y="1857364"/>
              <a:ext cx="3714776" cy="78581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err="1" smtClean="0"/>
                <a:t>ав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85918" y="1857364"/>
              <a:ext cx="31432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Разминка</a:t>
              </a:r>
              <a:endPara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1000100" y="1571612"/>
            <a:ext cx="7143800" cy="385765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00166" y="2357430"/>
            <a:ext cx="62865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Вирусов бояться – в Интернет не </a:t>
            </a: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ходить 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525</Words>
  <Application>Microsoft Office PowerPoint</Application>
  <PresentationFormat>Экран (4:3)</PresentationFormat>
  <Paragraphs>140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32</cp:revision>
  <dcterms:created xsi:type="dcterms:W3CDTF">2013-02-18T14:28:12Z</dcterms:created>
  <dcterms:modified xsi:type="dcterms:W3CDTF">2013-02-24T12:15:04Z</dcterms:modified>
</cp:coreProperties>
</file>