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1"/>
  </p:notesMasterIdLst>
  <p:sldIdLst>
    <p:sldId id="256" r:id="rId2"/>
    <p:sldId id="260" r:id="rId3"/>
    <p:sldId id="261" r:id="rId4"/>
    <p:sldId id="257" r:id="rId5"/>
    <p:sldId id="279" r:id="rId6"/>
    <p:sldId id="282" r:id="rId7"/>
    <p:sldId id="259" r:id="rId8"/>
    <p:sldId id="281" r:id="rId9"/>
    <p:sldId id="273" r:id="rId10"/>
    <p:sldId id="265" r:id="rId11"/>
    <p:sldId id="267" r:id="rId12"/>
    <p:sldId id="268" r:id="rId13"/>
    <p:sldId id="280" r:id="rId14"/>
    <p:sldId id="269" r:id="rId15"/>
    <p:sldId id="270" r:id="rId16"/>
    <p:sldId id="275" r:id="rId17"/>
    <p:sldId id="278" r:id="rId18"/>
    <p:sldId id="277" r:id="rId19"/>
    <p:sldId id="276"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FDD9BE-4546-435C-BB3E-6004D16FF6B9}" type="datetimeFigureOut">
              <a:rPr lang="ru-RU" smtClean="0"/>
              <a:pPr/>
              <a:t>02.01.2015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69F6D0-D27A-48D6-9F03-C77BF3CDDC2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FC095B19-8AAD-44A0-AB8E-A4BED7CD38A3}"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C6B4A0D7-EAD8-4B00-9EA6-0087DFF24BD3}" type="slidenum">
              <a:rPr lang="ru-RU" smtClean="0"/>
              <a:pPr>
                <a:defRPr/>
              </a:pPr>
              <a:t>‹#›</a:t>
            </a:fld>
            <a:endParaRPr lang="ru-RU"/>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pPr>
              <a:defRPr/>
            </a:pPr>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pPr>
              <a:defRPr/>
            </a:pPr>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CFAC1C24-3914-4FD9-82E8-89BFD64B56DE}" type="slidenum">
              <a:rPr lang="ru-RU" smtClean="0"/>
              <a:pPr>
                <a:defRPr/>
              </a:pPr>
              <a:t>‹#›</a:t>
            </a:fld>
            <a:endParaRPr lang="ru-RU"/>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BA51B83D-FFD4-4C11-846B-FB1ECA2C1D16}" type="slidenum">
              <a:rPr lang="ru-RU" smtClean="0"/>
              <a:pPr>
                <a:defRPr/>
              </a:pPr>
              <a:t>‹#›</a:t>
            </a:fld>
            <a:endParaRPr lang="ru-RU"/>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pPr>
              <a:defRPr/>
            </a:pPr>
            <a:fld id="{03690F95-89B3-4559-9BC8-25B1894FE66D}"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F772FA26-26F5-46B1-AF94-4FFE3462BBE9}" type="slidenum">
              <a:rPr lang="ru-RU" smtClean="0"/>
              <a:pPr>
                <a:defRPr/>
              </a:pPr>
              <a:t>‹#›</a:t>
            </a:fld>
            <a:endParaRPr lang="ru-RU"/>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3EA3D269-E681-40D6-9E00-5FB4A49D0C25}" type="slidenum">
              <a:rPr lang="ru-RU" smtClean="0"/>
              <a:pPr>
                <a:defRPr/>
              </a:pPr>
              <a:t>‹#›</a:t>
            </a:fld>
            <a:endParaRPr lang="ru-RU"/>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a:defRPr/>
            </a:pPr>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E8ADB069-783D-4295-AFBA-B1235D62D605}" type="slidenum">
              <a:rPr lang="ru-RU" smtClean="0"/>
              <a:pPr>
                <a:defRPr/>
              </a:pPr>
              <a:t>‹#›</a:t>
            </a:fld>
            <a:endParaRPr lang="ru-RU"/>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pPr>
              <a:defRPr/>
            </a:pPr>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67BBF3C2-C5F1-46FF-9CBA-1CD89ED9B8B9}" type="slidenum">
              <a:rPr lang="ru-RU" smtClean="0"/>
              <a:pPr>
                <a:defRPr/>
              </a:pPr>
              <a:t>‹#›</a:t>
            </a:fld>
            <a:endParaRPr lang="ru-RU"/>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48714193-C1FE-4212-95E1-B6E7F50E99C0}" type="slidenum">
              <a:rPr lang="ru-RU" smtClean="0"/>
              <a:pPr>
                <a:defRPr/>
              </a:pPr>
              <a:t>‹#›</a:t>
            </a:fld>
            <a:endParaRPr lang="ru-RU"/>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pPr>
              <a:defRPr/>
            </a:pPr>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ACAA7CA0-6227-44FF-9E67-B05F76DBA538}" type="slidenum">
              <a:rPr lang="ru-RU" smtClean="0"/>
              <a:pPr>
                <a:defRPr/>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6740B420-0EC6-4C4C-9968-CD354EBFE64C}"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spd="slow">
    <p:wedge/>
  </p:transition>
  <p:hf sldNum="0"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1054;&#1073;&#1100;&#1103;&#1074;&#1083;&#1077;&#1085;&#1080;&#1077;%20&#1050;&#1091;&#1073;&#1086;&#1082;%20%20&#1096;&#1082;&#1086;&#1083;&#1099;%20&#1087;&#1086;%204-5%20&#1084;&#1072;&#1103;%202012%20&#1075;&#1086;&#1076;&#1072;%20&#1087;&#1086;%20&#1089;&#1090;&#1088;&#1080;&#1090;&#1073;&#1086;&#1083;&#1091;.doc" TargetMode="External"/><Relationship Id="rId2" Type="http://schemas.openxmlformats.org/officeDocument/2006/relationships/hyperlink" Target="&#1055;&#1054;&#1051;&#1054;&#1046;&#1045;&#1053;&#1048;&#1045;%20&#1089;&#1090;&#1080;&#1088;&#1090;&#1073;&#1086;&#1083;.doc" TargetMode="External"/><Relationship Id="rId1" Type="http://schemas.openxmlformats.org/officeDocument/2006/relationships/slideLayout" Target="../slideLayouts/slideLayout2.xml"/><Relationship Id="rId6" Type="http://schemas.openxmlformats.org/officeDocument/2006/relationships/hyperlink" Target="&#1055;&#1051;&#1040;&#1053;-&#1056;&#1040;&#1047;&#1056;&#1040;&#1041;&#1054;&#1058;&#1050;&#1040;.doc" TargetMode="External"/><Relationship Id="rId5" Type="http://schemas.openxmlformats.org/officeDocument/2006/relationships/hyperlink" Target="&#1043;&#1088;&#1072;&#1084;&#1086;&#1090;&#1072;%20&#1089;&#1090;&#1088;&#1080;&#1090;&#1073;&#1086;&#1083;.doc" TargetMode="External"/><Relationship Id="rId4" Type="http://schemas.openxmlformats.org/officeDocument/2006/relationships/hyperlink" Target="&#1047;&#1072;&#1103;&#1074;&#1082;&#1072;%20&#1085;&#1072;%20&#1089;&#1090;&#1088;&#1080;&#1090;&#1073;&#1086;&#1083;.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8641"/>
            <a:ext cx="7772400" cy="1800199"/>
          </a:xfrm>
          <a:ln>
            <a:gradFill>
              <a:gsLst>
                <a:gs pos="0">
                  <a:srgbClr val="FFFF00"/>
                </a:gs>
                <a:gs pos="50000">
                  <a:schemeClr val="accent1">
                    <a:tint val="44500"/>
                    <a:satMod val="160000"/>
                  </a:schemeClr>
                </a:gs>
                <a:gs pos="100000">
                  <a:schemeClr val="accent1">
                    <a:tint val="23500"/>
                    <a:satMod val="160000"/>
                  </a:schemeClr>
                </a:gs>
              </a:gsLst>
              <a:lin ang="5400000" scaled="0"/>
            </a:gradFill>
          </a:ln>
        </p:spPr>
        <p:txBody>
          <a:bodyPr>
            <a:normAutofit fontScale="90000"/>
          </a:bodyPr>
          <a:lstStyle/>
          <a:p>
            <a:r>
              <a:rPr lang="ru-RU" sz="3600" dirty="0" smtClean="0">
                <a:solidFill>
                  <a:srgbClr val="FFC000"/>
                </a:solidFill>
                <a:latin typeface="Times New Roman" pitchFamily="18" charset="0"/>
                <a:cs typeface="Times New Roman" pitchFamily="18" charset="0"/>
              </a:rPr>
              <a:t>Педагогические технологии</a:t>
            </a:r>
            <a:br>
              <a:rPr lang="ru-RU" sz="3600" dirty="0" smtClean="0">
                <a:solidFill>
                  <a:srgbClr val="FFC000"/>
                </a:solidFill>
                <a:latin typeface="Times New Roman" pitchFamily="18" charset="0"/>
                <a:cs typeface="Times New Roman" pitchFamily="18" charset="0"/>
              </a:rPr>
            </a:br>
            <a:r>
              <a:rPr lang="ru-RU" sz="3600" dirty="0" smtClean="0">
                <a:solidFill>
                  <a:srgbClr val="FFC000"/>
                </a:solidFill>
                <a:latin typeface="Times New Roman" pitchFamily="18" charset="0"/>
                <a:cs typeface="Times New Roman" pitchFamily="18" charset="0"/>
              </a:rPr>
              <a:t>физического воспитания на занятиях во внеурочное время</a:t>
            </a:r>
            <a:endParaRPr lang="ru-RU" sz="3600" dirty="0">
              <a:solidFill>
                <a:srgbClr val="FFC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55776" y="4293096"/>
            <a:ext cx="6120680" cy="2232248"/>
          </a:xfrm>
        </p:spPr>
        <p:txBody>
          <a:bodyPr>
            <a:normAutofit fontScale="92500" lnSpcReduction="10000"/>
          </a:bodyPr>
          <a:lstStyle/>
          <a:p>
            <a:pPr algn="r">
              <a:defRPr/>
            </a:pPr>
            <a:r>
              <a:rPr lang="ru-RU" sz="3400" b="1" dirty="0" smtClean="0">
                <a:solidFill>
                  <a:schemeClr val="accent4">
                    <a:lumMod val="60000"/>
                    <a:lumOff val="40000"/>
                  </a:schemeClr>
                </a:solidFill>
                <a:latin typeface="Times New Roman" pitchFamily="18" charset="0"/>
                <a:cs typeface="Times New Roman" pitchFamily="18" charset="0"/>
              </a:rPr>
              <a:t>Подготовила учитель физической культуры Соколовская Е.З.</a:t>
            </a:r>
          </a:p>
          <a:p>
            <a:pPr algn="r">
              <a:defRPr/>
            </a:pPr>
            <a:r>
              <a:rPr lang="ru-RU" sz="3000" b="1" dirty="0" smtClean="0">
                <a:solidFill>
                  <a:schemeClr val="accent4">
                    <a:lumMod val="60000"/>
                    <a:lumOff val="40000"/>
                  </a:schemeClr>
                </a:solidFill>
                <a:latin typeface="Times New Roman" pitchFamily="18" charset="0"/>
                <a:cs typeface="Times New Roman" pitchFamily="18" charset="0"/>
              </a:rPr>
              <a:t>ГБОУЦО №633</a:t>
            </a:r>
          </a:p>
          <a:p>
            <a:pPr algn="r">
              <a:defRPr/>
            </a:pPr>
            <a:r>
              <a:rPr lang="ru-RU" sz="3000" b="1" dirty="0" smtClean="0">
                <a:solidFill>
                  <a:schemeClr val="accent4">
                    <a:lumMod val="60000"/>
                    <a:lumOff val="40000"/>
                  </a:schemeClr>
                </a:solidFill>
                <a:latin typeface="Times New Roman" pitchFamily="18" charset="0"/>
                <a:cs typeface="Times New Roman" pitchFamily="18" charset="0"/>
              </a:rPr>
              <a:t>г. Санкт-Петербург</a:t>
            </a:r>
          </a:p>
          <a:p>
            <a:pPr algn="r">
              <a:defRPr/>
            </a:pPr>
            <a:endParaRPr lang="ru-RU" sz="3400" b="1" dirty="0" smtClean="0">
              <a:solidFill>
                <a:srgbClr val="FF0000"/>
              </a:solidFill>
              <a:latin typeface="Times New Roman" pitchFamily="18" charset="0"/>
              <a:cs typeface="Times New Roman" pitchFamily="18" charset="0"/>
            </a:endParaRPr>
          </a:p>
          <a:p>
            <a:pPr algn="r">
              <a:defRPr/>
            </a:pPr>
            <a:endParaRPr lang="ru-RU" dirty="0">
              <a:solidFill>
                <a:srgbClr val="FF0000"/>
              </a:solidFill>
            </a:endParaRPr>
          </a:p>
          <a:p>
            <a:endParaRPr lang="ru-RU" dirty="0">
              <a:solidFill>
                <a:srgbClr val="FF0000"/>
              </a:solidFill>
            </a:endParaRPr>
          </a:p>
        </p:txBody>
      </p:sp>
      <p:sp>
        <p:nvSpPr>
          <p:cNvPr id="5" name="Прямоугольник 4"/>
          <p:cNvSpPr/>
          <p:nvPr/>
        </p:nvSpPr>
        <p:spPr>
          <a:xfrm>
            <a:off x="1208712" y="2276872"/>
            <a:ext cx="6726586"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solidFill>
                  <a:schemeClr val="accent6">
                    <a:lumMod val="60000"/>
                    <a:lumOff val="40000"/>
                  </a:schemeClr>
                </a:solidFill>
                <a:effectLst>
                  <a:outerShdw blurRad="76200" dist="50800" dir="5400000" algn="tl" rotWithShape="0">
                    <a:srgbClr val="000000">
                      <a:alpha val="65000"/>
                    </a:srgbClr>
                  </a:outerShdw>
                </a:effectLst>
              </a:rPr>
              <a:t>СТРИТБОЛ</a:t>
            </a:r>
            <a:r>
              <a:rPr lang="ru-RU" sz="5400" b="1" cap="none" spc="50" dirty="0" smtClean="0">
                <a:ln w="11430"/>
                <a:solidFill>
                  <a:srgbClr val="FF0000"/>
                </a:solidFill>
                <a:effectLst>
                  <a:outerShdw blurRad="76200" dist="50800" dir="5400000" algn="tl" rotWithShape="0">
                    <a:srgbClr val="000000">
                      <a:alpha val="65000"/>
                    </a:srgbClr>
                  </a:outerShdw>
                </a:effectLst>
              </a:rPr>
              <a:t/>
            </a:r>
            <a:br>
              <a:rPr lang="ru-RU" sz="5400" b="1" cap="none" spc="50" dirty="0" smtClean="0">
                <a:ln w="11430"/>
                <a:solidFill>
                  <a:srgbClr val="FF0000"/>
                </a:solidFill>
                <a:effectLst>
                  <a:outerShdw blurRad="76200" dist="50800" dir="5400000" algn="tl" rotWithShape="0">
                    <a:srgbClr val="000000">
                      <a:alpha val="65000"/>
                    </a:srgbClr>
                  </a:outerShdw>
                </a:effectLst>
              </a:rPr>
            </a:br>
            <a:r>
              <a:rPr lang="ru-RU" sz="5400" b="1" cap="none" spc="50" dirty="0" smtClean="0">
                <a:ln w="11430"/>
                <a:solidFill>
                  <a:srgbClr val="FF0000"/>
                </a:solidFill>
                <a:effectLst>
                  <a:outerShdw blurRad="76200" dist="50800" dir="5400000" algn="tl" rotWithShape="0">
                    <a:srgbClr val="000000">
                      <a:alpha val="65000"/>
                    </a:srgbClr>
                  </a:outerShdw>
                </a:effectLst>
              </a:rPr>
              <a:t>ОРАНЖЕВЫЙ МЯЧ</a:t>
            </a:r>
            <a:endParaRPr lang="ru-RU" sz="5400" b="1" cap="none" spc="50" dirty="0">
              <a:ln w="11430"/>
              <a:solidFill>
                <a:srgbClr val="FF0000"/>
              </a:solidFill>
              <a:effectLst>
                <a:outerShdw blurRad="76200" dist="50800" dir="5400000" algn="tl" rotWithShape="0">
                  <a:srgbClr val="000000">
                    <a:alpha val="65000"/>
                  </a:srgbClr>
                </a:outerShdw>
              </a:effectLst>
            </a:endParaRPr>
          </a:p>
        </p:txBody>
      </p:sp>
      <p:pic>
        <p:nvPicPr>
          <p:cNvPr id="2050" name="Picture 2"/>
          <p:cNvPicPr>
            <a:picLocks noChangeAspect="1" noChangeArrowheads="1" noCrop="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29148" y="4283546"/>
            <a:ext cx="1933575" cy="2114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Дата 5"/>
          <p:cNvSpPr>
            <a:spLocks noGrp="1"/>
          </p:cNvSpPr>
          <p:nvPr>
            <p:ph type="dt" sz="half" idx="10"/>
          </p:nvPr>
        </p:nvSpPr>
        <p:spPr/>
        <p:txBody>
          <a:bodyPr/>
          <a:lstStyle/>
          <a:p>
            <a:pPr>
              <a:defRPr/>
            </a:pPr>
            <a:endParaRPr lang="ru-RU"/>
          </a:p>
        </p:txBody>
      </p:sp>
    </p:spTree>
    <p:extLst>
      <p:ext uri="{BB962C8B-B14F-4D97-AF65-F5344CB8AC3E}">
        <p14:creationId xmlns="" xmlns:p14="http://schemas.microsoft.com/office/powerpoint/2010/main" val="4242844548"/>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3"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4" dur="2000"/>
                                        <p:tgtEl>
                                          <p:spTgt spid="3">
                                            <p:txEl>
                                              <p:pRg st="0" end="0"/>
                                            </p:txEl>
                                          </p:spTgt>
                                        </p:tgtEl>
                                      </p:cBhvr>
                                    </p:animEffect>
                                  </p:childTnLst>
                                </p:cTn>
                              </p:par>
                            </p:childTnLst>
                          </p:cTn>
                        </p:par>
                        <p:par>
                          <p:cTn id="15" fill="hold">
                            <p:stCondLst>
                              <p:cond delay="4000"/>
                            </p:stCondLst>
                            <p:childTnLst>
                              <p:par>
                                <p:cTn id="16" presetID="31" presetClass="entr" presetSubtype="0"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2000"/>
                                        <p:tgtEl>
                                          <p:spTgt spid="3">
                                            <p:txEl>
                                              <p:pRg st="1" end="1"/>
                                            </p:txEl>
                                          </p:spTgt>
                                        </p:tgtEl>
                                      </p:cBhvr>
                                    </p:animEffect>
                                  </p:childTnLst>
                                </p:cTn>
                              </p:par>
                            </p:childTnLst>
                          </p:cTn>
                        </p:par>
                        <p:par>
                          <p:cTn id="22" fill="hold">
                            <p:stCondLst>
                              <p:cond delay="6000"/>
                            </p:stCondLst>
                            <p:childTnLst>
                              <p:par>
                                <p:cTn id="23" presetID="31"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2000"/>
                                        <p:tgtEl>
                                          <p:spTgt spid="3">
                                            <p:txEl>
                                              <p:pRg st="2" end="2"/>
                                            </p:txEl>
                                          </p:spTgt>
                                        </p:tgtEl>
                                      </p:cBhvr>
                                    </p:animEffect>
                                  </p:childTnLst>
                                </p:cTn>
                              </p:par>
                            </p:childTnLst>
                          </p:cTn>
                        </p:par>
                        <p:par>
                          <p:cTn id="29" fill="hold">
                            <p:stCondLst>
                              <p:cond delay="8000"/>
                            </p:stCondLst>
                            <p:childTnLst>
                              <p:par>
                                <p:cTn id="30" presetID="26" presetClass="entr" presetSubtype="0" fill="hold" nodeType="after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wipe(down)">
                                      <p:cBhvr>
                                        <p:cTn id="32" dur="1450">
                                          <p:stCondLst>
                                            <p:cond delay="0"/>
                                          </p:stCondLst>
                                        </p:cTn>
                                        <p:tgtEl>
                                          <p:spTgt spid="5">
                                            <p:txEl>
                                              <p:pRg st="0" end="0"/>
                                            </p:txEl>
                                          </p:spTgt>
                                        </p:tgtEl>
                                      </p:cBhvr>
                                    </p:animEffect>
                                    <p:anim calcmode="lin" valueType="num">
                                      <p:cBhvr>
                                        <p:cTn id="33" dur="4555"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34" dur="1660"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35" dur="1660" tmFilter="0, 0; 0.125,0.2665; 0.25,0.4; 0.375,0.465; 0.5,0.5;  0.625,0.535; 0.75,0.6; 0.875,0.7335; 1,1">
                                          <p:stCondLst>
                                            <p:cond delay="1660"/>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36" dur="830" tmFilter="0, 0; 0.125,0.2665; 0.25,0.4; 0.375,0.465; 0.5,0.5;  0.625,0.535; 0.75,0.6; 0.875,0.7335; 1,1">
                                          <p:stCondLst>
                                            <p:cond delay="3310"/>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37" dur="410" tmFilter="0, 0; 0.125,0.2665; 0.25,0.4; 0.375,0.465; 0.5,0.5;  0.625,0.535; 0.75,0.6; 0.875,0.7335; 1,1">
                                          <p:stCondLst>
                                            <p:cond delay="4140"/>
                                          </p:stCondLst>
                                        </p:cTn>
                                        <p:tgtEl>
                                          <p:spTgt spid="5">
                                            <p:txEl>
                                              <p:pRg st="0" end="0"/>
                                            </p:txEl>
                                          </p:spTgt>
                                        </p:tgtEl>
                                        <p:attrNameLst>
                                          <p:attrName>ppt_y</p:attrName>
                                        </p:attrNameLst>
                                      </p:cBhvr>
                                      <p:tavLst>
                                        <p:tav tm="0" fmla="#ppt_y-sin(pi*$)/81">
                                          <p:val>
                                            <p:fltVal val="0"/>
                                          </p:val>
                                        </p:tav>
                                        <p:tav tm="100000">
                                          <p:val>
                                            <p:fltVal val="1"/>
                                          </p:val>
                                        </p:tav>
                                      </p:tavLst>
                                    </p:anim>
                                    <p:animScale>
                                      <p:cBhvr>
                                        <p:cTn id="38" dur="65">
                                          <p:stCondLst>
                                            <p:cond delay="1625"/>
                                          </p:stCondLst>
                                        </p:cTn>
                                        <p:tgtEl>
                                          <p:spTgt spid="5">
                                            <p:txEl>
                                              <p:pRg st="0" end="0"/>
                                            </p:txEl>
                                          </p:spTgt>
                                        </p:tgtEl>
                                      </p:cBhvr>
                                      <p:to x="100000" y="60000"/>
                                    </p:animScale>
                                    <p:animScale>
                                      <p:cBhvr>
                                        <p:cTn id="39" dur="415" decel="50000">
                                          <p:stCondLst>
                                            <p:cond delay="1690"/>
                                          </p:stCondLst>
                                        </p:cTn>
                                        <p:tgtEl>
                                          <p:spTgt spid="5">
                                            <p:txEl>
                                              <p:pRg st="0" end="0"/>
                                            </p:txEl>
                                          </p:spTgt>
                                        </p:tgtEl>
                                      </p:cBhvr>
                                      <p:to x="100000" y="100000"/>
                                    </p:animScale>
                                    <p:animScale>
                                      <p:cBhvr>
                                        <p:cTn id="40" dur="65">
                                          <p:stCondLst>
                                            <p:cond delay="3280"/>
                                          </p:stCondLst>
                                        </p:cTn>
                                        <p:tgtEl>
                                          <p:spTgt spid="5">
                                            <p:txEl>
                                              <p:pRg st="0" end="0"/>
                                            </p:txEl>
                                          </p:spTgt>
                                        </p:tgtEl>
                                      </p:cBhvr>
                                      <p:to x="100000" y="80000"/>
                                    </p:animScale>
                                    <p:animScale>
                                      <p:cBhvr>
                                        <p:cTn id="41" dur="415" decel="50000">
                                          <p:stCondLst>
                                            <p:cond delay="3345"/>
                                          </p:stCondLst>
                                        </p:cTn>
                                        <p:tgtEl>
                                          <p:spTgt spid="5">
                                            <p:txEl>
                                              <p:pRg st="0" end="0"/>
                                            </p:txEl>
                                          </p:spTgt>
                                        </p:tgtEl>
                                      </p:cBhvr>
                                      <p:to x="100000" y="100000"/>
                                    </p:animScale>
                                    <p:animScale>
                                      <p:cBhvr>
                                        <p:cTn id="42" dur="65">
                                          <p:stCondLst>
                                            <p:cond delay="4105"/>
                                          </p:stCondLst>
                                        </p:cTn>
                                        <p:tgtEl>
                                          <p:spTgt spid="5">
                                            <p:txEl>
                                              <p:pRg st="0" end="0"/>
                                            </p:txEl>
                                          </p:spTgt>
                                        </p:tgtEl>
                                      </p:cBhvr>
                                      <p:to x="100000" y="90000"/>
                                    </p:animScale>
                                    <p:animScale>
                                      <p:cBhvr>
                                        <p:cTn id="43" dur="415" decel="50000">
                                          <p:stCondLst>
                                            <p:cond delay="4170"/>
                                          </p:stCondLst>
                                        </p:cTn>
                                        <p:tgtEl>
                                          <p:spTgt spid="5">
                                            <p:txEl>
                                              <p:pRg st="0" end="0"/>
                                            </p:txEl>
                                          </p:spTgt>
                                        </p:tgtEl>
                                      </p:cBhvr>
                                      <p:to x="100000" y="100000"/>
                                    </p:animScale>
                                    <p:animScale>
                                      <p:cBhvr>
                                        <p:cTn id="44" dur="65">
                                          <p:stCondLst>
                                            <p:cond delay="4520"/>
                                          </p:stCondLst>
                                        </p:cTn>
                                        <p:tgtEl>
                                          <p:spTgt spid="5">
                                            <p:txEl>
                                              <p:pRg st="0" end="0"/>
                                            </p:txEl>
                                          </p:spTgt>
                                        </p:tgtEl>
                                      </p:cBhvr>
                                      <p:to x="100000" y="95000"/>
                                    </p:animScale>
                                    <p:animScale>
                                      <p:cBhvr>
                                        <p:cTn id="45" dur="415" decel="50000">
                                          <p:stCondLst>
                                            <p:cond delay="4585"/>
                                          </p:stCondLst>
                                        </p:cTn>
                                        <p:tgtEl>
                                          <p:spTgt spid="5">
                                            <p:txEl>
                                              <p:pRg st="0" end="0"/>
                                            </p:txEl>
                                          </p:spTgt>
                                        </p:tgtEl>
                                      </p:cBhvr>
                                      <p:to x="100000" y="100000"/>
                                    </p:animScale>
                                  </p:childTnLst>
                                </p:cTn>
                              </p:par>
                            </p:childTnLst>
                          </p:cTn>
                        </p:par>
                        <p:par>
                          <p:cTn id="46" fill="hold">
                            <p:stCondLst>
                              <p:cond delay="13000"/>
                            </p:stCondLst>
                            <p:childTnLst>
                              <p:par>
                                <p:cTn id="47" presetID="25" presetClass="entr" presetSubtype="0" fill="hold" nodeType="afterEffect">
                                  <p:stCondLst>
                                    <p:cond delay="0"/>
                                  </p:stCondLst>
                                  <p:childTnLst>
                                    <p:set>
                                      <p:cBhvr>
                                        <p:cTn id="48" dur="1" fill="hold">
                                          <p:stCondLst>
                                            <p:cond delay="0"/>
                                          </p:stCondLst>
                                        </p:cTn>
                                        <p:tgtEl>
                                          <p:spTgt spid="2050"/>
                                        </p:tgtEl>
                                        <p:attrNameLst>
                                          <p:attrName>style.visibility</p:attrName>
                                        </p:attrNameLst>
                                      </p:cBhvr>
                                      <p:to>
                                        <p:strVal val="visible"/>
                                      </p:to>
                                    </p:set>
                                    <p:anim calcmode="lin" valueType="num">
                                      <p:cBhvr>
                                        <p:cTn id="49" dur="10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50" dur="10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51" dur="1000" accel="50000" fill="hold">
                                          <p:stCondLst>
                                            <p:cond delay="1000"/>
                                          </p:stCondLst>
                                        </p:cTn>
                                        <p:tgtEl>
                                          <p:spTgt spid="2050"/>
                                        </p:tgtEl>
                                        <p:attrNameLst>
                                          <p:attrName>ppt_w</p:attrName>
                                        </p:attrNameLst>
                                      </p:cBhvr>
                                      <p:tavLst>
                                        <p:tav tm="0">
                                          <p:val>
                                            <p:strVal val="#ppt_w*.05"/>
                                          </p:val>
                                        </p:tav>
                                        <p:tav tm="100000">
                                          <p:val>
                                            <p:strVal val="#ppt_w"/>
                                          </p:val>
                                        </p:tav>
                                      </p:tavLst>
                                    </p:anim>
                                    <p:anim calcmode="lin" valueType="num">
                                      <p:cBhvr>
                                        <p:cTn id="52" dur="2000" fill="hold"/>
                                        <p:tgtEl>
                                          <p:spTgt spid="2050"/>
                                        </p:tgtEl>
                                        <p:attrNameLst>
                                          <p:attrName>ppt_h</p:attrName>
                                        </p:attrNameLst>
                                      </p:cBhvr>
                                      <p:tavLst>
                                        <p:tav tm="0">
                                          <p:val>
                                            <p:strVal val="#ppt_h"/>
                                          </p:val>
                                        </p:tav>
                                        <p:tav tm="100000">
                                          <p:val>
                                            <p:strVal val="#ppt_h"/>
                                          </p:val>
                                        </p:tav>
                                      </p:tavLst>
                                    </p:anim>
                                    <p:anim calcmode="lin" valueType="num">
                                      <p:cBhvr>
                                        <p:cTn id="53" dur="10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54" dur="10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55" dur="1000" accel="50000" fill="hold">
                                          <p:stCondLst>
                                            <p:cond delay="1000"/>
                                          </p:stCondLst>
                                        </p:cTn>
                                        <p:tgtEl>
                                          <p:spTgt spid="2050"/>
                                        </p:tgtEl>
                                        <p:attrNameLst>
                                          <p:attrName>ppt_y</p:attrName>
                                        </p:attrNameLst>
                                      </p:cBhvr>
                                      <p:tavLst>
                                        <p:tav tm="0">
                                          <p:val>
                                            <p:strVal val="#ppt_y+.1"/>
                                          </p:val>
                                        </p:tav>
                                        <p:tav tm="100000">
                                          <p:val>
                                            <p:strVal val="#ppt_y"/>
                                          </p:val>
                                        </p:tav>
                                      </p:tavLst>
                                    </p:anim>
                                    <p:animEffect transition="in" filter="fade">
                                      <p:cBhvr>
                                        <p:cTn id="56" dur="2000" decel="50000">
                                          <p:stCondLst>
                                            <p:cond delay="0"/>
                                          </p:stCondLst>
                                        </p:cTn>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820472" cy="5940088"/>
          </a:xfrm>
          <a:prstGeom prst="rect">
            <a:avLst/>
          </a:prstGeom>
          <a:solidFill>
            <a:schemeClr val="accent1">
              <a:lumMod val="40000"/>
              <a:lumOff val="60000"/>
            </a:schemeClr>
          </a:solidFill>
        </p:spPr>
        <p:txBody>
          <a:bodyPr wrap="square">
            <a:spAutoFit/>
          </a:bodyPr>
          <a:lstStyle/>
          <a:p>
            <a:pPr lvl="0" eaLnBrk="0" hangingPunct="0"/>
            <a:r>
              <a:rPr lang="ru-RU" sz="2000" b="1" u="sng" dirty="0" err="1" smtClean="0">
                <a:latin typeface="Arial" pitchFamily="34" charset="0"/>
                <a:ea typeface="Times New Roman" pitchFamily="18" charset="0"/>
                <a:cs typeface="Arial" pitchFamily="34" charset="0"/>
              </a:rPr>
              <a:t>Стритбольная</a:t>
            </a:r>
            <a:r>
              <a:rPr lang="ru-RU" sz="2000" b="1" u="sng" dirty="0" smtClean="0">
                <a:latin typeface="Arial" pitchFamily="34" charset="0"/>
                <a:ea typeface="Times New Roman" pitchFamily="18" charset="0"/>
                <a:cs typeface="Arial" pitchFamily="34" charset="0"/>
              </a:rPr>
              <a:t> площадка</a:t>
            </a:r>
            <a:endParaRPr lang="ru-RU" sz="2000" dirty="0" smtClean="0">
              <a:latin typeface="Arial" pitchFamily="34" charset="0"/>
              <a:cs typeface="Arial" pitchFamily="34" charset="0"/>
            </a:endParaRPr>
          </a:p>
          <a:p>
            <a:pPr lvl="0" eaLnBrk="0" hangingPunct="0"/>
            <a:r>
              <a:rPr lang="ru-RU" sz="2000" dirty="0" smtClean="0">
                <a:latin typeface="Arial" pitchFamily="34" charset="0"/>
                <a:ea typeface="Times New Roman" pitchFamily="18" charset="0"/>
                <a:cs typeface="Arial" pitchFamily="34" charset="0"/>
              </a:rPr>
              <a:t>Каждый корт должен удовлетворять следующим требованиям: </a:t>
            </a:r>
          </a:p>
          <a:p>
            <a:pPr marL="457200" lvl="0" indent="-457200" eaLnBrk="0" hangingPunct="0">
              <a:buAutoNum type="arabicPeriod"/>
            </a:pPr>
            <a:r>
              <a:rPr lang="ru-RU" sz="2000" dirty="0" smtClean="0">
                <a:latin typeface="Arial" pitchFamily="34" charset="0"/>
                <a:ea typeface="Times New Roman" pitchFamily="18" charset="0"/>
                <a:cs typeface="Arial" pitchFamily="34" charset="0"/>
              </a:rPr>
              <a:t>Иметь ровную плоскую поверхность, покрытую асфальтом или другим материалом, пригодным для игры. </a:t>
            </a:r>
          </a:p>
          <a:p>
            <a:pPr marL="457200" lvl="0" indent="-457200" eaLnBrk="0" hangingPunct="0">
              <a:buAutoNum type="arabicPeriod"/>
            </a:pPr>
            <a:r>
              <a:rPr lang="ru-RU" sz="2000" dirty="0" smtClean="0">
                <a:latin typeface="Arial" pitchFamily="34" charset="0"/>
                <a:ea typeface="Times New Roman" pitchFamily="18" charset="0"/>
                <a:cs typeface="Arial" pitchFamily="34" charset="0"/>
              </a:rPr>
              <a:t> Иметь разметку, нанесенную белой краской в соответствии со схемой.</a:t>
            </a:r>
            <a:endParaRPr lang="ru-RU" sz="2000" dirty="0" smtClean="0">
              <a:latin typeface="Arial" pitchFamily="34" charset="0"/>
              <a:cs typeface="Arial" pitchFamily="34" charset="0"/>
            </a:endParaRPr>
          </a:p>
          <a:p>
            <a:pPr lvl="0" eaLnBrk="0" hangingPunct="0"/>
            <a:r>
              <a:rPr lang="ru-RU" sz="2000" b="1" dirty="0" smtClean="0">
                <a:latin typeface="Arial" pitchFamily="34" charset="0"/>
                <a:ea typeface="Times New Roman" pitchFamily="18" charset="0"/>
                <a:cs typeface="Arial" pitchFamily="34" charset="0"/>
              </a:rPr>
              <a:t>Правила проведения </a:t>
            </a:r>
            <a:r>
              <a:rPr lang="ru-RU" sz="2000" b="1" dirty="0" err="1" smtClean="0">
                <a:latin typeface="Arial" pitchFamily="34" charset="0"/>
                <a:ea typeface="Times New Roman" pitchFamily="18" charset="0"/>
                <a:cs typeface="Arial" pitchFamily="34" charset="0"/>
              </a:rPr>
              <a:t>Adidas</a:t>
            </a:r>
            <a:r>
              <a:rPr lang="ru-RU" sz="2000" b="1" dirty="0" smtClean="0">
                <a:latin typeface="Arial" pitchFamily="34" charset="0"/>
                <a:ea typeface="Times New Roman" pitchFamily="18" charset="0"/>
                <a:cs typeface="Arial" pitchFamily="34" charset="0"/>
              </a:rPr>
              <a:t> </a:t>
            </a:r>
            <a:r>
              <a:rPr lang="ru-RU" sz="2000" b="1" dirty="0" err="1" smtClean="0">
                <a:latin typeface="Arial" pitchFamily="34" charset="0"/>
                <a:ea typeface="Times New Roman" pitchFamily="18" charset="0"/>
                <a:cs typeface="Arial" pitchFamily="34" charset="0"/>
              </a:rPr>
              <a:t>Streetball</a:t>
            </a:r>
            <a:r>
              <a:rPr lang="ru-RU" sz="2000" b="1" dirty="0" smtClean="0">
                <a:latin typeface="Arial" pitchFamily="34" charset="0"/>
                <a:ea typeface="Times New Roman" pitchFamily="18" charset="0"/>
                <a:cs typeface="Arial" pitchFamily="34" charset="0"/>
              </a:rPr>
              <a:t> </a:t>
            </a:r>
            <a:r>
              <a:rPr lang="ru-RU" sz="2000" b="1" dirty="0" err="1" smtClean="0">
                <a:latin typeface="Arial" pitchFamily="34" charset="0"/>
                <a:ea typeface="Times New Roman" pitchFamily="18" charset="0"/>
                <a:cs typeface="Arial" pitchFamily="34" charset="0"/>
              </a:rPr>
              <a:t>Challenge</a:t>
            </a:r>
            <a:endParaRPr lang="ru-RU" sz="2000" b="1" dirty="0" smtClean="0">
              <a:latin typeface="Arial" pitchFamily="34" charset="0"/>
              <a:cs typeface="Arial" pitchFamily="34" charset="0"/>
            </a:endParaRPr>
          </a:p>
          <a:p>
            <a:pPr lvl="0" eaLnBrk="0" hangingPunct="0"/>
            <a:r>
              <a:rPr lang="ru-RU" sz="2000" b="1" dirty="0" smtClean="0">
                <a:solidFill>
                  <a:srgbClr val="C00000"/>
                </a:solidFill>
                <a:latin typeface="Arial" pitchFamily="34" charset="0"/>
                <a:ea typeface="Times New Roman" pitchFamily="18" charset="0"/>
                <a:cs typeface="Arial" pitchFamily="34" charset="0"/>
              </a:rPr>
              <a:t>1. Состав команды:</a:t>
            </a:r>
            <a:endParaRPr lang="ru-RU" sz="2000" b="1" dirty="0" smtClean="0">
              <a:solidFill>
                <a:srgbClr val="C00000"/>
              </a:solidFill>
              <a:latin typeface="Arial" pitchFamily="34" charset="0"/>
              <a:cs typeface="Arial" pitchFamily="34" charset="0"/>
            </a:endParaRPr>
          </a:p>
          <a:p>
            <a:pPr lvl="0" eaLnBrk="0" hangingPunct="0"/>
            <a:r>
              <a:rPr lang="ru-RU" sz="2000" dirty="0" err="1" smtClean="0">
                <a:latin typeface="Arial" pitchFamily="34" charset="0"/>
                <a:ea typeface="Times New Roman" pitchFamily="18" charset="0"/>
                <a:cs typeface="Arial" pitchFamily="34" charset="0"/>
              </a:rPr>
              <a:t>adidas</a:t>
            </a:r>
            <a:r>
              <a:rPr lang="ru-RU" sz="2000" dirty="0" smtClean="0">
                <a:latin typeface="Arial" pitchFamily="34" charset="0"/>
                <a:ea typeface="Times New Roman" pitchFamily="18" charset="0"/>
                <a:cs typeface="Arial" pitchFamily="34" charset="0"/>
              </a:rPr>
              <a:t> </a:t>
            </a:r>
            <a:r>
              <a:rPr lang="ru-RU" sz="2000" dirty="0" err="1" smtClean="0">
                <a:latin typeface="Arial" pitchFamily="34" charset="0"/>
                <a:ea typeface="Times New Roman" pitchFamily="18" charset="0"/>
                <a:cs typeface="Arial" pitchFamily="34" charset="0"/>
              </a:rPr>
              <a:t>Streetball</a:t>
            </a:r>
            <a:r>
              <a:rPr lang="ru-RU" sz="2000" dirty="0" smtClean="0">
                <a:latin typeface="Arial" pitchFamily="34" charset="0"/>
                <a:ea typeface="Times New Roman" pitchFamily="18" charset="0"/>
                <a:cs typeface="Arial" pitchFamily="34" charset="0"/>
              </a:rPr>
              <a:t> – игра 3 на 3. Команда состоит из 4 игроков (3 в поле и 1 запасной). Во время турнира нельзя изменять заявленный состав команды.</a:t>
            </a:r>
            <a:endParaRPr lang="ru-RU" sz="2000" dirty="0" smtClean="0">
              <a:latin typeface="Arial" pitchFamily="34" charset="0"/>
              <a:cs typeface="Arial" pitchFamily="34" charset="0"/>
            </a:endParaRPr>
          </a:p>
          <a:p>
            <a:pPr lvl="0" eaLnBrk="0" hangingPunct="0"/>
            <a:r>
              <a:rPr lang="ru-RU" sz="2000" b="1" dirty="0" smtClean="0">
                <a:solidFill>
                  <a:srgbClr val="C00000"/>
                </a:solidFill>
                <a:latin typeface="Arial" pitchFamily="34" charset="0"/>
                <a:ea typeface="Times New Roman" pitchFamily="18" charset="0"/>
                <a:cs typeface="Arial" pitchFamily="34" charset="0"/>
              </a:rPr>
              <a:t>2. Начало игры:</a:t>
            </a:r>
            <a:endParaRPr lang="ru-RU" sz="2000" b="1" dirty="0" smtClean="0">
              <a:solidFill>
                <a:srgbClr val="C00000"/>
              </a:solidFill>
              <a:latin typeface="Arial" pitchFamily="34" charset="0"/>
              <a:cs typeface="Arial" pitchFamily="34" charset="0"/>
            </a:endParaRPr>
          </a:p>
          <a:p>
            <a:pPr lvl="0" eaLnBrk="0" hangingPunct="0"/>
            <a:r>
              <a:rPr lang="ru-RU" sz="2000" dirty="0" smtClean="0">
                <a:latin typeface="Arial" pitchFamily="34" charset="0"/>
                <a:ea typeface="Times New Roman" pitchFamily="18" charset="0"/>
                <a:cs typeface="Arial" pitchFamily="34" charset="0"/>
              </a:rPr>
              <a:t>Игра начинается вбрасыванием из-за ограничительной линии, противоположной от кольца. Право начать игру определяется жребием.</a:t>
            </a:r>
            <a:endParaRPr lang="ru-RU" sz="2000" dirty="0" smtClean="0">
              <a:latin typeface="Arial" pitchFamily="34" charset="0"/>
              <a:cs typeface="Arial" pitchFamily="34" charset="0"/>
            </a:endParaRPr>
          </a:p>
          <a:p>
            <a:pPr lvl="0" eaLnBrk="0" hangingPunct="0"/>
            <a:r>
              <a:rPr lang="ru-RU" sz="2000" b="1" dirty="0" smtClean="0">
                <a:solidFill>
                  <a:srgbClr val="C00000"/>
                </a:solidFill>
                <a:latin typeface="Arial" pitchFamily="34" charset="0"/>
                <a:ea typeface="Times New Roman" pitchFamily="18" charset="0"/>
                <a:cs typeface="Arial" pitchFamily="34" charset="0"/>
              </a:rPr>
              <a:t>3. Окончание игры:</a:t>
            </a:r>
            <a:endParaRPr lang="ru-RU" sz="2000" b="1" dirty="0" smtClean="0">
              <a:solidFill>
                <a:srgbClr val="C00000"/>
              </a:solidFill>
              <a:latin typeface="Arial" pitchFamily="34" charset="0"/>
              <a:cs typeface="Arial" pitchFamily="34" charset="0"/>
            </a:endParaRPr>
          </a:p>
          <a:p>
            <a:pPr lvl="0" eaLnBrk="0" hangingPunct="0"/>
            <a:r>
              <a:rPr lang="ru-RU" sz="2000" dirty="0" smtClean="0">
                <a:latin typeface="Arial" pitchFamily="34" charset="0"/>
                <a:ea typeface="Times New Roman" pitchFamily="18" charset="0"/>
                <a:cs typeface="Arial" pitchFamily="34" charset="0"/>
              </a:rPr>
              <a:t>Игра заканчивается:</a:t>
            </a:r>
            <a:endParaRPr lang="ru-RU" sz="2000" dirty="0" smtClean="0">
              <a:latin typeface="Arial" pitchFamily="34" charset="0"/>
              <a:cs typeface="Arial" pitchFamily="34" charset="0"/>
            </a:endParaRPr>
          </a:p>
          <a:p>
            <a:pPr lvl="0" eaLnBrk="0" hangingPunct="0"/>
            <a:r>
              <a:rPr lang="ru-RU" sz="2000" dirty="0" smtClean="0">
                <a:latin typeface="Arial" pitchFamily="34" charset="0"/>
                <a:ea typeface="Times New Roman" pitchFamily="18" charset="0"/>
                <a:cs typeface="Arial" pitchFamily="34" charset="0"/>
              </a:rPr>
              <a:t>3.1. По истечении 20 минут игрового времени;</a:t>
            </a:r>
            <a:endParaRPr lang="ru-RU" sz="2000" dirty="0" smtClean="0">
              <a:latin typeface="Arial" pitchFamily="34" charset="0"/>
              <a:cs typeface="Arial" pitchFamily="34" charset="0"/>
            </a:endParaRPr>
          </a:p>
          <a:p>
            <a:pPr lvl="0" eaLnBrk="0" hangingPunct="0"/>
            <a:r>
              <a:rPr lang="ru-RU" sz="2000" dirty="0" smtClean="0">
                <a:latin typeface="Arial" pitchFamily="34" charset="0"/>
                <a:ea typeface="Times New Roman" pitchFamily="18" charset="0"/>
                <a:cs typeface="Arial" pitchFamily="34" charset="0"/>
              </a:rPr>
              <a:t>3.2. Когда одна из команд набирает 16 очков;</a:t>
            </a:r>
            <a:endParaRPr lang="ru-RU" sz="2000" dirty="0" smtClean="0">
              <a:latin typeface="Arial" pitchFamily="34" charset="0"/>
              <a:cs typeface="Arial" pitchFamily="34" charset="0"/>
            </a:endParaRPr>
          </a:p>
          <a:p>
            <a:pPr lvl="0" eaLnBrk="0" hangingPunct="0"/>
            <a:r>
              <a:rPr lang="ru-RU" sz="2000" dirty="0" smtClean="0">
                <a:latin typeface="Arial" pitchFamily="34" charset="0"/>
                <a:ea typeface="Times New Roman" pitchFamily="18" charset="0"/>
                <a:cs typeface="Arial" pitchFamily="34" charset="0"/>
              </a:rPr>
              <a:t>3.3. Когда разница в счете составляет 8 очков.</a:t>
            </a:r>
            <a:endParaRPr lang="ru-RU" sz="2000" dirty="0" smtClean="0">
              <a:latin typeface="Arial" pitchFamily="34" charset="0"/>
              <a:cs typeface="Arial" pitchFamily="34" charset="0"/>
            </a:endParaRPr>
          </a:p>
        </p:txBody>
      </p:sp>
      <p:sp>
        <p:nvSpPr>
          <p:cNvPr id="3" name="Дата 2"/>
          <p:cNvSpPr>
            <a:spLocks noGrp="1"/>
          </p:cNvSpPr>
          <p:nvPr>
            <p:ph type="dt" sz="half" idx="10"/>
          </p:nvPr>
        </p:nvSpPr>
        <p:spPr/>
        <p:txBody>
          <a:bodyPr/>
          <a:lstStyle/>
          <a:p>
            <a:pPr>
              <a:defRPr/>
            </a:pPr>
            <a:endParaRPr lang="ru-RU"/>
          </a:p>
        </p:txBody>
      </p:sp>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6"/>
            <a:ext cx="8748464" cy="5693866"/>
          </a:xfrm>
          <a:prstGeom prst="rect">
            <a:avLst/>
          </a:prstGeom>
          <a:solidFill>
            <a:schemeClr val="accent4">
              <a:lumMod val="40000"/>
              <a:lumOff val="60000"/>
            </a:schemeClr>
          </a:solidFill>
        </p:spPr>
        <p:txBody>
          <a:bodyPr wrap="square">
            <a:spAutoFit/>
          </a:bodyPr>
          <a:lstStyle/>
          <a:p>
            <a:pPr lvl="0" eaLnBrk="0" hangingPunct="0"/>
            <a:r>
              <a:rPr lang="ru-RU" sz="2800" b="1" dirty="0" smtClean="0">
                <a:solidFill>
                  <a:srgbClr val="0070C0"/>
                </a:solidFill>
                <a:latin typeface="Arial" pitchFamily="34" charset="0"/>
                <a:ea typeface="Times New Roman" pitchFamily="18" charset="0"/>
                <a:cs typeface="Arial" pitchFamily="34" charset="0"/>
              </a:rPr>
              <a:t>Примечание №1</a:t>
            </a:r>
            <a:r>
              <a:rPr lang="ru-RU" sz="2800" dirty="0" smtClean="0">
                <a:solidFill>
                  <a:srgbClr val="0070C0"/>
                </a:solidFill>
                <a:latin typeface="Arial" pitchFamily="34" charset="0"/>
                <a:ea typeface="Times New Roman" pitchFamily="18" charset="0"/>
                <a:cs typeface="Arial" pitchFamily="34" charset="0"/>
              </a:rPr>
              <a:t>: </a:t>
            </a:r>
          </a:p>
          <a:p>
            <a:pPr lvl="0" eaLnBrk="0" hangingPunct="0"/>
            <a:r>
              <a:rPr lang="ru-RU" sz="2800" dirty="0" smtClean="0">
                <a:latin typeface="Arial" pitchFamily="34" charset="0"/>
                <a:ea typeface="Times New Roman" pitchFamily="18" charset="0"/>
                <a:cs typeface="Arial" pitchFamily="34" charset="0"/>
              </a:rPr>
              <a:t>В случае ничейного счета по истечении 20 минут игра продолжается до первого заброшенного мяча.</a:t>
            </a:r>
          </a:p>
          <a:p>
            <a:pPr lvl="0" eaLnBrk="0" hangingPunct="0"/>
            <a:endParaRPr lang="ru-RU" sz="2800" dirty="0" smtClean="0">
              <a:latin typeface="Arial" pitchFamily="34" charset="0"/>
              <a:cs typeface="Arial" pitchFamily="34" charset="0"/>
            </a:endParaRPr>
          </a:p>
          <a:p>
            <a:pPr lvl="0" eaLnBrk="0" hangingPunct="0"/>
            <a:r>
              <a:rPr lang="ru-RU" sz="2800" b="1" dirty="0" smtClean="0">
                <a:solidFill>
                  <a:srgbClr val="0070C0"/>
                </a:solidFill>
                <a:latin typeface="Arial" pitchFamily="34" charset="0"/>
                <a:ea typeface="Times New Roman" pitchFamily="18" charset="0"/>
                <a:cs typeface="Arial" pitchFamily="34" charset="0"/>
              </a:rPr>
              <a:t>Примечание №2: </a:t>
            </a:r>
          </a:p>
          <a:p>
            <a:pPr lvl="0" eaLnBrk="0" hangingPunct="0"/>
            <a:r>
              <a:rPr lang="ru-RU" sz="2800" dirty="0" smtClean="0">
                <a:latin typeface="Arial" pitchFamily="34" charset="0"/>
                <a:ea typeface="Times New Roman" pitchFamily="18" charset="0"/>
                <a:cs typeface="Arial" pitchFamily="34" charset="0"/>
              </a:rPr>
              <a:t>В случае проведения игр в подгруппах за победу команда получает 2 очка, за поражение – 1 очко, за победу с разницей 8 и более очков – 3 очка. За неявку команда получает 0 очков, а ее пришедший противник – 2 очка.</a:t>
            </a:r>
            <a:endParaRPr lang="ru-RU" sz="2800" dirty="0" smtClean="0">
              <a:latin typeface="Arial" pitchFamily="34" charset="0"/>
              <a:cs typeface="Arial" pitchFamily="34" charset="0"/>
            </a:endParaRPr>
          </a:p>
          <a:p>
            <a:pPr lvl="0" eaLnBrk="0" hangingPunct="0"/>
            <a:r>
              <a:rPr lang="ru-RU" sz="2800" b="1" dirty="0" smtClean="0">
                <a:solidFill>
                  <a:srgbClr val="0070C0"/>
                </a:solidFill>
                <a:latin typeface="Arial" pitchFamily="34" charset="0"/>
                <a:ea typeface="Times New Roman" pitchFamily="18" charset="0"/>
                <a:cs typeface="Arial" pitchFamily="34" charset="0"/>
              </a:rPr>
              <a:t>Примечание 3:</a:t>
            </a:r>
          </a:p>
          <a:p>
            <a:pPr lvl="0" eaLnBrk="0" hangingPunct="0"/>
            <a:r>
              <a:rPr lang="ru-RU" sz="2800" dirty="0" smtClean="0">
                <a:latin typeface="Arial" pitchFamily="34" charset="0"/>
                <a:ea typeface="Times New Roman" pitchFamily="18" charset="0"/>
                <a:cs typeface="Arial" pitchFamily="34" charset="0"/>
              </a:rPr>
              <a:t>Капитан победившей команды отвечает за доставку протокола игры в судейскую коллегию.</a:t>
            </a:r>
            <a:endParaRPr lang="ru-RU" sz="2800" dirty="0" smtClean="0">
              <a:latin typeface="Arial" pitchFamily="34" charset="0"/>
              <a:cs typeface="Arial" pitchFamily="34" charset="0"/>
            </a:endParaRPr>
          </a:p>
        </p:txBody>
      </p:sp>
      <p:sp>
        <p:nvSpPr>
          <p:cNvPr id="3" name="Дата 2"/>
          <p:cNvSpPr>
            <a:spLocks noGrp="1"/>
          </p:cNvSpPr>
          <p:nvPr>
            <p:ph type="dt" sz="half" idx="10"/>
          </p:nvPr>
        </p:nvSpPr>
        <p:spPr/>
        <p:txBody>
          <a:bodyPr/>
          <a:lstStyle/>
          <a:p>
            <a:pPr>
              <a:defRPr/>
            </a:pPr>
            <a:endParaRPr lang="ru-RU"/>
          </a:p>
        </p:txBody>
      </p:sp>
    </p:spTree>
  </p:cSld>
  <p:clrMapOvr>
    <a:masterClrMapping/>
  </p:clrMapOvr>
  <p:transition spd="slow">
    <p:wedg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Прямоугольник 1"/>
          <p:cNvSpPr/>
          <p:nvPr/>
        </p:nvSpPr>
        <p:spPr>
          <a:xfrm>
            <a:off x="251520" y="0"/>
            <a:ext cx="8640960" cy="6555641"/>
          </a:xfrm>
          <a:prstGeom prst="rect">
            <a:avLst/>
          </a:prstGeom>
        </p:spPr>
        <p:txBody>
          <a:bodyPr wrap="square">
            <a:spAutoFit/>
          </a:bodyPr>
          <a:lstStyle/>
          <a:p>
            <a:pPr lvl="0" eaLnBrk="0" hangingPunct="0"/>
            <a:r>
              <a:rPr lang="ru-RU" sz="2800" b="1" dirty="0" smtClean="0">
                <a:solidFill>
                  <a:srgbClr val="C00000"/>
                </a:solidFill>
                <a:latin typeface="Arial" pitchFamily="34" charset="0"/>
                <a:ea typeface="Times New Roman" pitchFamily="18" charset="0"/>
                <a:cs typeface="Arial" pitchFamily="34" charset="0"/>
              </a:rPr>
              <a:t>4. Заброшенные мячи.</a:t>
            </a:r>
            <a:endParaRPr lang="ru-RU" sz="2800" b="1" dirty="0" smtClean="0">
              <a:solidFill>
                <a:srgbClr val="C00000"/>
              </a:solidFill>
              <a:latin typeface="Arial" pitchFamily="34" charset="0"/>
              <a:cs typeface="Arial" pitchFamily="34" charset="0"/>
            </a:endParaRPr>
          </a:p>
          <a:p>
            <a:pPr lvl="0" eaLnBrk="0" hangingPunct="0"/>
            <a:r>
              <a:rPr lang="ru-RU" sz="2800" b="1" dirty="0" smtClean="0">
                <a:latin typeface="Arial" pitchFamily="34" charset="0"/>
                <a:ea typeface="Times New Roman" pitchFamily="18" charset="0"/>
                <a:cs typeface="Arial" pitchFamily="34" charset="0"/>
              </a:rPr>
              <a:t>4.1 За каждый результативный бросок с игры из зоны ближе шестиметровой линии (6,2 м) и за штрафной бросок команде засчитывается 1 очко. За бросок из-за шестиметровой линии засчитывается 2 очка. 4.2 После каждого попадания мяч передается оборонявшейся команде, и игра возобновляется согласно п. 6.1. 4.3 Для того, чтобы мяч был засчитан, его после вбрасывания должны коснуться два игрока атакующей команды. 4.4 После перехвата мяч выводится за шестиметровую линию. Если мяч не выведен, набранное очко не засчитывается и мяч передается противоположной команде</a:t>
            </a:r>
            <a:r>
              <a:rPr lang="ru-RU" b="1" dirty="0" smtClean="0">
                <a:latin typeface="Arial" pitchFamily="34" charset="0"/>
                <a:ea typeface="Times New Roman" pitchFamily="18" charset="0"/>
                <a:cs typeface="Arial" pitchFamily="34" charset="0"/>
              </a:rPr>
              <a:t>.</a:t>
            </a:r>
            <a:endParaRPr lang="ru-RU" b="1" dirty="0" smtClean="0">
              <a:latin typeface="Arial" pitchFamily="34" charset="0"/>
              <a:cs typeface="Arial" pitchFamily="34" charset="0"/>
            </a:endParaRPr>
          </a:p>
        </p:txBody>
      </p:sp>
      <p:sp>
        <p:nvSpPr>
          <p:cNvPr id="3" name="Дата 2"/>
          <p:cNvSpPr>
            <a:spLocks noGrp="1"/>
          </p:cNvSpPr>
          <p:nvPr>
            <p:ph type="dt" sz="half" idx="10"/>
          </p:nvPr>
        </p:nvSpPr>
        <p:spPr/>
        <p:txBody>
          <a:bodyPr/>
          <a:lstStyle/>
          <a:p>
            <a:pPr>
              <a:defRPr/>
            </a:pPr>
            <a:r>
              <a:rPr lang="ru-RU" dirty="0" smtClean="0"/>
              <a:t>5.112014</a:t>
            </a:r>
            <a:endParaRPr lang="ru-RU" dirty="0"/>
          </a:p>
        </p:txBody>
      </p:sp>
    </p:spTree>
  </p:cSld>
  <p:clrMapOvr>
    <a:masterClrMapping/>
  </p:clrMapOvr>
  <p:transition spd="slow">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pPr>
              <a:defRPr/>
            </a:pPr>
            <a:endParaRPr lang="ru-RU"/>
          </a:p>
        </p:txBody>
      </p:sp>
      <p:sp>
        <p:nvSpPr>
          <p:cNvPr id="5" name="Прямоугольник 4"/>
          <p:cNvSpPr/>
          <p:nvPr/>
        </p:nvSpPr>
        <p:spPr>
          <a:xfrm>
            <a:off x="323528" y="582066"/>
            <a:ext cx="7776864" cy="6001643"/>
          </a:xfrm>
          <a:prstGeom prst="rect">
            <a:avLst/>
          </a:prstGeom>
          <a:solidFill>
            <a:schemeClr val="accent4">
              <a:lumMod val="40000"/>
              <a:lumOff val="60000"/>
            </a:schemeClr>
          </a:solidFill>
        </p:spPr>
        <p:txBody>
          <a:bodyPr wrap="square">
            <a:spAutoFit/>
          </a:bodyPr>
          <a:lstStyle/>
          <a:p>
            <a:pPr lvl="0" eaLnBrk="0" hangingPunct="0"/>
            <a:r>
              <a:rPr lang="ru-RU" sz="2400" b="1" dirty="0" smtClean="0">
                <a:solidFill>
                  <a:srgbClr val="C00000"/>
                </a:solidFill>
                <a:latin typeface="Arial" pitchFamily="34" charset="0"/>
                <a:ea typeface="Times New Roman" pitchFamily="18" charset="0"/>
                <a:cs typeface="Arial" pitchFamily="34" charset="0"/>
              </a:rPr>
              <a:t>5. Замены.</a:t>
            </a:r>
            <a:endParaRPr lang="ru-RU" sz="2400" b="1" dirty="0" smtClean="0">
              <a:solidFill>
                <a:srgbClr val="C00000"/>
              </a:solidFill>
              <a:latin typeface="Arial" pitchFamily="34" charset="0"/>
              <a:cs typeface="Arial" pitchFamily="34" charset="0"/>
            </a:endParaRPr>
          </a:p>
          <a:p>
            <a:pPr lvl="0" eaLnBrk="0" hangingPunct="0"/>
            <a:r>
              <a:rPr lang="ru-RU" sz="2400" b="1" dirty="0" smtClean="0">
                <a:latin typeface="Arial" pitchFamily="34" charset="0"/>
                <a:ea typeface="Times New Roman" pitchFamily="18" charset="0"/>
                <a:cs typeface="Arial" pitchFamily="34" charset="0"/>
              </a:rPr>
              <a:t>Количество замен не ограничено. Запасной игрок может вступить в игру только после заброшенного мяча или перед вбрасыванием. После замены игра возобновляется согласно п. 6.1.</a:t>
            </a:r>
            <a:endParaRPr lang="ru-RU" sz="2400" b="1" dirty="0" smtClean="0">
              <a:latin typeface="Arial" pitchFamily="34" charset="0"/>
              <a:cs typeface="Arial" pitchFamily="34" charset="0"/>
            </a:endParaRPr>
          </a:p>
          <a:p>
            <a:pPr lvl="0" eaLnBrk="0" hangingPunct="0"/>
            <a:r>
              <a:rPr lang="ru-RU" sz="2400" b="1" dirty="0" smtClean="0">
                <a:solidFill>
                  <a:srgbClr val="C00000"/>
                </a:solidFill>
                <a:latin typeface="Arial" pitchFamily="34" charset="0"/>
                <a:ea typeface="Times New Roman" pitchFamily="18" charset="0"/>
                <a:cs typeface="Arial" pitchFamily="34" charset="0"/>
              </a:rPr>
              <a:t>6. Вбрасывание.</a:t>
            </a:r>
            <a:endParaRPr lang="ru-RU" sz="2400" b="1" dirty="0" smtClean="0">
              <a:solidFill>
                <a:srgbClr val="C00000"/>
              </a:solidFill>
              <a:latin typeface="Arial" pitchFamily="34" charset="0"/>
              <a:cs typeface="Arial" pitchFamily="34" charset="0"/>
            </a:endParaRPr>
          </a:p>
          <a:p>
            <a:pPr lvl="0" eaLnBrk="0" hangingPunct="0"/>
            <a:r>
              <a:rPr lang="ru-RU" sz="2400" b="1" dirty="0" smtClean="0">
                <a:solidFill>
                  <a:schemeClr val="tx1">
                    <a:lumMod val="95000"/>
                    <a:lumOff val="5000"/>
                  </a:schemeClr>
                </a:solidFill>
                <a:latin typeface="Arial" pitchFamily="34" charset="0"/>
                <a:ea typeface="Times New Roman" pitchFamily="18" charset="0"/>
                <a:cs typeface="Arial" pitchFamily="34" charset="0"/>
              </a:rPr>
              <a:t>6.1 После заброшенного мяча игра возобновляется из-за шестиметровой линии. Нападающий должен дать коснуться мяча игроку обороняющейся команды. Таким же образом мяч вводится в игру после фола, после штрафного броска, после нарушения правил атакующей командой. 6.2. После аута мяч вводится в игру путем вбрасывания в точке, ближайшей к той, где мяч покинул площадку.</a:t>
            </a:r>
            <a:endParaRPr lang="ru-RU" sz="2400" b="1" dirty="0">
              <a:solidFill>
                <a:schemeClr val="tx1">
                  <a:lumMod val="95000"/>
                  <a:lumOff val="5000"/>
                </a:schemeClr>
              </a:solidFill>
            </a:endParaRPr>
          </a:p>
        </p:txBody>
      </p:sp>
    </p:spTree>
  </p:cSld>
  <p:clrMapOvr>
    <a:masterClrMapping/>
  </p:clrMapOvr>
  <p:transition spd="slow">
    <p:wedg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useBgFill="1">
        <p:nvSpPr>
          <p:cNvPr id="2" name="Прямоугольник 1"/>
          <p:cNvSpPr/>
          <p:nvPr/>
        </p:nvSpPr>
        <p:spPr>
          <a:xfrm>
            <a:off x="0" y="0"/>
            <a:ext cx="9144000" cy="6555641"/>
          </a:xfrm>
          <a:prstGeom prst="rect">
            <a:avLst/>
          </a:prstGeom>
        </p:spPr>
        <p:txBody>
          <a:bodyPr wrap="square">
            <a:spAutoFit/>
          </a:bodyPr>
          <a:lstStyle/>
          <a:p>
            <a:pPr lvl="0" eaLnBrk="0" hangingPunct="0"/>
            <a:r>
              <a:rPr lang="ru-RU" sz="2800" b="1" dirty="0" smtClean="0">
                <a:solidFill>
                  <a:srgbClr val="C00000"/>
                </a:solidFill>
                <a:latin typeface="Arial" pitchFamily="34" charset="0"/>
                <a:ea typeface="Times New Roman" pitchFamily="18" charset="0"/>
                <a:cs typeface="Arial" pitchFamily="34" charset="0"/>
              </a:rPr>
              <a:t>7. Нарушения.</a:t>
            </a:r>
            <a:endParaRPr lang="ru-RU" sz="2800" b="1" dirty="0" smtClean="0">
              <a:solidFill>
                <a:srgbClr val="C00000"/>
              </a:solidFill>
              <a:latin typeface="Arial" pitchFamily="34" charset="0"/>
              <a:cs typeface="Arial" pitchFamily="34" charset="0"/>
            </a:endParaRPr>
          </a:p>
          <a:p>
            <a:pPr lvl="0" eaLnBrk="0" hangingPunct="0"/>
            <a:r>
              <a:rPr lang="ru-RU" sz="2800" b="1" dirty="0" smtClean="0">
                <a:solidFill>
                  <a:srgbClr val="C00000"/>
                </a:solidFill>
                <a:latin typeface="Arial" pitchFamily="34" charset="0"/>
                <a:ea typeface="Times New Roman" pitchFamily="18" charset="0"/>
                <a:cs typeface="Arial" pitchFamily="34" charset="0"/>
              </a:rPr>
              <a:t>Применяются следующие правила: пробежка, двойное ведение, прыжок с мячом, правило 5-ти секунд, правило 30-ти секунд. После нарушения мяч передается противоположной команде, и игра возобновляется согласно п. 6.1. За бросок сверху – дисквалификация игрока. (Мяч не засчитывается и назначается штрафной).</a:t>
            </a:r>
            <a:endParaRPr lang="ru-RU" sz="2800" b="1" dirty="0" smtClean="0">
              <a:solidFill>
                <a:srgbClr val="C00000"/>
              </a:solidFill>
              <a:latin typeface="Arial" pitchFamily="34" charset="0"/>
              <a:cs typeface="Arial" pitchFamily="34" charset="0"/>
            </a:endParaRPr>
          </a:p>
          <a:p>
            <a:pPr lvl="0" eaLnBrk="0" hangingPunct="0"/>
            <a:r>
              <a:rPr lang="ru-RU" sz="2800" dirty="0" smtClean="0">
                <a:latin typeface="Arial" pitchFamily="34" charset="0"/>
                <a:ea typeface="Times New Roman" pitchFamily="18" charset="0"/>
                <a:cs typeface="Arial" pitchFamily="34" charset="0"/>
              </a:rPr>
              <a:t>8. </a:t>
            </a:r>
            <a:r>
              <a:rPr lang="ru-RU" sz="2800" b="1" dirty="0" smtClean="0">
                <a:latin typeface="Arial" pitchFamily="34" charset="0"/>
                <a:ea typeface="Times New Roman" pitchFamily="18" charset="0"/>
                <a:cs typeface="Arial" pitchFamily="34" charset="0"/>
              </a:rPr>
              <a:t>Спорный мяч.</a:t>
            </a:r>
            <a:endParaRPr lang="ru-RU" sz="2800" b="1" dirty="0" smtClean="0">
              <a:latin typeface="Arial" pitchFamily="34" charset="0"/>
              <a:cs typeface="Arial" pitchFamily="34" charset="0"/>
            </a:endParaRPr>
          </a:p>
          <a:p>
            <a:pPr lvl="0" eaLnBrk="0" hangingPunct="0"/>
            <a:r>
              <a:rPr lang="ru-RU" sz="2800" dirty="0" smtClean="0">
                <a:latin typeface="Arial" pitchFamily="34" charset="0"/>
                <a:ea typeface="Times New Roman" pitchFamily="18" charset="0"/>
                <a:cs typeface="Arial" pitchFamily="34" charset="0"/>
              </a:rPr>
              <a:t>В случае возникновения спорной ситуации владение мячом определяется жребием. Только капитан команды может выступать от имени своей команды и подавать жалобы в случае возникновения разногласий. Разногласия считаются разрешенными после возобновления игры</a:t>
            </a:r>
            <a:r>
              <a:rPr lang="ru-RU" sz="2800" dirty="0" smtClean="0">
                <a:latin typeface="Arial" pitchFamily="34" charset="0"/>
                <a:ea typeface="Times New Roman" pitchFamily="18" charset="0"/>
                <a:cs typeface="Arial" pitchFamily="34" charset="0"/>
              </a:rPr>
              <a:t>.</a:t>
            </a:r>
            <a:endParaRPr lang="ru-RU" sz="2800" dirty="0" smtClean="0">
              <a:latin typeface="Arial" pitchFamily="34" charset="0"/>
              <a:cs typeface="Arial" pitchFamily="34" charset="0"/>
            </a:endParaRPr>
          </a:p>
        </p:txBody>
      </p:sp>
      <p:sp>
        <p:nvSpPr>
          <p:cNvPr id="3" name="Дата 2"/>
          <p:cNvSpPr>
            <a:spLocks noGrp="1"/>
          </p:cNvSpPr>
          <p:nvPr>
            <p:ph type="dt" sz="half" idx="10"/>
          </p:nvPr>
        </p:nvSpPr>
        <p:spPr/>
        <p:txBody>
          <a:bodyPr/>
          <a:lstStyle/>
          <a:p>
            <a:pPr>
              <a:defRPr/>
            </a:pPr>
            <a:r>
              <a:rPr lang="ru-RU" smtClean="0"/>
              <a:t>5.11.2014</a:t>
            </a:r>
            <a:endParaRPr lang="ru-RU"/>
          </a:p>
        </p:txBody>
      </p:sp>
    </p:spTree>
  </p:cSld>
  <p:clrMapOvr>
    <a:masterClrMapping/>
  </p:clrMapOvr>
  <p:transition spd="slow">
    <p:wedg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r>
              <a:rPr lang="ru-RU" dirty="0" smtClean="0"/>
              <a:t>5.11.2014</a:t>
            </a:r>
            <a:endParaRPr lang="ru-RU" dirty="0"/>
          </a:p>
        </p:txBody>
      </p:sp>
      <p:sp>
        <p:nvSpPr>
          <p:cNvPr id="4" name="Прямоугольник 3"/>
          <p:cNvSpPr/>
          <p:nvPr/>
        </p:nvSpPr>
        <p:spPr>
          <a:xfrm>
            <a:off x="323528" y="404664"/>
            <a:ext cx="7704856" cy="5632311"/>
          </a:xfrm>
          <a:prstGeom prst="rect">
            <a:avLst/>
          </a:prstGeom>
        </p:spPr>
        <p:txBody>
          <a:bodyPr wrap="square">
            <a:spAutoFit/>
          </a:bodyPr>
          <a:lstStyle/>
          <a:p>
            <a:pPr lvl="0" eaLnBrk="0" hangingPunct="0"/>
            <a:r>
              <a:rPr lang="ru-RU" sz="2000" dirty="0" smtClean="0">
                <a:latin typeface="Arial" pitchFamily="34" charset="0"/>
                <a:ea typeface="Times New Roman" pitchFamily="18" charset="0"/>
                <a:cs typeface="Arial" pitchFamily="34" charset="0"/>
              </a:rPr>
              <a:t>9. </a:t>
            </a:r>
            <a:r>
              <a:rPr lang="ru-RU" sz="2000" b="1" dirty="0" smtClean="0">
                <a:latin typeface="Arial" pitchFamily="34" charset="0"/>
                <a:ea typeface="Times New Roman" pitchFamily="18" charset="0"/>
                <a:cs typeface="Arial" pitchFamily="34" charset="0"/>
              </a:rPr>
              <a:t>Фолы и штрафные броски</a:t>
            </a:r>
            <a:r>
              <a:rPr lang="ru-RU" sz="2000" dirty="0" smtClean="0">
                <a:latin typeface="Arial" pitchFamily="34" charset="0"/>
                <a:ea typeface="Times New Roman" pitchFamily="18" charset="0"/>
                <a:cs typeface="Arial" pitchFamily="34" charset="0"/>
              </a:rPr>
              <a:t>.</a:t>
            </a:r>
            <a:endParaRPr lang="ru-RU" sz="2000" dirty="0" smtClean="0">
              <a:latin typeface="Arial" pitchFamily="34" charset="0"/>
              <a:cs typeface="Arial" pitchFamily="34" charset="0"/>
            </a:endParaRPr>
          </a:p>
          <a:p>
            <a:pPr lvl="0" eaLnBrk="0" hangingPunct="0"/>
            <a:r>
              <a:rPr lang="ru-RU" sz="2000" dirty="0" smtClean="0">
                <a:solidFill>
                  <a:srgbClr val="002060"/>
                </a:solidFill>
                <a:latin typeface="Arial" pitchFamily="34" charset="0"/>
                <a:ea typeface="Times New Roman" pitchFamily="18" charset="0"/>
                <a:cs typeface="Arial" pitchFamily="34" charset="0"/>
              </a:rPr>
              <a:t>Фолы объявляются игроком, против которого совершен фол. После фола мяч передается команде, против которой нарушены правила. После 6 командных фолов за любой фол в нападении назначается 1 штрафной бросок, после которого мяч передается провинившейся команде. При этом пострадавший игрок имеет право выбора между штрафным броском и владением мячом. В случае умышленного или грубого фола назначается 1 штрафной бросок (вне зависимости от количества командных фолов) и мяч остается у пострадавшей команды. Игрок, совершивший 2 умышленных фола, дисквалифицируется до окончания игры. Если после фола мяч попадает в кольцо, то засчитывается очко и записывается фол, штрафной бросок пробивается только после 6 командных фолов или в случае умышленного фола. После фола и штрафных бросков игра возобновляется согласно п. 6.1. В случае применения силы обе команды дисквалифицируются и выбывают из соревнований</a:t>
            </a:r>
            <a:r>
              <a:rPr lang="ru-RU" sz="2000" dirty="0" smtClean="0">
                <a:latin typeface="Arial" pitchFamily="34" charset="0"/>
                <a:ea typeface="Times New Roman" pitchFamily="18" charset="0"/>
                <a:cs typeface="Arial" pitchFamily="34" charset="0"/>
              </a:rPr>
              <a:t>.</a:t>
            </a:r>
            <a:endParaRPr lang="ru-RU" sz="2000" dirty="0"/>
          </a:p>
        </p:txBody>
      </p:sp>
    </p:spTree>
  </p:cSld>
  <p:clrMapOvr>
    <a:masterClrMapping/>
  </p:clrMapOvr>
  <p:transition spd="slow">
    <p:wedg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4" name="Прямоугольник 3"/>
          <p:cNvSpPr/>
          <p:nvPr/>
        </p:nvSpPr>
        <p:spPr>
          <a:xfrm>
            <a:off x="467544" y="332656"/>
            <a:ext cx="7560840" cy="6124754"/>
          </a:xfrm>
          <a:prstGeom prst="rect">
            <a:avLst/>
          </a:prstGeom>
        </p:spPr>
        <p:txBody>
          <a:bodyPr wrap="square">
            <a:spAutoFit/>
          </a:bodyPr>
          <a:lstStyle/>
          <a:p>
            <a:pPr lvl="0" eaLnBrk="0" hangingPunct="0"/>
            <a:r>
              <a:rPr lang="ru-RU" sz="2800" b="1" dirty="0" smtClean="0">
                <a:solidFill>
                  <a:srgbClr val="0070C0"/>
                </a:solidFill>
                <a:latin typeface="Arial" pitchFamily="34" charset="0"/>
                <a:ea typeface="Times New Roman" pitchFamily="18" charset="0"/>
                <a:cs typeface="Arial" pitchFamily="34" charset="0"/>
              </a:rPr>
              <a:t>10. Тайм-ауты.</a:t>
            </a:r>
            <a:endParaRPr lang="ru-RU" sz="2800" b="1" dirty="0" smtClean="0">
              <a:solidFill>
                <a:srgbClr val="0070C0"/>
              </a:solidFill>
              <a:latin typeface="Arial" pitchFamily="34" charset="0"/>
              <a:cs typeface="Arial" pitchFamily="34" charset="0"/>
            </a:endParaRPr>
          </a:p>
          <a:p>
            <a:pPr lvl="0" eaLnBrk="0" hangingPunct="0"/>
            <a:r>
              <a:rPr lang="ru-RU" sz="2800" dirty="0" smtClean="0">
                <a:solidFill>
                  <a:srgbClr val="FF0000"/>
                </a:solidFill>
                <a:latin typeface="Arial" pitchFamily="34" charset="0"/>
                <a:ea typeface="Times New Roman" pitchFamily="18" charset="0"/>
                <a:cs typeface="Arial" pitchFamily="34" charset="0"/>
              </a:rPr>
              <a:t>Команда имеет право на два 30-ти секундных тайм-аута. Время игры останавливается только, если тайм-аут взят в последние 3 минуты игры.</a:t>
            </a:r>
          </a:p>
          <a:p>
            <a:pPr lvl="0" eaLnBrk="0" hangingPunct="0"/>
            <a:endParaRPr lang="ru-RU" sz="2800" b="1" dirty="0" smtClean="0">
              <a:latin typeface="Arial" pitchFamily="34" charset="0"/>
              <a:cs typeface="Arial" pitchFamily="34" charset="0"/>
            </a:endParaRPr>
          </a:p>
          <a:p>
            <a:pPr lvl="0" eaLnBrk="0" hangingPunct="0"/>
            <a:r>
              <a:rPr lang="ru-RU" sz="2800" b="1" dirty="0" smtClean="0">
                <a:solidFill>
                  <a:srgbClr val="C00000"/>
                </a:solidFill>
                <a:latin typeface="Arial" pitchFamily="34" charset="0"/>
                <a:ea typeface="Times New Roman" pitchFamily="18" charset="0"/>
                <a:cs typeface="Arial" pitchFamily="34" charset="0"/>
              </a:rPr>
              <a:t>11. Судья-наблюдатель.</a:t>
            </a:r>
            <a:endParaRPr lang="ru-RU" sz="2800" b="1" dirty="0" smtClean="0">
              <a:solidFill>
                <a:srgbClr val="C00000"/>
              </a:solidFill>
              <a:latin typeface="Arial" pitchFamily="34" charset="0"/>
              <a:cs typeface="Arial" pitchFamily="34" charset="0"/>
            </a:endParaRPr>
          </a:p>
          <a:p>
            <a:pPr lvl="0" eaLnBrk="0" hangingPunct="0"/>
            <a:r>
              <a:rPr lang="ru-RU" sz="2800" dirty="0" smtClean="0">
                <a:solidFill>
                  <a:srgbClr val="002060"/>
                </a:solidFill>
                <a:latin typeface="Arial" pitchFamily="34" charset="0"/>
                <a:ea typeface="Times New Roman" pitchFamily="18" charset="0"/>
                <a:cs typeface="Arial" pitchFamily="34" charset="0"/>
              </a:rPr>
              <a:t>Судья-наблюдатель засекает время, ведет протокол игры и разрешает спорные ситуации. Судья-наблюдатель сам определяет умышленные фолы. Другие нарушения и фолы он лишь подтверждает. В случае необходимости он может взять судейство игры полностью на себя.</a:t>
            </a:r>
            <a:endParaRPr lang="ru-RU" sz="2800" dirty="0" smtClean="0">
              <a:solidFill>
                <a:srgbClr val="002060"/>
              </a:solidFill>
              <a:latin typeface="Arial" pitchFamily="34" charset="0"/>
              <a:cs typeface="Arial" pitchFamily="34" charset="0"/>
            </a:endParaRPr>
          </a:p>
        </p:txBody>
      </p:sp>
    </p:spTree>
  </p:cSld>
  <p:clrMapOvr>
    <a:masterClrMapping/>
  </p:clrMapOvr>
  <p:transition spd="slow">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normAutofit/>
          </a:bodyPr>
          <a:lstStyle/>
          <a:p>
            <a:r>
              <a:rPr lang="ru-RU" sz="3600" dirty="0" err="1" smtClean="0">
                <a:solidFill>
                  <a:srgbClr val="C00000"/>
                </a:solidFill>
                <a:latin typeface="Times New Roman" pitchFamily="18" charset="0"/>
                <a:cs typeface="Times New Roman" pitchFamily="18" charset="0"/>
              </a:rPr>
              <a:t>Глосарий</a:t>
            </a:r>
            <a:endParaRPr lang="ru-RU" sz="3600"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a:xfrm>
            <a:off x="0" y="620688"/>
            <a:ext cx="9144000" cy="6237312"/>
          </a:xfrm>
        </p:spPr>
        <p:txBody>
          <a:bodyPr>
            <a:noAutofit/>
          </a:bodyPr>
          <a:lstStyle/>
          <a:p>
            <a:pPr>
              <a:buBlip>
                <a:blip r:embed="rId2"/>
              </a:buBlip>
            </a:pPr>
            <a:r>
              <a:rPr lang="ru-RU" sz="2400" b="1" u="sng" dirty="0">
                <a:solidFill>
                  <a:schemeClr val="accent5">
                    <a:lumMod val="50000"/>
                  </a:schemeClr>
                </a:solidFill>
              </a:rPr>
              <a:t>Стритбол</a:t>
            </a:r>
            <a:r>
              <a:rPr lang="ru-RU" sz="2400" dirty="0">
                <a:solidFill>
                  <a:schemeClr val="accent5">
                    <a:lumMod val="50000"/>
                  </a:schemeClr>
                </a:solidFill>
              </a:rPr>
              <a:t> (англ. </a:t>
            </a:r>
            <a:r>
              <a:rPr lang="ru-RU" sz="2400" dirty="0" err="1">
                <a:solidFill>
                  <a:schemeClr val="accent5">
                    <a:lumMod val="50000"/>
                  </a:schemeClr>
                </a:solidFill>
              </a:rPr>
              <a:t>Streetball</a:t>
            </a:r>
            <a:r>
              <a:rPr lang="ru-RU" sz="2400" dirty="0">
                <a:solidFill>
                  <a:schemeClr val="accent5">
                    <a:lumMod val="50000"/>
                  </a:schemeClr>
                </a:solidFill>
              </a:rPr>
              <a:t>) — уличный </a:t>
            </a:r>
            <a:r>
              <a:rPr lang="ru-RU" sz="2400" dirty="0" smtClean="0">
                <a:solidFill>
                  <a:schemeClr val="accent5">
                    <a:lumMod val="50000"/>
                  </a:schemeClr>
                </a:solidFill>
              </a:rPr>
              <a:t>баскетбол</a:t>
            </a:r>
          </a:p>
          <a:p>
            <a:pPr>
              <a:buBlip>
                <a:blip r:embed="rId2"/>
              </a:buBlip>
            </a:pPr>
            <a:r>
              <a:rPr lang="ru-RU" sz="2400" b="1" dirty="0" err="1">
                <a:solidFill>
                  <a:schemeClr val="accent5">
                    <a:lumMod val="50000"/>
                  </a:schemeClr>
                </a:solidFill>
              </a:rPr>
              <a:t>assist</a:t>
            </a:r>
            <a:r>
              <a:rPr lang="ru-RU" sz="2400" dirty="0">
                <a:solidFill>
                  <a:schemeClr val="accent5">
                    <a:lumMod val="50000"/>
                  </a:schemeClr>
                </a:solidFill>
              </a:rPr>
              <a:t> - предшествующий удачному броску, аналогично футбольной </a:t>
            </a:r>
            <a:r>
              <a:rPr lang="ru-RU" sz="2400" dirty="0" smtClean="0">
                <a:solidFill>
                  <a:schemeClr val="accent5">
                    <a:lumMod val="50000"/>
                  </a:schemeClr>
                </a:solidFill>
              </a:rPr>
              <a:t>«голевой передаче»</a:t>
            </a:r>
          </a:p>
          <a:p>
            <a:pPr>
              <a:buBlip>
                <a:blip r:embed="rId2"/>
              </a:buBlip>
            </a:pPr>
            <a:r>
              <a:rPr lang="en-US" sz="2400" b="1" dirty="0">
                <a:solidFill>
                  <a:schemeClr val="accent5">
                    <a:lumMod val="50000"/>
                  </a:schemeClr>
                </a:solidFill>
              </a:rPr>
              <a:t>ball </a:t>
            </a:r>
            <a:r>
              <a:rPr lang="en-US" sz="2400" dirty="0" smtClean="0">
                <a:solidFill>
                  <a:schemeClr val="accent5">
                    <a:lumMod val="50000"/>
                  </a:schemeClr>
                </a:solidFill>
              </a:rPr>
              <a:t>– </a:t>
            </a:r>
            <a:r>
              <a:rPr lang="ru-RU" sz="2400" dirty="0" smtClean="0">
                <a:solidFill>
                  <a:schemeClr val="accent5">
                    <a:lumMod val="50000"/>
                  </a:schemeClr>
                </a:solidFill>
              </a:rPr>
              <a:t>мяч</a:t>
            </a:r>
          </a:p>
          <a:p>
            <a:pPr>
              <a:buBlip>
                <a:blip r:embed="rId2"/>
              </a:buBlip>
            </a:pPr>
            <a:r>
              <a:rPr lang="en-US" sz="2400" b="1" dirty="0">
                <a:solidFill>
                  <a:schemeClr val="accent5">
                    <a:lumMod val="50000"/>
                  </a:schemeClr>
                </a:solidFill>
              </a:rPr>
              <a:t>basket</a:t>
            </a:r>
            <a:r>
              <a:rPr lang="en-US" sz="2400" dirty="0">
                <a:solidFill>
                  <a:schemeClr val="accent5">
                    <a:lumMod val="50000"/>
                  </a:schemeClr>
                </a:solidFill>
              </a:rPr>
              <a:t> </a:t>
            </a:r>
            <a:r>
              <a:rPr lang="en-US" sz="2400" dirty="0" smtClean="0">
                <a:solidFill>
                  <a:schemeClr val="accent5">
                    <a:lumMod val="50000"/>
                  </a:schemeClr>
                </a:solidFill>
              </a:rPr>
              <a:t>– </a:t>
            </a:r>
            <a:r>
              <a:rPr lang="ru-RU" sz="2400" dirty="0" smtClean="0">
                <a:solidFill>
                  <a:schemeClr val="accent5">
                    <a:lumMod val="50000"/>
                  </a:schemeClr>
                </a:solidFill>
              </a:rPr>
              <a:t>корзина</a:t>
            </a:r>
          </a:p>
          <a:p>
            <a:pPr>
              <a:buBlip>
                <a:blip r:embed="rId2"/>
              </a:buBlip>
            </a:pPr>
            <a:r>
              <a:rPr lang="ru-RU" sz="2400" b="1" dirty="0" err="1">
                <a:solidFill>
                  <a:schemeClr val="accent5">
                    <a:lumMod val="50000"/>
                  </a:schemeClr>
                </a:solidFill>
              </a:rPr>
              <a:t>center</a:t>
            </a:r>
            <a:r>
              <a:rPr lang="ru-RU" sz="2400" dirty="0">
                <a:solidFill>
                  <a:schemeClr val="accent5">
                    <a:lumMod val="50000"/>
                  </a:schemeClr>
                </a:solidFill>
              </a:rPr>
              <a:t> - центровой, обычно самый большой и высокий игрок в команде, играющий близко к </a:t>
            </a:r>
            <a:r>
              <a:rPr lang="ru-RU" sz="2400" dirty="0" smtClean="0">
                <a:solidFill>
                  <a:schemeClr val="accent5">
                    <a:lumMod val="50000"/>
                  </a:schemeClr>
                </a:solidFill>
              </a:rPr>
              <a:t>кольцу</a:t>
            </a:r>
          </a:p>
          <a:p>
            <a:pPr>
              <a:buBlip>
                <a:blip r:embed="rId2"/>
              </a:buBlip>
            </a:pPr>
            <a:r>
              <a:rPr lang="en-US" sz="2400" b="1" dirty="0">
                <a:solidFill>
                  <a:schemeClr val="accent5">
                    <a:lumMod val="50000"/>
                  </a:schemeClr>
                </a:solidFill>
              </a:rPr>
              <a:t>defense</a:t>
            </a:r>
            <a:r>
              <a:rPr lang="en-US" sz="2400" dirty="0">
                <a:solidFill>
                  <a:schemeClr val="accent5">
                    <a:lumMod val="50000"/>
                  </a:schemeClr>
                </a:solidFill>
              </a:rPr>
              <a:t> </a:t>
            </a:r>
            <a:r>
              <a:rPr lang="en-US" sz="2400" dirty="0" smtClean="0">
                <a:solidFill>
                  <a:schemeClr val="accent5">
                    <a:lumMod val="50000"/>
                  </a:schemeClr>
                </a:solidFill>
              </a:rPr>
              <a:t>– </a:t>
            </a:r>
            <a:r>
              <a:rPr lang="ru-RU" sz="2400" dirty="0" smtClean="0">
                <a:solidFill>
                  <a:schemeClr val="accent5">
                    <a:lumMod val="50000"/>
                  </a:schemeClr>
                </a:solidFill>
              </a:rPr>
              <a:t>защита</a:t>
            </a:r>
          </a:p>
          <a:p>
            <a:pPr>
              <a:buBlip>
                <a:blip r:embed="rId2"/>
              </a:buBlip>
            </a:pPr>
            <a:r>
              <a:rPr lang="en-US" sz="2400" b="1" dirty="0">
                <a:solidFill>
                  <a:schemeClr val="accent5">
                    <a:lumMod val="50000"/>
                  </a:schemeClr>
                </a:solidFill>
              </a:rPr>
              <a:t>fake</a:t>
            </a:r>
            <a:r>
              <a:rPr lang="en-US" sz="2400" dirty="0">
                <a:solidFill>
                  <a:schemeClr val="accent5">
                    <a:lumMod val="50000"/>
                  </a:schemeClr>
                </a:solidFill>
              </a:rPr>
              <a:t> - </a:t>
            </a:r>
            <a:r>
              <a:rPr lang="ru-RU" sz="2400" dirty="0">
                <a:solidFill>
                  <a:schemeClr val="accent5">
                    <a:lumMod val="50000"/>
                  </a:schemeClr>
                </a:solidFill>
              </a:rPr>
              <a:t>финт, обманное </a:t>
            </a:r>
            <a:r>
              <a:rPr lang="ru-RU" sz="2400" dirty="0" smtClean="0">
                <a:solidFill>
                  <a:schemeClr val="accent5">
                    <a:lumMod val="50000"/>
                  </a:schemeClr>
                </a:solidFill>
              </a:rPr>
              <a:t>движение</a:t>
            </a:r>
          </a:p>
          <a:p>
            <a:pPr>
              <a:buBlip>
                <a:blip r:embed="rId2"/>
              </a:buBlip>
            </a:pPr>
            <a:r>
              <a:rPr lang="en-US" sz="2400" b="1" dirty="0">
                <a:solidFill>
                  <a:schemeClr val="accent5">
                    <a:lumMod val="50000"/>
                  </a:schemeClr>
                </a:solidFill>
              </a:rPr>
              <a:t>forward </a:t>
            </a:r>
            <a:r>
              <a:rPr lang="en-US" sz="2400" dirty="0" smtClean="0">
                <a:solidFill>
                  <a:schemeClr val="accent5">
                    <a:lumMod val="50000"/>
                  </a:schemeClr>
                </a:solidFill>
              </a:rPr>
              <a:t>– </a:t>
            </a:r>
            <a:r>
              <a:rPr lang="ru-RU" sz="2400" dirty="0" smtClean="0">
                <a:solidFill>
                  <a:schemeClr val="accent5">
                    <a:lumMod val="50000"/>
                  </a:schemeClr>
                </a:solidFill>
              </a:rPr>
              <a:t>нападающий</a:t>
            </a:r>
          </a:p>
          <a:p>
            <a:pPr>
              <a:buBlip>
                <a:blip r:embed="rId2"/>
              </a:buBlip>
            </a:pPr>
            <a:r>
              <a:rPr lang="en-US" sz="2400" b="1" dirty="0">
                <a:solidFill>
                  <a:schemeClr val="accent5">
                    <a:lumMod val="50000"/>
                  </a:schemeClr>
                </a:solidFill>
              </a:rPr>
              <a:t>rebound</a:t>
            </a:r>
            <a:r>
              <a:rPr lang="en-US" sz="2400" dirty="0">
                <a:solidFill>
                  <a:schemeClr val="accent5">
                    <a:lumMod val="50000"/>
                  </a:schemeClr>
                </a:solidFill>
              </a:rPr>
              <a:t> </a:t>
            </a:r>
            <a:r>
              <a:rPr lang="en-US" sz="2400" dirty="0" smtClean="0">
                <a:solidFill>
                  <a:schemeClr val="accent5">
                    <a:lumMod val="50000"/>
                  </a:schemeClr>
                </a:solidFill>
              </a:rPr>
              <a:t>– </a:t>
            </a:r>
            <a:r>
              <a:rPr lang="ru-RU" sz="2400" dirty="0" smtClean="0">
                <a:solidFill>
                  <a:schemeClr val="accent5">
                    <a:lumMod val="50000"/>
                  </a:schemeClr>
                </a:solidFill>
              </a:rPr>
              <a:t>подбор</a:t>
            </a:r>
          </a:p>
          <a:p>
            <a:pPr>
              <a:buBlip>
                <a:blip r:embed="rId2"/>
              </a:buBlip>
            </a:pPr>
            <a:r>
              <a:rPr lang="ru-RU" sz="2400" b="1" dirty="0" err="1">
                <a:solidFill>
                  <a:schemeClr val="accent5">
                    <a:lumMod val="50000"/>
                  </a:schemeClr>
                </a:solidFill>
              </a:rPr>
              <a:t>overtime</a:t>
            </a:r>
            <a:r>
              <a:rPr lang="ru-RU" sz="2400" b="1" dirty="0">
                <a:solidFill>
                  <a:schemeClr val="accent5">
                    <a:lumMod val="50000"/>
                  </a:schemeClr>
                </a:solidFill>
              </a:rPr>
              <a:t> </a:t>
            </a:r>
            <a:r>
              <a:rPr lang="ru-RU" sz="2400" dirty="0">
                <a:solidFill>
                  <a:schemeClr val="accent5">
                    <a:lumMod val="50000"/>
                  </a:schemeClr>
                </a:solidFill>
              </a:rPr>
              <a:t>- овертайм, дополнительный период игры на случай равного счёта по окончании основного времени (или </a:t>
            </a:r>
            <a:r>
              <a:rPr lang="ru-RU" sz="2400" dirty="0"/>
              <a:t>предыдущего овертайма</a:t>
            </a:r>
            <a:r>
              <a:rPr lang="ru-RU" sz="2400" dirty="0" smtClean="0"/>
              <a:t>)</a:t>
            </a:r>
          </a:p>
          <a:p>
            <a:pPr>
              <a:buBlip>
                <a:blip r:embed="rId2"/>
              </a:buBlip>
            </a:pPr>
            <a:r>
              <a:rPr lang="en-US" sz="2400" b="1" dirty="0"/>
              <a:t>pass I </a:t>
            </a:r>
            <a:r>
              <a:rPr lang="en-US" sz="2400" dirty="0"/>
              <a:t>- </a:t>
            </a:r>
            <a:r>
              <a:rPr lang="ru-RU" sz="2400" dirty="0"/>
              <a:t>пас</a:t>
            </a:r>
          </a:p>
        </p:txBody>
      </p:sp>
      <p:sp>
        <p:nvSpPr>
          <p:cNvPr id="4" name="Дата 3"/>
          <p:cNvSpPr>
            <a:spLocks noGrp="1"/>
          </p:cNvSpPr>
          <p:nvPr>
            <p:ph type="dt" sz="half" idx="10"/>
          </p:nvPr>
        </p:nvSpPr>
        <p:spPr/>
        <p:txBody>
          <a:bodyPr/>
          <a:lstStyle/>
          <a:p>
            <a:pPr>
              <a:defRPr/>
            </a:pPr>
            <a:r>
              <a:rPr lang="ru-RU" dirty="0" smtClean="0"/>
              <a:t>5.11.2014</a:t>
            </a:r>
            <a:endParaRPr lang="ru-RU" dirty="0"/>
          </a:p>
        </p:txBody>
      </p:sp>
    </p:spTree>
    <p:extLst>
      <p:ext uri="{BB962C8B-B14F-4D97-AF65-F5344CB8AC3E}">
        <p14:creationId xmlns="" xmlns:p14="http://schemas.microsoft.com/office/powerpoint/2010/main" val="2186177051"/>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par>
                          <p:cTn id="8" fill="hold">
                            <p:stCondLst>
                              <p:cond delay="1000"/>
                            </p:stCondLst>
                            <p:childTnLst>
                              <p:par>
                                <p:cTn id="9" presetID="14"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1000"/>
                                        <p:tgtEl>
                                          <p:spTgt spid="3">
                                            <p:txEl>
                                              <p:pRg st="0" end="0"/>
                                            </p:txEl>
                                          </p:spTgt>
                                        </p:tgtEl>
                                      </p:cBhvr>
                                    </p:animEffect>
                                  </p:childTnLst>
                                </p:cTn>
                              </p:par>
                            </p:childTnLst>
                          </p:cTn>
                        </p:par>
                        <p:par>
                          <p:cTn id="12" fill="hold">
                            <p:stCondLst>
                              <p:cond delay="2000"/>
                            </p:stCondLst>
                            <p:childTnLst>
                              <p:par>
                                <p:cTn id="13" presetID="14"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1000"/>
                                        <p:tgtEl>
                                          <p:spTgt spid="3">
                                            <p:txEl>
                                              <p:pRg st="1" end="1"/>
                                            </p:txEl>
                                          </p:spTgt>
                                        </p:tgtEl>
                                      </p:cBhvr>
                                    </p:animEffect>
                                  </p:childTnLst>
                                </p:cTn>
                              </p:par>
                            </p:childTnLst>
                          </p:cTn>
                        </p:par>
                        <p:par>
                          <p:cTn id="16" fill="hold">
                            <p:stCondLst>
                              <p:cond delay="3000"/>
                            </p:stCondLst>
                            <p:childTnLst>
                              <p:par>
                                <p:cTn id="17" presetID="14"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1000"/>
                                        <p:tgtEl>
                                          <p:spTgt spid="3">
                                            <p:txEl>
                                              <p:pRg st="2" end="2"/>
                                            </p:txEl>
                                          </p:spTgt>
                                        </p:tgtEl>
                                      </p:cBhvr>
                                    </p:animEffect>
                                  </p:childTnLst>
                                </p:cTn>
                              </p:par>
                            </p:childTnLst>
                          </p:cTn>
                        </p:par>
                        <p:par>
                          <p:cTn id="20" fill="hold">
                            <p:stCondLst>
                              <p:cond delay="4000"/>
                            </p:stCondLst>
                            <p:childTnLst>
                              <p:par>
                                <p:cTn id="21" presetID="14" presetClass="entr" presetSubtype="1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1000"/>
                                        <p:tgtEl>
                                          <p:spTgt spid="3">
                                            <p:txEl>
                                              <p:pRg st="3" end="3"/>
                                            </p:txEl>
                                          </p:spTgt>
                                        </p:tgtEl>
                                      </p:cBhvr>
                                    </p:animEffect>
                                  </p:childTnLst>
                                </p:cTn>
                              </p:par>
                            </p:childTnLst>
                          </p:cTn>
                        </p:par>
                        <p:par>
                          <p:cTn id="24" fill="hold">
                            <p:stCondLst>
                              <p:cond delay="5000"/>
                            </p:stCondLst>
                            <p:childTnLst>
                              <p:par>
                                <p:cTn id="25" presetID="14" presetClass="entr" presetSubtype="1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1000"/>
                                        <p:tgtEl>
                                          <p:spTgt spid="3">
                                            <p:txEl>
                                              <p:pRg st="4" end="4"/>
                                            </p:txEl>
                                          </p:spTgt>
                                        </p:tgtEl>
                                      </p:cBhvr>
                                    </p:animEffect>
                                  </p:childTnLst>
                                </p:cTn>
                              </p:par>
                            </p:childTnLst>
                          </p:cTn>
                        </p:par>
                        <p:par>
                          <p:cTn id="28" fill="hold">
                            <p:stCondLst>
                              <p:cond delay="6000"/>
                            </p:stCondLst>
                            <p:childTnLst>
                              <p:par>
                                <p:cTn id="29" presetID="14" presetClass="entr" presetSubtype="1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1000"/>
                                        <p:tgtEl>
                                          <p:spTgt spid="3">
                                            <p:txEl>
                                              <p:pRg st="5" end="5"/>
                                            </p:txEl>
                                          </p:spTgt>
                                        </p:tgtEl>
                                      </p:cBhvr>
                                    </p:animEffect>
                                  </p:childTnLst>
                                </p:cTn>
                              </p:par>
                            </p:childTnLst>
                          </p:cTn>
                        </p:par>
                        <p:par>
                          <p:cTn id="32" fill="hold">
                            <p:stCondLst>
                              <p:cond delay="7000"/>
                            </p:stCondLst>
                            <p:childTnLst>
                              <p:par>
                                <p:cTn id="33" presetID="14" presetClass="entr" presetSubtype="1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5" dur="1000"/>
                                        <p:tgtEl>
                                          <p:spTgt spid="3">
                                            <p:txEl>
                                              <p:pRg st="6" end="6"/>
                                            </p:txEl>
                                          </p:spTgt>
                                        </p:tgtEl>
                                      </p:cBhvr>
                                    </p:animEffect>
                                  </p:childTnLst>
                                </p:cTn>
                              </p:par>
                            </p:childTnLst>
                          </p:cTn>
                        </p:par>
                        <p:par>
                          <p:cTn id="36" fill="hold">
                            <p:stCondLst>
                              <p:cond delay="8000"/>
                            </p:stCondLst>
                            <p:childTnLst>
                              <p:par>
                                <p:cTn id="37" presetID="14" presetClass="entr" presetSubtype="10"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9" dur="1000"/>
                                        <p:tgtEl>
                                          <p:spTgt spid="3">
                                            <p:txEl>
                                              <p:pRg st="7" end="7"/>
                                            </p:txEl>
                                          </p:spTgt>
                                        </p:tgtEl>
                                      </p:cBhvr>
                                    </p:animEffect>
                                  </p:childTnLst>
                                </p:cTn>
                              </p:par>
                            </p:childTnLst>
                          </p:cTn>
                        </p:par>
                        <p:par>
                          <p:cTn id="40" fill="hold">
                            <p:stCondLst>
                              <p:cond delay="9000"/>
                            </p:stCondLst>
                            <p:childTnLst>
                              <p:par>
                                <p:cTn id="41" presetID="14" presetClass="entr" presetSubtype="10"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3" dur="1000"/>
                                        <p:tgtEl>
                                          <p:spTgt spid="3">
                                            <p:txEl>
                                              <p:pRg st="8" end="8"/>
                                            </p:txEl>
                                          </p:spTgt>
                                        </p:tgtEl>
                                      </p:cBhvr>
                                    </p:animEffect>
                                  </p:childTnLst>
                                </p:cTn>
                              </p:par>
                            </p:childTnLst>
                          </p:cTn>
                        </p:par>
                        <p:par>
                          <p:cTn id="44" fill="hold">
                            <p:stCondLst>
                              <p:cond delay="10000"/>
                            </p:stCondLst>
                            <p:childTnLst>
                              <p:par>
                                <p:cTn id="45" presetID="14" presetClass="entr" presetSubtype="10" fill="hold"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7" dur="1000"/>
                                        <p:tgtEl>
                                          <p:spTgt spid="3">
                                            <p:txEl>
                                              <p:pRg st="9" end="9"/>
                                            </p:txEl>
                                          </p:spTgt>
                                        </p:tgtEl>
                                      </p:cBhvr>
                                    </p:animEffect>
                                  </p:childTnLst>
                                </p:cTn>
                              </p:par>
                            </p:childTnLst>
                          </p:cTn>
                        </p:par>
                        <p:par>
                          <p:cTn id="48" fill="hold">
                            <p:stCondLst>
                              <p:cond delay="11000"/>
                            </p:stCondLst>
                            <p:childTnLst>
                              <p:par>
                                <p:cTn id="49" presetID="14" presetClass="entr" presetSubtype="10" fill="hold" nodeType="after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1"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881336"/>
          </a:xfrm>
        </p:spPr>
        <p:txBody>
          <a:bodyPr>
            <a:normAutofit/>
          </a:bodyPr>
          <a:lstStyle/>
          <a:p>
            <a:r>
              <a:rPr lang="ru-RU" sz="3600" dirty="0" smtClean="0">
                <a:solidFill>
                  <a:srgbClr val="FF0000"/>
                </a:solidFill>
              </a:rPr>
              <a:t>План  мероприятия</a:t>
            </a:r>
            <a:endParaRPr lang="ru-RU" sz="3600" dirty="0">
              <a:solidFill>
                <a:srgbClr val="FF0000"/>
              </a:solidFill>
            </a:endParaRPr>
          </a:p>
        </p:txBody>
      </p:sp>
      <p:graphicFrame>
        <p:nvGraphicFramePr>
          <p:cNvPr id="4" name="Объект 3"/>
          <p:cNvGraphicFramePr>
            <a:graphicFrameLocks noGrp="1"/>
          </p:cNvGraphicFramePr>
          <p:nvPr>
            <p:ph idx="1"/>
            <p:extLst>
              <p:ext uri="{D42A27DB-BD31-4B8C-83A1-F6EECF244321}">
                <p14:modId xmlns="" xmlns:p14="http://schemas.microsoft.com/office/powerpoint/2010/main" val="2374387864"/>
              </p:ext>
            </p:extLst>
          </p:nvPr>
        </p:nvGraphicFramePr>
        <p:xfrm>
          <a:off x="0" y="-917586"/>
          <a:ext cx="8964488" cy="7775586"/>
        </p:xfrm>
        <a:graphic>
          <a:graphicData uri="http://schemas.openxmlformats.org/drawingml/2006/table">
            <a:tbl>
              <a:tblPr firstRow="1" firstCol="1" lastRow="1" lastCol="1" bandRow="1" bandCol="1">
                <a:tableStyleId>{5C22544A-7EE6-4342-B048-85BDC9FD1C3A}</a:tableStyleId>
              </a:tblPr>
              <a:tblGrid>
                <a:gridCol w="3684712"/>
                <a:gridCol w="1626475"/>
                <a:gridCol w="2887498"/>
                <a:gridCol w="765803"/>
              </a:tblGrid>
              <a:tr h="840665">
                <a:tc>
                  <a:txBody>
                    <a:bodyPr/>
                    <a:lstStyle/>
                    <a:p>
                      <a:pPr algn="ctr">
                        <a:spcAft>
                          <a:spcPts val="0"/>
                        </a:spcAft>
                      </a:pPr>
                      <a:r>
                        <a:rPr lang="ru-RU" sz="1800" dirty="0">
                          <a:effectLst/>
                        </a:rPr>
                        <a:t>Этапы</a:t>
                      </a:r>
                      <a:endParaRPr lang="ru-RU" sz="1800" dirty="0">
                        <a:effectLst/>
                        <a:latin typeface="Times New Roman"/>
                        <a:ea typeface="Times New Roman"/>
                      </a:endParaRPr>
                    </a:p>
                  </a:txBody>
                  <a:tcPr marL="51431" marR="51431" marT="0" marB="0" anchor="ctr"/>
                </a:tc>
                <a:tc>
                  <a:txBody>
                    <a:bodyPr/>
                    <a:lstStyle/>
                    <a:p>
                      <a:pPr algn="ctr">
                        <a:spcAft>
                          <a:spcPts val="0"/>
                        </a:spcAft>
                      </a:pPr>
                      <a:r>
                        <a:rPr lang="ru-RU" sz="1800" dirty="0">
                          <a:effectLst/>
                        </a:rPr>
                        <a:t>Работа в программе</a:t>
                      </a:r>
                      <a:endParaRPr lang="ru-RU" sz="1800" dirty="0">
                        <a:effectLst/>
                        <a:latin typeface="Times New Roman"/>
                        <a:ea typeface="Times New Roman"/>
                      </a:endParaRPr>
                    </a:p>
                  </a:txBody>
                  <a:tcPr marL="51431" marR="51431" marT="0" marB="0" anchor="ctr"/>
                </a:tc>
                <a:tc>
                  <a:txBody>
                    <a:bodyPr/>
                    <a:lstStyle/>
                    <a:p>
                      <a:pPr algn="ctr">
                        <a:spcAft>
                          <a:spcPts val="0"/>
                        </a:spcAft>
                      </a:pPr>
                      <a:r>
                        <a:rPr lang="ru-RU" sz="1800" dirty="0">
                          <a:effectLst/>
                        </a:rPr>
                        <a:t>Срок</a:t>
                      </a:r>
                      <a:endParaRPr lang="ru-RU" sz="1800" dirty="0">
                        <a:effectLst/>
                        <a:latin typeface="Times New Roman"/>
                        <a:ea typeface="Times New Roman"/>
                      </a:endParaRPr>
                    </a:p>
                  </a:txBody>
                  <a:tcPr marL="51431" marR="51431" marT="0" marB="0" anchor="ctr"/>
                </a:tc>
                <a:tc>
                  <a:txBody>
                    <a:bodyPr/>
                    <a:lstStyle/>
                    <a:p>
                      <a:pPr algn="ctr">
                        <a:spcAft>
                          <a:spcPts val="0"/>
                        </a:spcAft>
                      </a:pPr>
                      <a:r>
                        <a:rPr lang="ru-RU" sz="1800">
                          <a:effectLst/>
                        </a:rPr>
                        <a:t>Ответственный</a:t>
                      </a:r>
                      <a:endParaRPr lang="ru-RU" sz="1800">
                        <a:effectLst/>
                        <a:latin typeface="Times New Roman"/>
                        <a:ea typeface="Times New Roman"/>
                      </a:endParaRPr>
                    </a:p>
                  </a:txBody>
                  <a:tcPr marL="51431" marR="51431" marT="0" marB="0" anchor="ctr"/>
                </a:tc>
              </a:tr>
              <a:tr h="523666">
                <a:tc>
                  <a:txBody>
                    <a:bodyPr/>
                    <a:lstStyle/>
                    <a:p>
                      <a:pPr algn="ctr">
                        <a:spcAft>
                          <a:spcPts val="0"/>
                        </a:spcAft>
                      </a:pPr>
                      <a:r>
                        <a:rPr lang="ru-RU" sz="1800" u="sng" dirty="0">
                          <a:effectLst/>
                          <a:hlinkClick r:id="rId2" action="ppaction://hlinkfile"/>
                        </a:rPr>
                        <a:t>Положение</a:t>
                      </a:r>
                      <a:r>
                        <a:rPr lang="ru-RU" sz="1800" dirty="0">
                          <a:effectLst/>
                          <a:hlinkClick r:id="rId2" action="ppaction://hlinkfile"/>
                        </a:rPr>
                        <a:t> </a:t>
                      </a:r>
                      <a:endParaRPr lang="ru-RU" sz="1800" dirty="0">
                        <a:effectLst/>
                        <a:latin typeface="Times New Roman"/>
                        <a:ea typeface="Times New Roman"/>
                      </a:endParaRPr>
                    </a:p>
                  </a:txBody>
                  <a:tcPr marL="51431" marR="51431" marT="0" marB="0" anchor="ctr"/>
                </a:tc>
                <a:tc>
                  <a:txBody>
                    <a:bodyPr/>
                    <a:lstStyle/>
                    <a:p>
                      <a:pPr algn="ctr">
                        <a:spcAft>
                          <a:spcPts val="0"/>
                        </a:spcAft>
                      </a:pPr>
                      <a:r>
                        <a:rPr lang="en-US" sz="1800" dirty="0">
                          <a:solidFill>
                            <a:schemeClr val="tx1">
                              <a:lumMod val="95000"/>
                              <a:lumOff val="5000"/>
                            </a:schemeClr>
                          </a:solidFill>
                          <a:effectLst/>
                        </a:rPr>
                        <a:t>Word</a:t>
                      </a: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a:solidFill>
                            <a:schemeClr val="tx1">
                              <a:lumMod val="95000"/>
                              <a:lumOff val="5000"/>
                            </a:schemeClr>
                          </a:solidFill>
                          <a:effectLst/>
                        </a:rPr>
                        <a:t>за 3 недели до мероприятия</a:t>
                      </a: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smtClean="0">
                          <a:solidFill>
                            <a:srgbClr val="002060"/>
                          </a:solidFill>
                          <a:effectLst/>
                          <a:latin typeface="+mn-lt"/>
                          <a:ea typeface="+mn-ea"/>
                        </a:rPr>
                        <a:t>Соколовская</a:t>
                      </a:r>
                      <a:r>
                        <a:rPr lang="ru-RU" sz="1800" baseline="0" dirty="0" smtClean="0">
                          <a:solidFill>
                            <a:srgbClr val="002060"/>
                          </a:solidFill>
                          <a:effectLst/>
                          <a:latin typeface="+mn-lt"/>
                          <a:ea typeface="+mn-ea"/>
                        </a:rPr>
                        <a:t> Е.З.</a:t>
                      </a:r>
                      <a:endParaRPr lang="ru-RU" sz="1800" dirty="0">
                        <a:solidFill>
                          <a:srgbClr val="002060"/>
                        </a:solidFill>
                        <a:effectLst/>
                        <a:latin typeface="Times New Roman"/>
                        <a:ea typeface="Times New Roman"/>
                      </a:endParaRPr>
                    </a:p>
                  </a:txBody>
                  <a:tcPr marL="51431" marR="51431" marT="0" marB="0" anchor="ctr"/>
                </a:tc>
              </a:tr>
              <a:tr h="785498">
                <a:tc>
                  <a:txBody>
                    <a:bodyPr/>
                    <a:lstStyle/>
                    <a:p>
                      <a:pPr algn="ctr">
                        <a:spcAft>
                          <a:spcPts val="0"/>
                        </a:spcAft>
                      </a:pPr>
                      <a:r>
                        <a:rPr lang="ru-RU" sz="1800" u="sng" dirty="0">
                          <a:effectLst/>
                          <a:hlinkClick r:id="rId3" action="ppaction://hlinkfile"/>
                        </a:rPr>
                        <a:t>Объявление</a:t>
                      </a:r>
                      <a:endParaRPr lang="ru-RU" sz="1800" dirty="0">
                        <a:effectLst/>
                        <a:latin typeface="Times New Roman"/>
                        <a:ea typeface="Times New Roman"/>
                      </a:endParaRPr>
                    </a:p>
                  </a:txBody>
                  <a:tcPr marL="51431" marR="51431" marT="0" marB="0" anchor="ctr"/>
                </a:tc>
                <a:tc>
                  <a:txBody>
                    <a:bodyPr/>
                    <a:lstStyle/>
                    <a:p>
                      <a:pPr algn="ctr">
                        <a:spcAft>
                          <a:spcPts val="0"/>
                        </a:spcAft>
                      </a:pPr>
                      <a:r>
                        <a:rPr lang="en-US" sz="1800" dirty="0">
                          <a:solidFill>
                            <a:schemeClr val="tx1">
                              <a:lumMod val="95000"/>
                              <a:lumOff val="5000"/>
                            </a:schemeClr>
                          </a:solidFill>
                          <a:effectLst/>
                        </a:rPr>
                        <a:t>Word</a:t>
                      </a: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a:solidFill>
                            <a:schemeClr val="tx1">
                              <a:lumMod val="95000"/>
                              <a:lumOff val="5000"/>
                            </a:schemeClr>
                          </a:solidFill>
                          <a:effectLst/>
                        </a:rPr>
                        <a:t>за  2 недели до мероприятия</a:t>
                      </a: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smtClean="0">
                          <a:solidFill>
                            <a:srgbClr val="002060"/>
                          </a:solidFill>
                          <a:effectLst/>
                        </a:rPr>
                        <a:t>Учителя</a:t>
                      </a:r>
                      <a:r>
                        <a:rPr lang="ru-RU" sz="1800" baseline="0" dirty="0" smtClean="0">
                          <a:solidFill>
                            <a:srgbClr val="002060"/>
                          </a:solidFill>
                          <a:effectLst/>
                        </a:rPr>
                        <a:t> физкультуры</a:t>
                      </a:r>
                      <a:endParaRPr lang="ru-RU" sz="1800" dirty="0">
                        <a:solidFill>
                          <a:srgbClr val="002060"/>
                        </a:solidFill>
                        <a:effectLst/>
                        <a:latin typeface="Times New Roman"/>
                        <a:ea typeface="Times New Roman"/>
                      </a:endParaRPr>
                    </a:p>
                  </a:txBody>
                  <a:tcPr marL="51431" marR="51431" marT="0" marB="0" anchor="ctr"/>
                </a:tc>
              </a:tr>
              <a:tr h="657437">
                <a:tc>
                  <a:txBody>
                    <a:bodyPr/>
                    <a:lstStyle/>
                    <a:p>
                      <a:pPr algn="ctr">
                        <a:spcAft>
                          <a:spcPts val="0"/>
                        </a:spcAft>
                      </a:pPr>
                      <a:r>
                        <a:rPr lang="ru-RU" sz="1800" u="sng" dirty="0" smtClean="0">
                          <a:solidFill>
                            <a:schemeClr val="tx2">
                              <a:lumMod val="50000"/>
                            </a:schemeClr>
                          </a:solidFill>
                          <a:effectLst/>
                        </a:rPr>
                        <a:t>Протокол  </a:t>
                      </a:r>
                      <a:r>
                        <a:rPr lang="ru-RU" sz="1800" u="sng" dirty="0">
                          <a:solidFill>
                            <a:schemeClr val="tx2">
                              <a:lumMod val="50000"/>
                            </a:schemeClr>
                          </a:solidFill>
                          <a:effectLst/>
                        </a:rPr>
                        <a:t>олимпийка</a:t>
                      </a:r>
                      <a:endParaRPr lang="ru-RU" sz="1800" dirty="0">
                        <a:solidFill>
                          <a:schemeClr val="tx2">
                            <a:lumMod val="50000"/>
                          </a:schemeClr>
                        </a:solidFill>
                        <a:effectLst/>
                      </a:endParaRPr>
                    </a:p>
                    <a:p>
                      <a:pPr algn="ctr">
                        <a:spcAft>
                          <a:spcPts val="0"/>
                        </a:spcAft>
                      </a:pPr>
                      <a:r>
                        <a:rPr lang="ru-RU" sz="1800" u="sng" dirty="0">
                          <a:solidFill>
                            <a:schemeClr val="tx2">
                              <a:lumMod val="50000"/>
                            </a:schemeClr>
                          </a:solidFill>
                          <a:effectLst/>
                        </a:rPr>
                        <a:t>(е-вариант) 9-11 </a:t>
                      </a:r>
                      <a:r>
                        <a:rPr lang="ru-RU" sz="1800" u="sng" dirty="0" smtClean="0">
                          <a:solidFill>
                            <a:schemeClr val="tx2">
                              <a:lumMod val="50000"/>
                            </a:schemeClr>
                          </a:solidFill>
                          <a:effectLst/>
                        </a:rPr>
                        <a:t>классы</a:t>
                      </a:r>
                      <a:endParaRPr lang="ru-RU" sz="1800" dirty="0">
                        <a:solidFill>
                          <a:schemeClr val="tx2">
                            <a:lumMod val="50000"/>
                          </a:schemeClr>
                        </a:solidFill>
                        <a:effectLst/>
                        <a:latin typeface="Times New Roman"/>
                        <a:ea typeface="Times New Roman"/>
                      </a:endParaRPr>
                    </a:p>
                  </a:txBody>
                  <a:tcPr marL="51431" marR="5143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lumMod val="95000"/>
                              <a:lumOff val="5000"/>
                            </a:schemeClr>
                          </a:solidFill>
                          <a:effectLst/>
                        </a:rPr>
                        <a:t>Word</a:t>
                      </a:r>
                      <a:endParaRPr lang="ru-RU" sz="1800" dirty="0" smtClean="0">
                        <a:solidFill>
                          <a:schemeClr val="tx1">
                            <a:lumMod val="95000"/>
                            <a:lumOff val="5000"/>
                          </a:schemeClr>
                        </a:solidFill>
                        <a:effectLst/>
                        <a:latin typeface="Times New Roman"/>
                        <a:ea typeface="Times New Roman"/>
                      </a:endParaRPr>
                    </a:p>
                    <a:p>
                      <a:pPr algn="ctr">
                        <a:spcAft>
                          <a:spcPts val="0"/>
                        </a:spcAft>
                      </a:pP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spcAft>
                          <a:spcPts val="0"/>
                        </a:spcAft>
                      </a:pPr>
                      <a:r>
                        <a:rPr lang="ru-RU" sz="1800" dirty="0">
                          <a:solidFill>
                            <a:schemeClr val="tx1">
                              <a:lumMod val="95000"/>
                              <a:lumOff val="5000"/>
                            </a:schemeClr>
                          </a:solidFill>
                          <a:effectLst/>
                        </a:rPr>
                        <a:t>электронный вариант уже на мероприятии</a:t>
                      </a:r>
                      <a:endParaRPr lang="ru-RU" sz="1800" dirty="0">
                        <a:solidFill>
                          <a:schemeClr val="tx1">
                            <a:lumMod val="95000"/>
                            <a:lumOff val="5000"/>
                          </a:schemeClr>
                        </a:solidFill>
                        <a:effectLst/>
                        <a:latin typeface="Times New Roman"/>
                        <a:ea typeface="Times New Roman"/>
                      </a:endParaRPr>
                    </a:p>
                  </a:txBody>
                  <a:tcPr marL="51431" marR="51431" marT="0" marB="0"/>
                </a:tc>
                <a:tc>
                  <a:txBody>
                    <a:bodyPr/>
                    <a:lstStyle/>
                    <a:p>
                      <a:pPr algn="ctr">
                        <a:spcAft>
                          <a:spcPts val="0"/>
                        </a:spcAft>
                      </a:pPr>
                      <a:r>
                        <a:rPr lang="ru-RU" sz="1800" dirty="0" smtClean="0">
                          <a:solidFill>
                            <a:srgbClr val="002060"/>
                          </a:solidFill>
                          <a:effectLst/>
                          <a:latin typeface="+mn-lt"/>
                          <a:ea typeface="+mn-ea"/>
                        </a:rPr>
                        <a:t>Соколовская</a:t>
                      </a:r>
                      <a:r>
                        <a:rPr lang="ru-RU" sz="1800" baseline="0" dirty="0" smtClean="0">
                          <a:solidFill>
                            <a:srgbClr val="002060"/>
                          </a:solidFill>
                          <a:effectLst/>
                          <a:latin typeface="+mn-lt"/>
                          <a:ea typeface="+mn-ea"/>
                        </a:rPr>
                        <a:t> Е.З.</a:t>
                      </a:r>
                      <a:endParaRPr lang="ru-RU" sz="1800" dirty="0">
                        <a:solidFill>
                          <a:srgbClr val="002060"/>
                        </a:solidFill>
                        <a:effectLst/>
                        <a:latin typeface="Times New Roman"/>
                        <a:ea typeface="Times New Roman"/>
                      </a:endParaRPr>
                    </a:p>
                  </a:txBody>
                  <a:tcPr marL="51431" marR="51431" marT="0" marB="0" anchor="ctr"/>
                </a:tc>
              </a:tr>
              <a:tr h="748831">
                <a:tc>
                  <a:txBody>
                    <a:bodyPr/>
                    <a:lstStyle/>
                    <a:p>
                      <a:pPr algn="ctr">
                        <a:spcAft>
                          <a:spcPts val="0"/>
                        </a:spcAft>
                      </a:pPr>
                      <a:r>
                        <a:rPr lang="ru-RU" sz="1800" u="sng" dirty="0">
                          <a:solidFill>
                            <a:schemeClr val="tx1"/>
                          </a:solidFill>
                          <a:effectLst/>
                          <a:hlinkClick r:id="rId4" action="ppaction://hlinkfile"/>
                        </a:rPr>
                        <a:t>Заявка</a:t>
                      </a:r>
                      <a:r>
                        <a:rPr lang="ru-RU" sz="1800" dirty="0">
                          <a:solidFill>
                            <a:schemeClr val="tx1"/>
                          </a:solidFill>
                          <a:effectLst/>
                          <a:hlinkClick r:id="rId4" action="ppaction://hlinkfile"/>
                        </a:rPr>
                        <a:t> </a:t>
                      </a:r>
                      <a:endParaRPr lang="ru-RU" sz="1800" dirty="0">
                        <a:solidFill>
                          <a:schemeClr val="tx1"/>
                        </a:solidFill>
                        <a:effectLst/>
                        <a:latin typeface="Times New Roman"/>
                        <a:ea typeface="Times New Roman"/>
                      </a:endParaRPr>
                    </a:p>
                  </a:txBody>
                  <a:tcPr marL="51431" marR="51431" marT="0" marB="0" anchor="ctr"/>
                </a:tc>
                <a:tc>
                  <a:txBody>
                    <a:bodyPr/>
                    <a:lstStyle/>
                    <a:p>
                      <a:pPr algn="ctr">
                        <a:spcAft>
                          <a:spcPts val="0"/>
                        </a:spcAft>
                      </a:pPr>
                      <a:r>
                        <a:rPr lang="en-US" sz="1800">
                          <a:solidFill>
                            <a:schemeClr val="tx1">
                              <a:lumMod val="95000"/>
                              <a:lumOff val="5000"/>
                            </a:schemeClr>
                          </a:solidFill>
                          <a:effectLst/>
                        </a:rPr>
                        <a:t>Word</a:t>
                      </a:r>
                      <a:endParaRPr lang="ru-RU" sz="180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a:solidFill>
                            <a:schemeClr val="tx1">
                              <a:lumMod val="95000"/>
                              <a:lumOff val="5000"/>
                            </a:schemeClr>
                          </a:solidFill>
                          <a:effectLst/>
                        </a:rPr>
                        <a:t>за  2 недели до мероприятия</a:t>
                      </a: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smtClean="0">
                          <a:solidFill>
                            <a:srgbClr val="002060"/>
                          </a:solidFill>
                          <a:effectLst/>
                          <a:latin typeface="+mn-lt"/>
                          <a:ea typeface="+mn-ea"/>
                        </a:rPr>
                        <a:t>Соколовская</a:t>
                      </a:r>
                      <a:r>
                        <a:rPr lang="ru-RU" sz="1800" baseline="0" dirty="0" smtClean="0">
                          <a:solidFill>
                            <a:srgbClr val="002060"/>
                          </a:solidFill>
                          <a:effectLst/>
                          <a:latin typeface="+mn-lt"/>
                          <a:ea typeface="+mn-ea"/>
                        </a:rPr>
                        <a:t> Е.З.</a:t>
                      </a:r>
                      <a:endParaRPr lang="ru-RU" sz="1800" dirty="0">
                        <a:solidFill>
                          <a:srgbClr val="002060"/>
                        </a:solidFill>
                        <a:effectLst/>
                        <a:latin typeface="Times New Roman"/>
                        <a:ea typeface="Times New Roman"/>
                      </a:endParaRPr>
                    </a:p>
                  </a:txBody>
                  <a:tcPr marL="51431" marR="51431" marT="0" marB="0" anchor="ctr"/>
                </a:tc>
              </a:tr>
              <a:tr h="261833">
                <a:tc>
                  <a:txBody>
                    <a:bodyPr/>
                    <a:lstStyle/>
                    <a:p>
                      <a:pPr algn="ctr">
                        <a:spcAft>
                          <a:spcPts val="0"/>
                        </a:spcAft>
                      </a:pPr>
                      <a:endParaRPr lang="ru-RU" sz="1800" dirty="0">
                        <a:effectLst/>
                        <a:latin typeface="Times New Roman"/>
                        <a:ea typeface="Times New Roman"/>
                      </a:endParaRPr>
                    </a:p>
                  </a:txBody>
                  <a:tcPr marL="51431" marR="51431" marT="0" marB="0" anchor="ctr"/>
                </a:tc>
                <a:tc>
                  <a:txBody>
                    <a:bodyPr/>
                    <a:lstStyle/>
                    <a:p>
                      <a:pPr algn="ctr">
                        <a:spcAft>
                          <a:spcPts val="0"/>
                        </a:spcAft>
                      </a:pP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endParaRPr lang="ru-RU" sz="1800" dirty="0">
                        <a:solidFill>
                          <a:srgbClr val="002060"/>
                        </a:solidFill>
                        <a:effectLst/>
                        <a:latin typeface="Times New Roman"/>
                        <a:ea typeface="Times New Roman"/>
                      </a:endParaRPr>
                    </a:p>
                  </a:txBody>
                  <a:tcPr marL="51431" marR="51431" marT="0" marB="0" anchor="ctr"/>
                </a:tc>
              </a:tr>
              <a:tr h="1047331">
                <a:tc>
                  <a:txBody>
                    <a:bodyPr/>
                    <a:lstStyle/>
                    <a:p>
                      <a:pPr algn="ctr">
                        <a:spcAft>
                          <a:spcPts val="0"/>
                        </a:spcAft>
                      </a:pPr>
                      <a:r>
                        <a:rPr lang="ru-RU" sz="1800" u="sng" dirty="0" smtClean="0">
                          <a:effectLst/>
                          <a:hlinkClick r:id="rId5" action="ppaction://hlinkfile"/>
                        </a:rPr>
                        <a:t>Печать  </a:t>
                      </a:r>
                      <a:r>
                        <a:rPr lang="ru-RU" sz="1800" u="sng" dirty="0">
                          <a:effectLst/>
                          <a:hlinkClick r:id="rId5" action="ppaction://hlinkfile"/>
                        </a:rPr>
                        <a:t>грамот</a:t>
                      </a:r>
                      <a:endParaRPr lang="ru-RU" sz="1800" dirty="0">
                        <a:effectLst/>
                        <a:latin typeface="Times New Roman"/>
                        <a:ea typeface="Times New Roman"/>
                      </a:endParaRPr>
                    </a:p>
                  </a:txBody>
                  <a:tcPr marL="51431" marR="51431" marT="0" marB="0" anchor="ctr"/>
                </a:tc>
                <a:tc>
                  <a:txBody>
                    <a:bodyPr/>
                    <a:lstStyle/>
                    <a:p>
                      <a:pPr algn="ctr">
                        <a:spcAft>
                          <a:spcPts val="0"/>
                        </a:spcAft>
                      </a:pPr>
                      <a:r>
                        <a:rPr lang="en-US" sz="1800" dirty="0" smtClean="0">
                          <a:solidFill>
                            <a:schemeClr val="tx1">
                              <a:lumMod val="95000"/>
                              <a:lumOff val="5000"/>
                            </a:schemeClr>
                          </a:solidFill>
                          <a:effectLst/>
                        </a:rPr>
                        <a:t>Word</a:t>
                      </a: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a:solidFill>
                            <a:schemeClr val="tx1">
                              <a:lumMod val="95000"/>
                              <a:lumOff val="5000"/>
                            </a:schemeClr>
                          </a:solidFill>
                          <a:effectLst/>
                        </a:rPr>
                        <a:t>по окончании мероприятия</a:t>
                      </a:r>
                      <a:endParaRPr lang="ru-RU" sz="1800" dirty="0">
                        <a:solidFill>
                          <a:schemeClr val="tx1">
                            <a:lumMod val="95000"/>
                            <a:lumOff val="5000"/>
                          </a:schemeClr>
                        </a:solidFill>
                        <a:effectLst/>
                        <a:latin typeface="Times New Roman"/>
                        <a:ea typeface="Times New Roman"/>
                      </a:endParaRPr>
                    </a:p>
                  </a:txBody>
                  <a:tcPr marL="51431" marR="51431" marT="0" marB="0" anchor="ctr"/>
                </a:tc>
                <a:tc>
                  <a:txBody>
                    <a:bodyPr/>
                    <a:lstStyle/>
                    <a:p>
                      <a:pPr algn="ctr">
                        <a:spcAft>
                          <a:spcPts val="0"/>
                        </a:spcAft>
                      </a:pPr>
                      <a:r>
                        <a:rPr lang="ru-RU" sz="1800" dirty="0">
                          <a:solidFill>
                            <a:srgbClr val="002060"/>
                          </a:solidFill>
                          <a:effectLst/>
                        </a:rPr>
                        <a:t>Секретарь соревнований</a:t>
                      </a:r>
                    </a:p>
                    <a:p>
                      <a:pPr>
                        <a:spcAft>
                          <a:spcPts val="0"/>
                        </a:spcAft>
                      </a:pPr>
                      <a:r>
                        <a:rPr lang="en-US" sz="1800" dirty="0">
                          <a:solidFill>
                            <a:srgbClr val="002060"/>
                          </a:solidFill>
                          <a:effectLst/>
                        </a:rPr>
                        <a:t> </a:t>
                      </a:r>
                      <a:endParaRPr lang="ru-RU" sz="1800" dirty="0">
                        <a:solidFill>
                          <a:srgbClr val="002060"/>
                        </a:solidFill>
                        <a:effectLst/>
                        <a:latin typeface="Times New Roman"/>
                        <a:ea typeface="Times New Roman"/>
                      </a:endParaRPr>
                    </a:p>
                  </a:txBody>
                  <a:tcPr marL="51431" marR="51431" marT="0" marB="0" anchor="ctr"/>
                </a:tc>
              </a:tr>
              <a:tr h="1174201">
                <a:tc>
                  <a:txBody>
                    <a:bodyPr/>
                    <a:lstStyle/>
                    <a:p>
                      <a:pPr algn="ctr">
                        <a:spcAft>
                          <a:spcPts val="0"/>
                        </a:spcAft>
                      </a:pPr>
                      <a:r>
                        <a:rPr lang="ru-RU" sz="1800" dirty="0" smtClean="0">
                          <a:effectLst/>
                          <a:latin typeface="Times New Roman"/>
                          <a:ea typeface="Times New Roman"/>
                          <a:hlinkClick r:id="rId6" action="ppaction://hlinkfile"/>
                        </a:rPr>
                        <a:t>План-разработка</a:t>
                      </a:r>
                      <a:endParaRPr lang="ru-RU" sz="1800" dirty="0">
                        <a:effectLst/>
                        <a:latin typeface="Times New Roman"/>
                        <a:ea typeface="Times New Roman"/>
                      </a:endParaRPr>
                    </a:p>
                  </a:txBody>
                  <a:tcPr marL="51431" marR="5143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2060"/>
                          </a:solidFill>
                          <a:effectLst/>
                        </a:rPr>
                        <a:t>Word </a:t>
                      </a:r>
                      <a:endParaRPr lang="ru-RU" sz="1800" dirty="0" smtClean="0">
                        <a:solidFill>
                          <a:srgbClr val="002060"/>
                        </a:solidFill>
                        <a:effectLst/>
                        <a:latin typeface="Times New Roman"/>
                        <a:ea typeface="Times New Roman"/>
                      </a:endParaRPr>
                    </a:p>
                    <a:p>
                      <a:pPr algn="ctr">
                        <a:spcAft>
                          <a:spcPts val="0"/>
                        </a:spcAft>
                      </a:pPr>
                      <a:endParaRPr lang="ru-RU" sz="1800" dirty="0">
                        <a:solidFill>
                          <a:srgbClr val="002060"/>
                        </a:solidFill>
                        <a:effectLst/>
                        <a:latin typeface="Times New Roman"/>
                        <a:ea typeface="Times New Roman"/>
                      </a:endParaRPr>
                    </a:p>
                  </a:txBody>
                  <a:tcPr marL="51431" marR="5143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rgbClr val="002060"/>
                          </a:solidFill>
                          <a:effectLst/>
                        </a:rPr>
                        <a:t>за  2 недели до мероприятия</a:t>
                      </a:r>
                      <a:endParaRPr lang="ru-RU" sz="1800" dirty="0" smtClean="0">
                        <a:solidFill>
                          <a:srgbClr val="002060"/>
                        </a:solidFill>
                        <a:effectLst/>
                        <a:latin typeface="Times New Roman"/>
                        <a:ea typeface="Times New Roman"/>
                      </a:endParaRPr>
                    </a:p>
                    <a:p>
                      <a:pPr algn="ctr">
                        <a:spcAft>
                          <a:spcPts val="0"/>
                        </a:spcAft>
                      </a:pPr>
                      <a:endParaRPr lang="ru-RU" sz="1800" dirty="0">
                        <a:solidFill>
                          <a:srgbClr val="002060"/>
                        </a:solidFill>
                        <a:effectLst/>
                        <a:latin typeface="Times New Roman"/>
                        <a:ea typeface="Times New Roman"/>
                      </a:endParaRPr>
                    </a:p>
                  </a:txBody>
                  <a:tcPr marL="51431" marR="5143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rgbClr val="002060"/>
                          </a:solidFill>
                          <a:effectLst/>
                          <a:latin typeface="+mn-lt"/>
                          <a:ea typeface="+mn-ea"/>
                        </a:rPr>
                        <a:t>Соколовская</a:t>
                      </a:r>
                      <a:r>
                        <a:rPr lang="ru-RU" sz="1800" baseline="0" dirty="0" smtClean="0">
                          <a:solidFill>
                            <a:srgbClr val="002060"/>
                          </a:solidFill>
                          <a:effectLst/>
                          <a:latin typeface="+mn-lt"/>
                          <a:ea typeface="+mn-ea"/>
                        </a:rPr>
                        <a:t> Е.З.</a:t>
                      </a:r>
                      <a:endParaRPr lang="ru-RU" sz="1800" dirty="0" smtClean="0">
                        <a:solidFill>
                          <a:srgbClr val="002060"/>
                        </a:solidFill>
                        <a:effectLst/>
                        <a:latin typeface="Times New Roman"/>
                        <a:ea typeface="Times New Roman"/>
                      </a:endParaRPr>
                    </a:p>
                    <a:p>
                      <a:pPr algn="ctr">
                        <a:spcAft>
                          <a:spcPts val="0"/>
                        </a:spcAft>
                      </a:pPr>
                      <a:endParaRPr lang="ru-RU" sz="1800" dirty="0">
                        <a:solidFill>
                          <a:srgbClr val="002060"/>
                        </a:solidFill>
                        <a:effectLst/>
                        <a:latin typeface="Times New Roman"/>
                        <a:ea typeface="Times New Roman"/>
                      </a:endParaRPr>
                    </a:p>
                  </a:txBody>
                  <a:tcPr marL="51431" marR="51431" marT="0" marB="0" anchor="ctr"/>
                </a:tc>
              </a:tr>
            </a:tbl>
          </a:graphicData>
        </a:graphic>
      </p:graphicFrame>
      <p:sp>
        <p:nvSpPr>
          <p:cNvPr id="5" name="Дата 4"/>
          <p:cNvSpPr>
            <a:spLocks noGrp="1"/>
          </p:cNvSpPr>
          <p:nvPr>
            <p:ph type="dt" sz="half" idx="10"/>
          </p:nvPr>
        </p:nvSpPr>
        <p:spPr/>
        <p:txBody>
          <a:bodyPr/>
          <a:lstStyle/>
          <a:p>
            <a:pPr>
              <a:defRPr/>
            </a:pPr>
            <a:r>
              <a:rPr lang="ru-RU" dirty="0" smtClean="0"/>
              <a:t>555</a:t>
            </a:r>
            <a:endParaRPr lang="ru-RU" dirty="0"/>
          </a:p>
        </p:txBody>
      </p:sp>
    </p:spTree>
    <p:extLst>
      <p:ext uri="{BB962C8B-B14F-4D97-AF65-F5344CB8AC3E}">
        <p14:creationId xmlns="" xmlns:p14="http://schemas.microsoft.com/office/powerpoint/2010/main" val="427778525"/>
      </p:ext>
    </p:extLst>
  </p:cSld>
  <p:clrMapOvr>
    <a:masterClrMapping/>
  </p:clrMapOvr>
  <p:transition spd="slow">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4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908720"/>
            <a:ext cx="6264696" cy="1080120"/>
          </a:xfrm>
        </p:spPr>
        <p:txBody>
          <a:bodyPr>
            <a:normAutofit/>
          </a:bodyPr>
          <a:lstStyle/>
          <a:p>
            <a:r>
              <a:rPr lang="ru-RU" sz="3600" dirty="0" smtClean="0">
                <a:solidFill>
                  <a:srgbClr val="FF0000"/>
                </a:solidFill>
                <a:latin typeface="Times New Roman" pitchFamily="18" charset="0"/>
                <a:cs typeface="Times New Roman" pitchFamily="18" charset="0"/>
              </a:rPr>
              <a:t>Цели мероприятия</a:t>
            </a:r>
            <a:endParaRPr lang="ru-RU" sz="3600" dirty="0">
              <a:solidFill>
                <a:srgbClr val="FF0000"/>
              </a:solidFill>
              <a:latin typeface="Times New Roman" pitchFamily="18" charset="0"/>
              <a:cs typeface="Times New Roman" pitchFamily="18" charset="0"/>
            </a:endParaRPr>
          </a:p>
        </p:txBody>
      </p:sp>
      <p:sp>
        <p:nvSpPr>
          <p:cNvPr id="3" name="Объект 2"/>
          <p:cNvSpPr>
            <a:spLocks noGrp="1"/>
          </p:cNvSpPr>
          <p:nvPr>
            <p:ph idx="1"/>
          </p:nvPr>
        </p:nvSpPr>
        <p:spPr>
          <a:xfrm>
            <a:off x="107504" y="2420888"/>
            <a:ext cx="8928992" cy="4248472"/>
          </a:xfrm>
        </p:spPr>
        <p:txBody>
          <a:bodyPr>
            <a:normAutofit/>
          </a:bodyPr>
          <a:lstStyle/>
          <a:p>
            <a:pPr lvl="0">
              <a:buFont typeface="Wingdings" pitchFamily="2" charset="2"/>
              <a:buChar char="Ø"/>
            </a:pPr>
            <a:r>
              <a:rPr lang="ru-RU" dirty="0">
                <a:solidFill>
                  <a:schemeClr val="accent6">
                    <a:lumMod val="50000"/>
                  </a:schemeClr>
                </a:solidFill>
                <a:latin typeface="Times New Roman" pitchFamily="18" charset="0"/>
                <a:cs typeface="Times New Roman" pitchFamily="18" charset="0"/>
              </a:rPr>
              <a:t>популяризация</a:t>
            </a:r>
            <a:r>
              <a:rPr lang="ru-RU" dirty="0">
                <a:solidFill>
                  <a:srgbClr val="C00000"/>
                </a:solidFill>
                <a:latin typeface="Times New Roman" pitchFamily="18" charset="0"/>
                <a:cs typeface="Times New Roman" pitchFamily="18" charset="0"/>
              </a:rPr>
              <a:t> игры стритбол среди </a:t>
            </a:r>
            <a:r>
              <a:rPr lang="ru-RU" dirty="0" smtClean="0">
                <a:solidFill>
                  <a:srgbClr val="C00000"/>
                </a:solidFill>
                <a:latin typeface="Times New Roman" pitchFamily="18" charset="0"/>
                <a:cs typeface="Times New Roman" pitchFamily="18" charset="0"/>
              </a:rPr>
              <a:t>учащихся</a:t>
            </a:r>
          </a:p>
          <a:p>
            <a:pPr lvl="0">
              <a:buFont typeface="Wingdings" pitchFamily="2" charset="2"/>
              <a:buChar char="Ø"/>
            </a:pPr>
            <a:r>
              <a:rPr lang="ru-RU" dirty="0">
                <a:solidFill>
                  <a:srgbClr val="C00000"/>
                </a:solidFill>
                <a:latin typeface="Times New Roman" pitchFamily="18" charset="0"/>
                <a:cs typeface="Times New Roman" pitchFamily="18" charset="0"/>
              </a:rPr>
              <a:t>создание условий для укрепления и сохранения физического здоровья </a:t>
            </a:r>
            <a:r>
              <a:rPr lang="ru-RU" dirty="0" smtClean="0">
                <a:solidFill>
                  <a:srgbClr val="C00000"/>
                </a:solidFill>
                <a:latin typeface="Times New Roman" pitchFamily="18" charset="0"/>
                <a:cs typeface="Times New Roman" pitchFamily="18" charset="0"/>
              </a:rPr>
              <a:t>детей</a:t>
            </a:r>
          </a:p>
          <a:p>
            <a:pPr lvl="0">
              <a:buFont typeface="Wingdings" pitchFamily="2" charset="2"/>
              <a:buChar char="Ø"/>
            </a:pPr>
            <a:r>
              <a:rPr lang="ru-RU" dirty="0">
                <a:solidFill>
                  <a:srgbClr val="C00000"/>
                </a:solidFill>
                <a:latin typeface="Times New Roman" pitchFamily="18" charset="0"/>
                <a:cs typeface="Times New Roman" pitchFamily="18" charset="0"/>
              </a:rPr>
              <a:t>формирование активной жизненной позиции и потребности в физических </a:t>
            </a:r>
            <a:r>
              <a:rPr lang="ru-RU" dirty="0" smtClean="0">
                <a:solidFill>
                  <a:srgbClr val="C00000"/>
                </a:solidFill>
                <a:latin typeface="Times New Roman" pitchFamily="18" charset="0"/>
                <a:cs typeface="Times New Roman" pitchFamily="18" charset="0"/>
              </a:rPr>
              <a:t>упражнениях</a:t>
            </a:r>
          </a:p>
          <a:p>
            <a:pPr lvl="0">
              <a:buFont typeface="Wingdings" pitchFamily="2" charset="2"/>
              <a:buChar char="Ø"/>
            </a:pPr>
            <a:r>
              <a:rPr lang="ru-RU" dirty="0">
                <a:solidFill>
                  <a:srgbClr val="C00000"/>
                </a:solidFill>
                <a:latin typeface="Times New Roman" pitchFamily="18" charset="0"/>
                <a:cs typeface="Times New Roman" pitchFamily="18" charset="0"/>
              </a:rPr>
              <a:t>формирования сборной школьников для участия в соревнованиях по баскетболу городского и краевого уровнях</a:t>
            </a:r>
          </a:p>
          <a:p>
            <a:pPr>
              <a:buFont typeface="Wingdings" pitchFamily="2" charset="2"/>
              <a:buChar char="Ø"/>
            </a:pPr>
            <a:endParaRPr lang="ru-RU" dirty="0">
              <a:latin typeface="Times New Roman" pitchFamily="18" charset="0"/>
              <a:cs typeface="Times New Roman" pitchFamily="18" charset="0"/>
            </a:endParaRPr>
          </a:p>
        </p:txBody>
      </p:sp>
      <p:pic>
        <p:nvPicPr>
          <p:cNvPr id="5" name="Рисунок 4" descr="Рисунок3.png"/>
          <p:cNvPicPr>
            <a:picLocks noChangeAspect="1"/>
          </p:cNvPicPr>
          <p:nvPr/>
        </p:nvPicPr>
        <p:blipFill>
          <a:blip r:embed="rId3" cstate="print"/>
          <a:stretch>
            <a:fillRect/>
          </a:stretch>
        </p:blipFill>
        <p:spPr>
          <a:xfrm>
            <a:off x="0" y="0"/>
            <a:ext cx="2123728" cy="2420888"/>
          </a:xfrm>
          <a:prstGeom prst="rect">
            <a:avLst/>
          </a:prstGeom>
        </p:spPr>
      </p:pic>
      <p:sp>
        <p:nvSpPr>
          <p:cNvPr id="6" name="Дата 5"/>
          <p:cNvSpPr>
            <a:spLocks noGrp="1"/>
          </p:cNvSpPr>
          <p:nvPr>
            <p:ph type="dt" sz="half" idx="10"/>
          </p:nvPr>
        </p:nvSpPr>
        <p:spPr/>
        <p:txBody>
          <a:bodyPr/>
          <a:lstStyle/>
          <a:p>
            <a:pPr>
              <a:defRPr/>
            </a:pPr>
            <a:endParaRPr lang="ru-RU"/>
          </a:p>
        </p:txBody>
      </p:sp>
    </p:spTree>
    <p:extLst>
      <p:ext uri="{BB962C8B-B14F-4D97-AF65-F5344CB8AC3E}">
        <p14:creationId xmlns="" xmlns:p14="http://schemas.microsoft.com/office/powerpoint/2010/main" val="529048162"/>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par>
                          <p:cTn id="8" fill="hold">
                            <p:stCondLst>
                              <p:cond delay="2000"/>
                            </p:stCondLst>
                            <p:childTnLst>
                              <p:par>
                                <p:cTn id="9" presetID="16" presetClass="entr" presetSubtype="21"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2000"/>
                                        <p:tgtEl>
                                          <p:spTgt spid="3">
                                            <p:txEl>
                                              <p:pRg st="0" end="0"/>
                                            </p:txEl>
                                          </p:spTgt>
                                        </p:tgtEl>
                                      </p:cBhvr>
                                    </p:animEffect>
                                  </p:childTnLst>
                                </p:cTn>
                              </p:par>
                            </p:childTnLst>
                          </p:cTn>
                        </p:par>
                        <p:par>
                          <p:cTn id="12" fill="hold">
                            <p:stCondLst>
                              <p:cond delay="4000"/>
                            </p:stCondLst>
                            <p:childTnLst>
                              <p:par>
                                <p:cTn id="13" presetID="14"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2000"/>
                                        <p:tgtEl>
                                          <p:spTgt spid="3">
                                            <p:txEl>
                                              <p:pRg st="1" end="1"/>
                                            </p:txEl>
                                          </p:spTgt>
                                        </p:tgtEl>
                                      </p:cBhvr>
                                    </p:animEffect>
                                  </p:childTnLst>
                                </p:cTn>
                              </p:par>
                            </p:childTnLst>
                          </p:cTn>
                        </p:par>
                        <p:par>
                          <p:cTn id="16" fill="hold">
                            <p:stCondLst>
                              <p:cond delay="6000"/>
                            </p:stCondLst>
                            <p:childTnLst>
                              <p:par>
                                <p:cTn id="17" presetID="16" presetClass="entr" presetSubtype="21"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2000"/>
                                        <p:tgtEl>
                                          <p:spTgt spid="3">
                                            <p:txEl>
                                              <p:pRg st="2" end="2"/>
                                            </p:txEl>
                                          </p:spTgt>
                                        </p:tgtEl>
                                      </p:cBhvr>
                                    </p:animEffect>
                                  </p:childTnLst>
                                </p:cTn>
                              </p:par>
                            </p:childTnLst>
                          </p:cTn>
                        </p:par>
                        <p:par>
                          <p:cTn id="20" fill="hold">
                            <p:stCondLst>
                              <p:cond delay="8000"/>
                            </p:stCondLst>
                            <p:childTnLst>
                              <p:par>
                                <p:cTn id="21" presetID="31"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936104"/>
          </a:xfrm>
        </p:spPr>
        <p:txBody>
          <a:bodyPr>
            <a:normAutofit/>
          </a:bodyPr>
          <a:lstStyle/>
          <a:p>
            <a:r>
              <a:rPr lang="ru-RU" sz="3600" dirty="0" smtClean="0">
                <a:solidFill>
                  <a:schemeClr val="accent5">
                    <a:lumMod val="50000"/>
                  </a:schemeClr>
                </a:solidFill>
                <a:latin typeface="Times New Roman" pitchFamily="18" charset="0"/>
                <a:cs typeface="Times New Roman" pitchFamily="18" charset="0"/>
              </a:rPr>
              <a:t>Задачи мероприятия</a:t>
            </a:r>
            <a:endParaRPr lang="ru-RU" sz="3600" dirty="0">
              <a:solidFill>
                <a:schemeClr val="accent5">
                  <a:lumMod val="50000"/>
                </a:schemeClr>
              </a:solidFill>
              <a:latin typeface="Times New Roman" pitchFamily="18" charset="0"/>
              <a:cs typeface="Times New Roman" pitchFamily="18" charset="0"/>
            </a:endParaRPr>
          </a:p>
        </p:txBody>
      </p:sp>
      <p:sp useBgFill="1">
        <p:nvSpPr>
          <p:cNvPr id="3" name="Объект 2"/>
          <p:cNvSpPr>
            <a:spLocks noGrp="1"/>
          </p:cNvSpPr>
          <p:nvPr>
            <p:ph idx="1"/>
          </p:nvPr>
        </p:nvSpPr>
        <p:spPr>
          <a:xfrm>
            <a:off x="457200" y="1196752"/>
            <a:ext cx="8229600" cy="5256584"/>
          </a:xfrm>
        </p:spPr>
        <p:txBody>
          <a:bodyPr>
            <a:noAutofit/>
          </a:bodyPr>
          <a:lstStyle/>
          <a:p>
            <a:pPr>
              <a:buFont typeface="Wingdings" pitchFamily="2" charset="2"/>
              <a:buChar char="v"/>
            </a:pPr>
            <a:r>
              <a:rPr lang="ru-RU" sz="2400" dirty="0">
                <a:solidFill>
                  <a:schemeClr val="tx1">
                    <a:lumMod val="85000"/>
                    <a:lumOff val="15000"/>
                  </a:schemeClr>
                </a:solidFill>
                <a:latin typeface="Times New Roman" pitchFamily="18" charset="0"/>
                <a:cs typeface="Times New Roman" pitchFamily="18" charset="0"/>
              </a:rPr>
              <a:t>Укрепления здоровья, содействие нормальному физическому </a:t>
            </a:r>
            <a:r>
              <a:rPr lang="ru-RU" sz="2400" dirty="0" smtClean="0">
                <a:solidFill>
                  <a:schemeClr val="tx1">
                    <a:lumMod val="85000"/>
                    <a:lumOff val="15000"/>
                  </a:schemeClr>
                </a:solidFill>
                <a:latin typeface="Times New Roman" pitchFamily="18" charset="0"/>
                <a:cs typeface="Times New Roman" pitchFamily="18" charset="0"/>
              </a:rPr>
              <a:t>развитию</a:t>
            </a:r>
          </a:p>
          <a:p>
            <a:pPr>
              <a:buFont typeface="Wingdings" pitchFamily="2" charset="2"/>
              <a:buChar char="v"/>
            </a:pPr>
            <a:r>
              <a:rPr lang="ru-RU" sz="2400" dirty="0">
                <a:solidFill>
                  <a:schemeClr val="tx1">
                    <a:lumMod val="85000"/>
                    <a:lumOff val="15000"/>
                  </a:schemeClr>
                </a:solidFill>
                <a:latin typeface="Times New Roman" pitchFamily="18" charset="0"/>
                <a:cs typeface="Times New Roman" pitchFamily="18" charset="0"/>
              </a:rPr>
              <a:t>Р</a:t>
            </a:r>
            <a:r>
              <a:rPr lang="ru-RU" sz="2400" dirty="0" smtClean="0">
                <a:solidFill>
                  <a:schemeClr val="tx1">
                    <a:lumMod val="85000"/>
                    <a:lumOff val="15000"/>
                  </a:schemeClr>
                </a:solidFill>
                <a:latin typeface="Times New Roman" pitchFamily="18" charset="0"/>
                <a:cs typeface="Times New Roman" pitchFamily="18" charset="0"/>
              </a:rPr>
              <a:t>азвитие </a:t>
            </a:r>
            <a:r>
              <a:rPr lang="ru-RU" sz="2400" dirty="0">
                <a:solidFill>
                  <a:schemeClr val="tx1">
                    <a:lumMod val="85000"/>
                    <a:lumOff val="15000"/>
                  </a:schemeClr>
                </a:solidFill>
                <a:latin typeface="Times New Roman" pitchFamily="18" charset="0"/>
                <a:cs typeface="Times New Roman" pitchFamily="18" charset="0"/>
              </a:rPr>
              <a:t>и совершенствование физических качеств (быстроты, ловкости и специальной тренировочной </a:t>
            </a:r>
            <a:endParaRPr lang="ru-RU" sz="2400" dirty="0" smtClean="0">
              <a:solidFill>
                <a:schemeClr val="tx1">
                  <a:lumMod val="85000"/>
                  <a:lumOff val="15000"/>
                </a:schemeClr>
              </a:solidFill>
              <a:latin typeface="Times New Roman" pitchFamily="18" charset="0"/>
              <a:cs typeface="Times New Roman" pitchFamily="18" charset="0"/>
            </a:endParaRPr>
          </a:p>
          <a:p>
            <a:pPr>
              <a:buFont typeface="Wingdings" pitchFamily="2" charset="2"/>
              <a:buChar char="v"/>
            </a:pPr>
            <a:r>
              <a:rPr lang="ru-RU" sz="2400" dirty="0" smtClean="0">
                <a:solidFill>
                  <a:schemeClr val="tx1">
                    <a:lumMod val="85000"/>
                    <a:lumOff val="15000"/>
                  </a:schemeClr>
                </a:solidFill>
                <a:latin typeface="Times New Roman" pitchFamily="18" charset="0"/>
                <a:cs typeface="Times New Roman" pitchFamily="18" charset="0"/>
              </a:rPr>
              <a:t>Содействие </a:t>
            </a:r>
            <a:r>
              <a:rPr lang="ru-RU" sz="2400" dirty="0">
                <a:solidFill>
                  <a:schemeClr val="tx1">
                    <a:lumMod val="85000"/>
                    <a:lumOff val="15000"/>
                  </a:schemeClr>
                </a:solidFill>
                <a:latin typeface="Times New Roman" pitchFamily="18" charset="0"/>
                <a:cs typeface="Times New Roman" pitchFamily="18" charset="0"/>
              </a:rPr>
              <a:t>воспитанию нравственных и волевых качеств, развитию психических процессов и свойств </a:t>
            </a:r>
            <a:r>
              <a:rPr lang="ru-RU" sz="2400" dirty="0" smtClean="0">
                <a:solidFill>
                  <a:schemeClr val="tx1">
                    <a:lumMod val="85000"/>
                    <a:lumOff val="15000"/>
                  </a:schemeClr>
                </a:solidFill>
                <a:latin typeface="Times New Roman" pitchFamily="18" charset="0"/>
                <a:cs typeface="Times New Roman" pitchFamily="18" charset="0"/>
              </a:rPr>
              <a:t>личности</a:t>
            </a:r>
          </a:p>
          <a:p>
            <a:pPr>
              <a:buFont typeface="Wingdings" pitchFamily="2" charset="2"/>
              <a:buChar char="v"/>
            </a:pPr>
            <a:r>
              <a:rPr lang="ru-RU" sz="2400" dirty="0" smtClean="0">
                <a:solidFill>
                  <a:schemeClr val="tx1">
                    <a:lumMod val="85000"/>
                    <a:lumOff val="15000"/>
                  </a:schemeClr>
                </a:solidFill>
                <a:latin typeface="Times New Roman" pitchFamily="18" charset="0"/>
                <a:cs typeface="Times New Roman" pitchFamily="18" charset="0"/>
              </a:rPr>
              <a:t>Совершенствование приемов </a:t>
            </a:r>
            <a:r>
              <a:rPr lang="ru-RU" sz="2400" dirty="0">
                <a:solidFill>
                  <a:schemeClr val="tx1">
                    <a:lumMod val="85000"/>
                    <a:lumOff val="15000"/>
                  </a:schemeClr>
                </a:solidFill>
                <a:latin typeface="Times New Roman" pitchFamily="18" charset="0"/>
                <a:cs typeface="Times New Roman" pitchFamily="18" charset="0"/>
              </a:rPr>
              <a:t>техники на уровне умений и </a:t>
            </a:r>
            <a:r>
              <a:rPr lang="ru-RU" sz="2400" dirty="0" smtClean="0">
                <a:solidFill>
                  <a:schemeClr val="tx1">
                    <a:lumMod val="85000"/>
                    <a:lumOff val="15000"/>
                  </a:schemeClr>
                </a:solidFill>
                <a:latin typeface="Times New Roman" pitchFamily="18" charset="0"/>
                <a:cs typeface="Times New Roman" pitchFamily="18" charset="0"/>
              </a:rPr>
              <a:t>навыков</a:t>
            </a:r>
          </a:p>
          <a:p>
            <a:pPr>
              <a:buFont typeface="Wingdings" pitchFamily="2" charset="2"/>
              <a:buChar char="v"/>
            </a:pPr>
            <a:r>
              <a:rPr lang="ru-RU" sz="2400" dirty="0">
                <a:solidFill>
                  <a:schemeClr val="tx1">
                    <a:lumMod val="85000"/>
                    <a:lumOff val="15000"/>
                  </a:schemeClr>
                </a:solidFill>
                <a:latin typeface="Times New Roman" pitchFamily="18" charset="0"/>
                <a:cs typeface="Times New Roman" pitchFamily="18" charset="0"/>
              </a:rPr>
              <a:t>Совершенствование </a:t>
            </a:r>
            <a:r>
              <a:rPr lang="ru-RU" sz="2400" dirty="0" smtClean="0">
                <a:solidFill>
                  <a:schemeClr val="tx1">
                    <a:lumMod val="85000"/>
                    <a:lumOff val="15000"/>
                  </a:schemeClr>
                </a:solidFill>
                <a:latin typeface="Times New Roman" pitchFamily="18" charset="0"/>
                <a:cs typeface="Times New Roman" pitchFamily="18" charset="0"/>
              </a:rPr>
              <a:t>индивидуальных и групповых тактических действий</a:t>
            </a:r>
          </a:p>
          <a:p>
            <a:pPr>
              <a:buFont typeface="Wingdings" pitchFamily="2" charset="2"/>
              <a:buChar char="v"/>
            </a:pPr>
            <a:r>
              <a:rPr lang="ru-RU" sz="2400" dirty="0">
                <a:solidFill>
                  <a:schemeClr val="tx1">
                    <a:lumMod val="85000"/>
                    <a:lumOff val="15000"/>
                  </a:schemeClr>
                </a:solidFill>
                <a:latin typeface="Times New Roman" pitchFamily="18" charset="0"/>
                <a:cs typeface="Times New Roman" pitchFamily="18" charset="0"/>
              </a:rPr>
              <a:t>В</a:t>
            </a:r>
            <a:r>
              <a:rPr lang="ru-RU" sz="2400" dirty="0" smtClean="0">
                <a:solidFill>
                  <a:schemeClr val="tx1">
                    <a:lumMod val="85000"/>
                    <a:lumOff val="15000"/>
                  </a:schemeClr>
                </a:solidFill>
                <a:latin typeface="Times New Roman" pitchFamily="18" charset="0"/>
                <a:cs typeface="Times New Roman" pitchFamily="18" charset="0"/>
              </a:rPr>
              <a:t>оспитание </a:t>
            </a:r>
            <a:r>
              <a:rPr lang="ru-RU" sz="2400" dirty="0">
                <a:solidFill>
                  <a:schemeClr val="tx1">
                    <a:lumMod val="85000"/>
                    <a:lumOff val="15000"/>
                  </a:schemeClr>
                </a:solidFill>
                <a:latin typeface="Times New Roman" pitchFamily="18" charset="0"/>
                <a:cs typeface="Times New Roman" pitchFamily="18" charset="0"/>
              </a:rPr>
              <a:t>волевых качеств (преодоление трудностей, как во время игры, так и во время тренировочного процесса)</a:t>
            </a:r>
          </a:p>
        </p:txBody>
      </p:sp>
      <p:sp>
        <p:nvSpPr>
          <p:cNvPr id="5" name="Дата 4"/>
          <p:cNvSpPr>
            <a:spLocks noGrp="1"/>
          </p:cNvSpPr>
          <p:nvPr>
            <p:ph type="dt" sz="half" idx="10"/>
          </p:nvPr>
        </p:nvSpPr>
        <p:spPr/>
        <p:txBody>
          <a:bodyPr/>
          <a:lstStyle/>
          <a:p>
            <a:pPr>
              <a:defRPr/>
            </a:pPr>
            <a:endParaRPr lang="ru-RU"/>
          </a:p>
        </p:txBody>
      </p:sp>
    </p:spTree>
    <p:extLst>
      <p:ext uri="{BB962C8B-B14F-4D97-AF65-F5344CB8AC3E}">
        <p14:creationId xmlns="" xmlns:p14="http://schemas.microsoft.com/office/powerpoint/2010/main" val="3930342615"/>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2000"/>
                                        <p:tgtEl>
                                          <p:spTgt spid="2"/>
                                        </p:tgtEl>
                                      </p:cBhvr>
                                    </p:animEffect>
                                  </p:childTnLst>
                                </p:cTn>
                              </p:par>
                            </p:childTnLst>
                          </p:cTn>
                        </p:par>
                        <p:par>
                          <p:cTn id="8" fill="hold">
                            <p:stCondLst>
                              <p:cond delay="20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2000"/>
                                        <p:tgtEl>
                                          <p:spTgt spid="3">
                                            <p:txEl>
                                              <p:pRg st="0" end="0"/>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par>
                          <p:cTn id="16" fill="hold">
                            <p:stCondLst>
                              <p:cond delay="6000"/>
                            </p:stCondLst>
                            <p:childTnLst>
                              <p:par>
                                <p:cTn id="17" presetID="21" presetClass="entr" presetSubtype="1"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heel(1)">
                                      <p:cBhvr>
                                        <p:cTn id="19" dur="2000"/>
                                        <p:tgtEl>
                                          <p:spTgt spid="3">
                                            <p:txEl>
                                              <p:pRg st="2" end="2"/>
                                            </p:txEl>
                                          </p:spTgt>
                                        </p:tgtEl>
                                      </p:cBhvr>
                                    </p:animEffect>
                                  </p:childTnLst>
                                </p:cTn>
                              </p:par>
                            </p:childTnLst>
                          </p:cTn>
                        </p:par>
                        <p:par>
                          <p:cTn id="20" fill="hold">
                            <p:stCondLst>
                              <p:cond delay="8000"/>
                            </p:stCondLst>
                            <p:childTnLst>
                              <p:par>
                                <p:cTn id="21" presetID="14" presetClass="entr" presetSubtype="1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2000"/>
                                        <p:tgtEl>
                                          <p:spTgt spid="3">
                                            <p:txEl>
                                              <p:pRg st="3" end="3"/>
                                            </p:txEl>
                                          </p:spTgt>
                                        </p:tgtEl>
                                      </p:cBhvr>
                                    </p:animEffect>
                                  </p:childTnLst>
                                </p:cTn>
                              </p:par>
                            </p:childTnLst>
                          </p:cTn>
                        </p:par>
                        <p:par>
                          <p:cTn id="24" fill="hold">
                            <p:stCondLst>
                              <p:cond delay="10000"/>
                            </p:stCondLst>
                            <p:childTnLst>
                              <p:par>
                                <p:cTn id="25" presetID="53" presetClass="entr" presetSubtype="16"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2000"/>
                                        <p:tgtEl>
                                          <p:spTgt spid="3">
                                            <p:txEl>
                                              <p:pRg st="4" end="4"/>
                                            </p:txEl>
                                          </p:spTgt>
                                        </p:tgtEl>
                                      </p:cBhvr>
                                    </p:animEffect>
                                  </p:childTnLst>
                                </p:cTn>
                              </p:par>
                            </p:childTnLst>
                          </p:cTn>
                        </p:par>
                        <p:par>
                          <p:cTn id="30" fill="hold">
                            <p:stCondLst>
                              <p:cond delay="12000"/>
                            </p:stCondLst>
                            <p:childTnLst>
                              <p:par>
                                <p:cTn id="31" presetID="53" presetClass="entr" presetSubtype="16"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50000"/>
          </a:blip>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a:bodyPr>
          <a:lstStyle/>
          <a:p>
            <a:r>
              <a:rPr lang="ru-RU" sz="2800" b="1" i="1" dirty="0" smtClean="0">
                <a:solidFill>
                  <a:schemeClr val="accent5">
                    <a:lumMod val="50000"/>
                  </a:schemeClr>
                </a:solidFill>
                <a:latin typeface="Times New Roman" pitchFamily="18" charset="0"/>
                <a:cs typeface="Times New Roman" pitchFamily="18" charset="0"/>
              </a:rPr>
              <a:t>История  </a:t>
            </a:r>
            <a:r>
              <a:rPr lang="ru-RU" sz="2800" b="1" i="1" dirty="0">
                <a:solidFill>
                  <a:schemeClr val="accent5">
                    <a:lumMod val="50000"/>
                  </a:schemeClr>
                </a:solidFill>
                <a:latin typeface="Times New Roman" pitchFamily="18" charset="0"/>
                <a:cs typeface="Times New Roman" pitchFamily="18" charset="0"/>
              </a:rPr>
              <a:t> </a:t>
            </a:r>
            <a:r>
              <a:rPr lang="ru-RU" sz="2800" b="1" i="1" dirty="0" err="1" smtClean="0">
                <a:solidFill>
                  <a:schemeClr val="accent5">
                    <a:lumMod val="50000"/>
                  </a:schemeClr>
                </a:solidFill>
                <a:latin typeface="Times New Roman" pitchFamily="18" charset="0"/>
                <a:cs typeface="Times New Roman" pitchFamily="18" charset="0"/>
              </a:rPr>
              <a:t>Стритбола</a:t>
            </a:r>
            <a:endParaRPr lang="ru-RU" sz="2800" b="1" i="1" dirty="0">
              <a:solidFill>
                <a:schemeClr val="accent5">
                  <a:lumMod val="50000"/>
                </a:schemeClr>
              </a:solidFill>
              <a:latin typeface="Times New Roman" pitchFamily="18" charset="0"/>
              <a:cs typeface="Times New Roman" pitchFamily="18" charset="0"/>
            </a:endParaRPr>
          </a:p>
        </p:txBody>
      </p:sp>
      <p:sp>
        <p:nvSpPr>
          <p:cNvPr id="3" name="Объект 2"/>
          <p:cNvSpPr>
            <a:spLocks noGrp="1"/>
          </p:cNvSpPr>
          <p:nvPr>
            <p:ph idx="1"/>
          </p:nvPr>
        </p:nvSpPr>
        <p:spPr>
          <a:xfrm>
            <a:off x="0" y="476672"/>
            <a:ext cx="9144000" cy="6120680"/>
          </a:xfrm>
        </p:spPr>
        <p:txBody>
          <a:bodyPr>
            <a:noAutofit/>
          </a:bodyPr>
          <a:lstStyle/>
          <a:p>
            <a:pPr marL="0" indent="0">
              <a:buNone/>
            </a:pPr>
            <a:r>
              <a:rPr lang="ru-RU" sz="2000" dirty="0">
                <a:solidFill>
                  <a:schemeClr val="tx1">
                    <a:lumMod val="95000"/>
                    <a:lumOff val="5000"/>
                  </a:schemeClr>
                </a:solidFill>
                <a:latin typeface="Verdana" pitchFamily="34" charset="0"/>
              </a:rPr>
              <a:t>Рождённый в Америке…</a:t>
            </a:r>
            <a:endParaRPr lang="ru-RU" sz="2000" dirty="0" smtClean="0">
              <a:solidFill>
                <a:schemeClr val="tx1">
                  <a:lumMod val="95000"/>
                  <a:lumOff val="5000"/>
                </a:schemeClr>
              </a:solidFill>
              <a:latin typeface="Verdana" pitchFamily="34" charset="0"/>
              <a:cs typeface="Times New Roman" pitchFamily="18" charset="0"/>
            </a:endParaRPr>
          </a:p>
          <a:p>
            <a:pPr marL="0" indent="0">
              <a:buNone/>
            </a:pPr>
            <a:r>
              <a:rPr lang="ru-RU" sz="2000" dirty="0" smtClean="0">
                <a:solidFill>
                  <a:schemeClr val="tx1">
                    <a:lumMod val="95000"/>
                    <a:lumOff val="5000"/>
                  </a:schemeClr>
                </a:solidFill>
                <a:latin typeface="Verdana" pitchFamily="34" charset="0"/>
                <a:cs typeface="Times New Roman" pitchFamily="18" charset="0"/>
              </a:rPr>
              <a:t>Стритбол ( </a:t>
            </a:r>
            <a:r>
              <a:rPr lang="ru-RU" sz="2000" dirty="0">
                <a:solidFill>
                  <a:schemeClr val="tx1">
                    <a:lumMod val="95000"/>
                    <a:lumOff val="5000"/>
                  </a:schemeClr>
                </a:solidFill>
                <a:latin typeface="Verdana" pitchFamily="34" charset="0"/>
                <a:cs typeface="Times New Roman" pitchFamily="18" charset="0"/>
              </a:rPr>
              <a:t>называют, уличный баскетбол) родился в гетто – бедных негритянских районах американских индустриальных городов-монстров. В принципе, на улицах в баскетбол играли всегда, с тех самых пор, когда в 1891 году канадский преподаватель Джеймс </a:t>
            </a:r>
            <a:r>
              <a:rPr lang="ru-RU" sz="2000" dirty="0" err="1">
                <a:solidFill>
                  <a:schemeClr val="tx1">
                    <a:lumMod val="95000"/>
                    <a:lumOff val="5000"/>
                  </a:schemeClr>
                </a:solidFill>
                <a:latin typeface="Verdana" pitchFamily="34" charset="0"/>
                <a:cs typeface="Times New Roman" pitchFamily="18" charset="0"/>
              </a:rPr>
              <a:t>Нейсмит</a:t>
            </a:r>
            <a:r>
              <a:rPr lang="ru-RU" sz="2000" dirty="0">
                <a:solidFill>
                  <a:schemeClr val="tx1">
                    <a:lumMod val="95000"/>
                    <a:lumOff val="5000"/>
                  </a:schemeClr>
                </a:solidFill>
                <a:latin typeface="Verdana" pitchFamily="34" charset="0"/>
                <a:cs typeface="Times New Roman" pitchFamily="18" charset="0"/>
              </a:rPr>
              <a:t> придумал для своих учеников новую игру: попадать мячом (англ. </a:t>
            </a:r>
            <a:r>
              <a:rPr lang="ru-RU" sz="2000" dirty="0" err="1">
                <a:solidFill>
                  <a:schemeClr val="tx1">
                    <a:lumMod val="95000"/>
                    <a:lumOff val="5000"/>
                  </a:schemeClr>
                </a:solidFill>
                <a:latin typeface="Verdana" pitchFamily="34" charset="0"/>
                <a:cs typeface="Times New Roman" pitchFamily="18" charset="0"/>
              </a:rPr>
              <a:t>ball</a:t>
            </a:r>
            <a:r>
              <a:rPr lang="ru-RU" sz="2000" dirty="0">
                <a:solidFill>
                  <a:schemeClr val="tx1">
                    <a:lumMod val="95000"/>
                    <a:lumOff val="5000"/>
                  </a:schemeClr>
                </a:solidFill>
                <a:latin typeface="Verdana" pitchFamily="34" charset="0"/>
                <a:cs typeface="Times New Roman" pitchFamily="18" charset="0"/>
              </a:rPr>
              <a:t>) в корзину (англ. </a:t>
            </a:r>
            <a:r>
              <a:rPr lang="ru-RU" sz="2000" dirty="0" err="1">
                <a:solidFill>
                  <a:schemeClr val="tx1">
                    <a:lumMod val="95000"/>
                    <a:lumOff val="5000"/>
                  </a:schemeClr>
                </a:solidFill>
                <a:latin typeface="Verdana" pitchFamily="34" charset="0"/>
                <a:cs typeface="Times New Roman" pitchFamily="18" charset="0"/>
              </a:rPr>
              <a:t>basket</a:t>
            </a:r>
            <a:r>
              <a:rPr lang="ru-RU" sz="2000" dirty="0">
                <a:solidFill>
                  <a:schemeClr val="tx1">
                    <a:lumMod val="95000"/>
                    <a:lumOff val="5000"/>
                  </a:schemeClr>
                </a:solidFill>
                <a:latin typeface="Verdana" pitchFamily="34" charset="0"/>
                <a:cs typeface="Times New Roman" pitchFamily="18" charset="0"/>
              </a:rPr>
              <a:t>) с выломанным дном, подвешенную на высоте 10 футов. Но до 50-х годов прошлого века уличная игра была лишь забавой для мастеров традиционного баскетбола и особой популярностью не пользовалась.</a:t>
            </a:r>
            <a:br>
              <a:rPr lang="ru-RU" sz="2000" dirty="0">
                <a:solidFill>
                  <a:schemeClr val="tx1">
                    <a:lumMod val="95000"/>
                    <a:lumOff val="5000"/>
                  </a:schemeClr>
                </a:solidFill>
                <a:latin typeface="Verdana" pitchFamily="34" charset="0"/>
                <a:cs typeface="Times New Roman" pitchFamily="18" charset="0"/>
              </a:rPr>
            </a:br>
            <a:r>
              <a:rPr lang="ru-RU" sz="2000" dirty="0" smtClean="0">
                <a:solidFill>
                  <a:schemeClr val="tx1">
                    <a:lumMod val="95000"/>
                    <a:lumOff val="5000"/>
                  </a:schemeClr>
                </a:solidFill>
                <a:latin typeface="Verdana" pitchFamily="34" charset="0"/>
                <a:cs typeface="Times New Roman" pitchFamily="18" charset="0"/>
              </a:rPr>
              <a:t>Всё </a:t>
            </a:r>
            <a:r>
              <a:rPr lang="ru-RU" sz="2000" dirty="0">
                <a:solidFill>
                  <a:schemeClr val="tx1">
                    <a:lumMod val="95000"/>
                    <a:lumOff val="5000"/>
                  </a:schemeClr>
                </a:solidFill>
                <a:latin typeface="Verdana" pitchFamily="34" charset="0"/>
                <a:cs typeface="Times New Roman" pitchFamily="18" charset="0"/>
              </a:rPr>
              <a:t>изменилось в середине 20-го века. Количество играющих на улице ребят стало расти благодаря желанию темнокожих парней из бедных районов попасть в НБА. Выбор для большинства из них был не велик: криминал или спорт. Так улица стала для многих своего рода тренировочной базой, а уличный баскетбол - "путёвкой в жизнь". Конкуренция на площадках становилась жёстче, мастерство оттачивалось и шлифовалось.</a:t>
            </a:r>
            <a:r>
              <a:rPr lang="ru-RU" sz="1600" dirty="0">
                <a:solidFill>
                  <a:schemeClr val="tx1">
                    <a:lumMod val="95000"/>
                    <a:lumOff val="5000"/>
                  </a:schemeClr>
                </a:solidFill>
                <a:latin typeface="Verdana" pitchFamily="34" charset="0"/>
                <a:cs typeface="Times New Roman" pitchFamily="18" charset="0"/>
              </a:rPr>
              <a:t/>
            </a:r>
            <a:br>
              <a:rPr lang="ru-RU" sz="1600" dirty="0">
                <a:solidFill>
                  <a:schemeClr val="tx1">
                    <a:lumMod val="95000"/>
                    <a:lumOff val="5000"/>
                  </a:schemeClr>
                </a:solidFill>
                <a:latin typeface="Verdana" pitchFamily="34" charset="0"/>
                <a:cs typeface="Times New Roman" pitchFamily="18" charset="0"/>
              </a:rPr>
            </a:br>
            <a:r>
              <a:rPr lang="ru-RU" sz="1600" dirty="0">
                <a:latin typeface="Verdana" pitchFamily="34" charset="0"/>
                <a:cs typeface="Times New Roman" pitchFamily="18" charset="0"/>
              </a:rPr>
              <a:t/>
            </a:r>
            <a:br>
              <a:rPr lang="ru-RU" sz="1600" dirty="0">
                <a:latin typeface="Verdana" pitchFamily="34" charset="0"/>
                <a:cs typeface="Times New Roman" pitchFamily="18" charset="0"/>
              </a:rPr>
            </a:br>
            <a:endParaRPr lang="ru-RU" sz="1600" dirty="0">
              <a:latin typeface="Verdana" pitchFamily="34" charset="0"/>
              <a:cs typeface="Times New Roman" pitchFamily="18" charset="0"/>
            </a:endParaRPr>
          </a:p>
        </p:txBody>
      </p:sp>
      <p:sp>
        <p:nvSpPr>
          <p:cNvPr id="4" name="Дата 3"/>
          <p:cNvSpPr>
            <a:spLocks noGrp="1"/>
          </p:cNvSpPr>
          <p:nvPr>
            <p:ph type="dt" sz="half" idx="10"/>
          </p:nvPr>
        </p:nvSpPr>
        <p:spPr/>
        <p:txBody>
          <a:bodyPr/>
          <a:lstStyle/>
          <a:p>
            <a:pPr>
              <a:defRPr/>
            </a:pPr>
            <a:endParaRPr lang="ru-RU"/>
          </a:p>
        </p:txBody>
      </p:sp>
    </p:spTree>
    <p:extLst>
      <p:ext uri="{BB962C8B-B14F-4D97-AF65-F5344CB8AC3E}">
        <p14:creationId xmlns="" xmlns:p14="http://schemas.microsoft.com/office/powerpoint/2010/main" val="685781096"/>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par>
                          <p:cTn id="8" fill="hold">
                            <p:stCondLst>
                              <p:cond delay="15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1000"/>
                                        <p:tgtEl>
                                          <p:spTgt spid="3">
                                            <p:txEl>
                                              <p:pRg st="0" end="0"/>
                                            </p:txEl>
                                          </p:spTgt>
                                        </p:tgtEl>
                                      </p:cBhvr>
                                    </p:animEffect>
                                  </p:childTnLst>
                                </p:cTn>
                              </p:par>
                            </p:childTnLst>
                          </p:cTn>
                        </p:par>
                        <p:par>
                          <p:cTn id="12" fill="hold">
                            <p:stCondLst>
                              <p:cond delay="2500"/>
                            </p:stCondLst>
                            <p:childTnLst>
                              <p:par>
                                <p:cTn id="13" presetID="22" presetClass="entr" presetSubtype="4"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6494085"/>
          </a:xfrm>
          <a:prstGeom prst="rect">
            <a:avLst/>
          </a:prstGeom>
          <a:solidFill>
            <a:srgbClr val="92D050"/>
          </a:solidFill>
        </p:spPr>
        <p:txBody>
          <a:bodyPr wrap="square">
            <a:spAutoFit/>
          </a:bodyPr>
          <a:lstStyle/>
          <a:p>
            <a:r>
              <a:rPr lang="ru-RU" sz="3200" dirty="0" smtClean="0">
                <a:solidFill>
                  <a:schemeClr val="tx1">
                    <a:lumMod val="95000"/>
                    <a:lumOff val="5000"/>
                  </a:schemeClr>
                </a:solidFill>
                <a:latin typeface="Verdana" pitchFamily="34" charset="0"/>
                <a:cs typeface="Times New Roman" pitchFamily="18" charset="0"/>
              </a:rPr>
              <a:t>Именно в тот период НБА стала менять цвет кожи. Если прежде чернокожий игрок был редкостью, то к концу XX века число белых в лиге уже не превышало 30%. В 1956 году фанат баскетбола </a:t>
            </a:r>
            <a:r>
              <a:rPr lang="ru-RU" sz="3200" dirty="0" err="1" smtClean="0">
                <a:solidFill>
                  <a:schemeClr val="tx1">
                    <a:lumMod val="95000"/>
                    <a:lumOff val="5000"/>
                  </a:schemeClr>
                </a:solidFill>
                <a:latin typeface="Verdana" pitchFamily="34" charset="0"/>
                <a:cs typeface="Times New Roman" pitchFamily="18" charset="0"/>
              </a:rPr>
              <a:t>Голькомб</a:t>
            </a:r>
            <a:r>
              <a:rPr lang="ru-RU" sz="3200" dirty="0" smtClean="0">
                <a:solidFill>
                  <a:schemeClr val="tx1">
                    <a:lumMod val="95000"/>
                    <a:lumOff val="5000"/>
                  </a:schemeClr>
                </a:solidFill>
                <a:latin typeface="Verdana" pitchFamily="34" charset="0"/>
                <a:cs typeface="Times New Roman" pitchFamily="18" charset="0"/>
              </a:rPr>
              <a:t> </a:t>
            </a:r>
            <a:r>
              <a:rPr lang="ru-RU" sz="3200" dirty="0" err="1" smtClean="0">
                <a:solidFill>
                  <a:schemeClr val="tx1">
                    <a:lumMod val="95000"/>
                    <a:lumOff val="5000"/>
                  </a:schemeClr>
                </a:solidFill>
                <a:latin typeface="Verdana" pitchFamily="34" charset="0"/>
                <a:cs typeface="Times New Roman" pitchFamily="18" charset="0"/>
              </a:rPr>
              <a:t>Ракер</a:t>
            </a:r>
            <a:r>
              <a:rPr lang="ru-RU" sz="3200" dirty="0" smtClean="0">
                <a:solidFill>
                  <a:schemeClr val="tx1">
                    <a:lumMod val="95000"/>
                    <a:lumOff val="5000"/>
                  </a:schemeClr>
                </a:solidFill>
                <a:latin typeface="Verdana" pitchFamily="34" charset="0"/>
                <a:cs typeface="Times New Roman" pitchFamily="18" charset="0"/>
              </a:rPr>
              <a:t> основал </a:t>
            </a:r>
            <a:r>
              <a:rPr lang="ru-RU" sz="3200" dirty="0" err="1" smtClean="0">
                <a:solidFill>
                  <a:schemeClr val="tx1">
                    <a:lumMod val="95000"/>
                    <a:lumOff val="5000"/>
                  </a:schemeClr>
                </a:solidFill>
                <a:latin typeface="Verdana" pitchFamily="34" charset="0"/>
                <a:cs typeface="Times New Roman" pitchFamily="18" charset="0"/>
              </a:rPr>
              <a:t>Ракер-парк</a:t>
            </a:r>
            <a:r>
              <a:rPr lang="ru-RU" sz="3200" dirty="0" smtClean="0">
                <a:solidFill>
                  <a:schemeClr val="tx1">
                    <a:lumMod val="95000"/>
                    <a:lumOff val="5000"/>
                  </a:schemeClr>
                </a:solidFill>
                <a:latin typeface="Verdana" pitchFamily="34" charset="0"/>
                <a:cs typeface="Times New Roman" pitchFamily="18" charset="0"/>
              </a:rPr>
              <a:t>, который сегодня для многих поклонников игры является гораздо более ярким символом Нью-Йорка, нежели статуя Свободы. Ещё бы! Ведь эта площадка стала ни много ни мало Меккой уличного баскетбола, его иконой. </a:t>
            </a:r>
            <a:endParaRPr lang="ru-RU" sz="3200" dirty="0"/>
          </a:p>
        </p:txBody>
      </p:sp>
      <p:sp>
        <p:nvSpPr>
          <p:cNvPr id="4" name="Дата 3"/>
          <p:cNvSpPr>
            <a:spLocks noGrp="1"/>
          </p:cNvSpPr>
          <p:nvPr>
            <p:ph type="dt" sz="half" idx="10"/>
          </p:nvPr>
        </p:nvSpPr>
        <p:spPr/>
        <p:txBody>
          <a:bodyPr/>
          <a:lstStyle/>
          <a:p>
            <a:pPr>
              <a:defRPr/>
            </a:pPr>
            <a:endParaRPr lang="ru-RU"/>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88640"/>
            <a:ext cx="8820472" cy="6001643"/>
          </a:xfrm>
          <a:prstGeom prst="rect">
            <a:avLst/>
          </a:prstGeom>
          <a:solidFill>
            <a:srgbClr val="92D050"/>
          </a:solidFill>
        </p:spPr>
        <p:txBody>
          <a:bodyPr wrap="square">
            <a:spAutoFit/>
          </a:bodyPr>
          <a:lstStyle/>
          <a:p>
            <a:r>
              <a:rPr lang="ru-RU" sz="3200" dirty="0" smtClean="0">
                <a:solidFill>
                  <a:schemeClr val="tx1">
                    <a:lumMod val="95000"/>
                    <a:lumOff val="5000"/>
                  </a:schemeClr>
                </a:solidFill>
                <a:latin typeface="Verdana" pitchFamily="34" charset="0"/>
                <a:cs typeface="Times New Roman" pitchFamily="18" charset="0"/>
              </a:rPr>
              <a:t>Один из самых известных игроков, кто начинал свою карьеру на улице, </a:t>
            </a:r>
            <a:r>
              <a:rPr lang="ru-RU" sz="3200" dirty="0" err="1" smtClean="0">
                <a:solidFill>
                  <a:schemeClr val="tx1">
                    <a:lumMod val="95000"/>
                    <a:lumOff val="5000"/>
                  </a:schemeClr>
                </a:solidFill>
                <a:latin typeface="Verdana" pitchFamily="34" charset="0"/>
                <a:cs typeface="Times New Roman" pitchFamily="18" charset="0"/>
              </a:rPr>
              <a:t>Рафер</a:t>
            </a:r>
            <a:r>
              <a:rPr lang="ru-RU" sz="3200" dirty="0" smtClean="0">
                <a:solidFill>
                  <a:schemeClr val="tx1">
                    <a:lumMod val="95000"/>
                    <a:lumOff val="5000"/>
                  </a:schemeClr>
                </a:solidFill>
                <a:latin typeface="Verdana" pitchFamily="34" charset="0"/>
                <a:cs typeface="Times New Roman" pitchFamily="18" charset="0"/>
              </a:rPr>
              <a:t> </a:t>
            </a:r>
            <a:r>
              <a:rPr lang="ru-RU" sz="3200" dirty="0" err="1" smtClean="0">
                <a:solidFill>
                  <a:schemeClr val="tx1">
                    <a:lumMod val="95000"/>
                    <a:lumOff val="5000"/>
                  </a:schemeClr>
                </a:solidFill>
                <a:latin typeface="Verdana" pitchFamily="34" charset="0"/>
                <a:cs typeface="Times New Roman" pitchFamily="18" charset="0"/>
              </a:rPr>
              <a:t>Элстон</a:t>
            </a:r>
            <a:r>
              <a:rPr lang="ru-RU" sz="3200" dirty="0" smtClean="0">
                <a:solidFill>
                  <a:schemeClr val="tx1">
                    <a:lumMod val="95000"/>
                    <a:lumOff val="5000"/>
                  </a:schemeClr>
                </a:solidFill>
                <a:latin typeface="Verdana" pitchFamily="34" charset="0"/>
                <a:cs typeface="Times New Roman" pitchFamily="18" charset="0"/>
              </a:rPr>
              <a:t>.</a:t>
            </a:r>
            <a:br>
              <a:rPr lang="ru-RU" sz="3200" dirty="0" smtClean="0">
                <a:solidFill>
                  <a:schemeClr val="tx1">
                    <a:lumMod val="95000"/>
                    <a:lumOff val="5000"/>
                  </a:schemeClr>
                </a:solidFill>
                <a:latin typeface="Verdana" pitchFamily="34" charset="0"/>
                <a:cs typeface="Times New Roman" pitchFamily="18" charset="0"/>
              </a:rPr>
            </a:br>
            <a:r>
              <a:rPr lang="ru-RU" sz="3200" dirty="0" smtClean="0">
                <a:solidFill>
                  <a:schemeClr val="tx1">
                    <a:lumMod val="95000"/>
                    <a:lumOff val="5000"/>
                  </a:schemeClr>
                </a:solidFill>
                <a:latin typeface="Verdana" pitchFamily="34" charset="0"/>
                <a:cs typeface="Times New Roman" pitchFamily="18" charset="0"/>
              </a:rPr>
              <a:t>Спустя несколько лет в парке стали проводиться ежегодные баскетбольные турниры, баскетболисты нередко затыкали за пояс звёзд из НБА. Слава о здешних </a:t>
            </a:r>
            <a:r>
              <a:rPr lang="ru-RU" sz="3200" dirty="0" err="1" smtClean="0">
                <a:solidFill>
                  <a:schemeClr val="tx1">
                    <a:lumMod val="95000"/>
                    <a:lumOff val="5000"/>
                  </a:schemeClr>
                </a:solidFill>
                <a:latin typeface="Verdana" pitchFamily="34" charset="0"/>
                <a:cs typeface="Times New Roman" pitchFamily="18" charset="0"/>
              </a:rPr>
              <a:t>боллерах</a:t>
            </a:r>
            <a:r>
              <a:rPr lang="ru-RU" sz="3200" dirty="0" smtClean="0">
                <a:solidFill>
                  <a:schemeClr val="tx1">
                    <a:lumMod val="95000"/>
                    <a:lumOff val="5000"/>
                  </a:schemeClr>
                </a:solidFill>
                <a:latin typeface="Verdana" pitchFamily="34" charset="0"/>
                <a:cs typeface="Times New Roman" pitchFamily="18" charset="0"/>
              </a:rPr>
              <a:t> постепенно распространилась по всему миру, а ежегодные турниры, вроде EBC или </a:t>
            </a:r>
            <a:r>
              <a:rPr lang="ru-RU" sz="3200" dirty="0" err="1" smtClean="0">
                <a:solidFill>
                  <a:schemeClr val="tx1">
                    <a:lumMod val="95000"/>
                    <a:lumOff val="5000"/>
                  </a:schemeClr>
                </a:solidFill>
                <a:latin typeface="Verdana" pitchFamily="34" charset="0"/>
                <a:cs typeface="Times New Roman" pitchFamily="18" charset="0"/>
              </a:rPr>
              <a:t>Rucker</a:t>
            </a:r>
            <a:r>
              <a:rPr lang="ru-RU" sz="3200" dirty="0" smtClean="0">
                <a:solidFill>
                  <a:schemeClr val="tx1">
                    <a:lumMod val="95000"/>
                    <a:lumOff val="5000"/>
                  </a:schemeClr>
                </a:solidFill>
                <a:latin typeface="Verdana" pitchFamily="34" charset="0"/>
                <a:cs typeface="Times New Roman" pitchFamily="18" charset="0"/>
              </a:rPr>
              <a:t> </a:t>
            </a:r>
            <a:r>
              <a:rPr lang="ru-RU" sz="3200" dirty="0" err="1" smtClean="0">
                <a:solidFill>
                  <a:schemeClr val="tx1">
                    <a:lumMod val="95000"/>
                    <a:lumOff val="5000"/>
                  </a:schemeClr>
                </a:solidFill>
                <a:latin typeface="Verdana" pitchFamily="34" charset="0"/>
                <a:cs typeface="Times New Roman" pitchFamily="18" charset="0"/>
              </a:rPr>
              <a:t>League</a:t>
            </a:r>
            <a:r>
              <a:rPr lang="ru-RU" sz="3200" dirty="0" smtClean="0">
                <a:solidFill>
                  <a:schemeClr val="tx1">
                    <a:lumMod val="95000"/>
                    <a:lumOff val="5000"/>
                  </a:schemeClr>
                </a:solidFill>
                <a:latin typeface="Verdana" pitchFamily="34" charset="0"/>
                <a:cs typeface="Times New Roman" pitchFamily="18" charset="0"/>
              </a:rPr>
              <a:t>, приобрели широкий размах</a:t>
            </a:r>
            <a:r>
              <a:rPr lang="ru-RU" sz="3200" dirty="0" smtClean="0">
                <a:solidFill>
                  <a:schemeClr val="bg1">
                    <a:lumMod val="85000"/>
                    <a:lumOff val="15000"/>
                  </a:schemeClr>
                </a:solidFill>
                <a:latin typeface="Verdana" pitchFamily="34" charset="0"/>
                <a:cs typeface="Times New Roman" pitchFamily="18" charset="0"/>
              </a:rPr>
              <a:t>.</a:t>
            </a:r>
            <a:endParaRPr lang="ru-RU" sz="3200" dirty="0"/>
          </a:p>
        </p:txBody>
      </p:sp>
      <p:sp>
        <p:nvSpPr>
          <p:cNvPr id="4" name="Дата 3"/>
          <p:cNvSpPr>
            <a:spLocks noGrp="1"/>
          </p:cNvSpPr>
          <p:nvPr>
            <p:ph type="dt" sz="half" idx="10"/>
          </p:nvPr>
        </p:nvSpPr>
        <p:spPr/>
        <p:txBody>
          <a:bodyPr/>
          <a:lstStyle/>
          <a:p>
            <a:pPr>
              <a:defRPr/>
            </a:pPr>
            <a:endParaRPr lang="ru-RU"/>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04056"/>
          </a:xfrm>
        </p:spPr>
        <p:txBody>
          <a:bodyPr>
            <a:noAutofit/>
          </a:bodyPr>
          <a:lstStyle/>
          <a:p>
            <a:r>
              <a:rPr lang="ru-RU" sz="2800" i="1" dirty="0" smtClean="0">
                <a:solidFill>
                  <a:srgbClr val="FF0000"/>
                </a:solidFill>
                <a:latin typeface="Verdana" pitchFamily="34" charset="0"/>
              </a:rPr>
              <a:t>…и прижившийся в России</a:t>
            </a:r>
            <a:endParaRPr lang="ru-RU" sz="2800" i="1" dirty="0">
              <a:solidFill>
                <a:srgbClr val="FF0000"/>
              </a:solidFill>
            </a:endParaRPr>
          </a:p>
        </p:txBody>
      </p:sp>
      <p:sp>
        <p:nvSpPr>
          <p:cNvPr id="3" name="Объект 2"/>
          <p:cNvSpPr>
            <a:spLocks noGrp="1"/>
          </p:cNvSpPr>
          <p:nvPr>
            <p:ph idx="1"/>
          </p:nvPr>
        </p:nvSpPr>
        <p:spPr>
          <a:xfrm>
            <a:off x="0" y="548680"/>
            <a:ext cx="9144000" cy="6309320"/>
          </a:xfrm>
        </p:spPr>
        <p:txBody>
          <a:bodyPr>
            <a:noAutofit/>
          </a:bodyPr>
          <a:lstStyle/>
          <a:p>
            <a:pPr marL="0" indent="0">
              <a:buNone/>
            </a:pPr>
            <a:r>
              <a:rPr lang="ru-RU" sz="2800" b="1" dirty="0" smtClean="0">
                <a:solidFill>
                  <a:srgbClr val="002060"/>
                </a:solidFill>
                <a:latin typeface="Verdana" pitchFamily="34" charset="0"/>
              </a:rPr>
              <a:t>Именно </a:t>
            </a:r>
            <a:r>
              <a:rPr lang="ru-RU" sz="2800" b="1" dirty="0">
                <a:solidFill>
                  <a:srgbClr val="002060"/>
                </a:solidFill>
                <a:latin typeface="Verdana" pitchFamily="34" charset="0"/>
              </a:rPr>
              <a:t>с этих турниров в середине 90-х начинались карьеры нынешних легенд асфальтовых площадок. </a:t>
            </a:r>
            <a:r>
              <a:rPr lang="ru-RU" sz="2800" b="1" dirty="0" smtClean="0">
                <a:solidFill>
                  <a:srgbClr val="002060"/>
                </a:solidFill>
                <a:latin typeface="Verdana" pitchFamily="34" charset="0"/>
              </a:rPr>
              <a:t>Места </a:t>
            </a:r>
            <a:r>
              <a:rPr lang="ru-RU" sz="2800" b="1" dirty="0">
                <a:solidFill>
                  <a:srgbClr val="002060"/>
                </a:solidFill>
                <a:latin typeface="Verdana" pitchFamily="34" charset="0"/>
              </a:rPr>
              <a:t>проведения турниров были самыми престижными: в </a:t>
            </a:r>
            <a:r>
              <a:rPr lang="ru-RU" sz="2800" b="1" dirty="0" smtClean="0">
                <a:solidFill>
                  <a:srgbClr val="002060"/>
                </a:solidFill>
                <a:latin typeface="Verdana" pitchFamily="34" charset="0"/>
              </a:rPr>
              <a:t>Москве, </a:t>
            </a:r>
            <a:r>
              <a:rPr lang="ru-RU" sz="2800" b="1" dirty="0">
                <a:solidFill>
                  <a:srgbClr val="002060"/>
                </a:solidFill>
                <a:latin typeface="Verdana" pitchFamily="34" charset="0"/>
              </a:rPr>
              <a:t>была облюбована площадь Революции. В конце каждого мероприятия – большой молодёжный концерт. Нередко в качестве гостей турнира кампания "Адидас" привозила звёзд даже из НБА. Так, в 1998-м в Россию приезжал ещё юный </a:t>
            </a:r>
            <a:r>
              <a:rPr lang="ru-RU" sz="2800" b="1" dirty="0" err="1">
                <a:solidFill>
                  <a:srgbClr val="002060"/>
                </a:solidFill>
                <a:latin typeface="Verdana" pitchFamily="34" charset="0"/>
              </a:rPr>
              <a:t>Коби</a:t>
            </a:r>
            <a:r>
              <a:rPr lang="ru-RU" sz="2800" b="1" dirty="0">
                <a:solidFill>
                  <a:srgbClr val="002060"/>
                </a:solidFill>
                <a:latin typeface="Verdana" pitchFamily="34" charset="0"/>
              </a:rPr>
              <a:t> </a:t>
            </a:r>
            <a:r>
              <a:rPr lang="ru-RU" sz="2800" b="1" dirty="0" err="1">
                <a:solidFill>
                  <a:srgbClr val="002060"/>
                </a:solidFill>
                <a:latin typeface="Verdana" pitchFamily="34" charset="0"/>
              </a:rPr>
              <a:t>Брайант</a:t>
            </a:r>
            <a:r>
              <a:rPr lang="ru-RU" sz="2800" b="1" dirty="0">
                <a:solidFill>
                  <a:srgbClr val="002060"/>
                </a:solidFill>
                <a:latin typeface="Verdana" pitchFamily="34" charset="0"/>
              </a:rPr>
              <a:t>.</a:t>
            </a:r>
            <a:r>
              <a:rPr lang="ru-RU" sz="2000" b="1" dirty="0">
                <a:solidFill>
                  <a:srgbClr val="002060"/>
                </a:solidFill>
                <a:latin typeface="Verdana" pitchFamily="34" charset="0"/>
              </a:rPr>
              <a:t/>
            </a:r>
            <a:br>
              <a:rPr lang="ru-RU" sz="2000" b="1" dirty="0">
                <a:solidFill>
                  <a:srgbClr val="002060"/>
                </a:solidFill>
                <a:latin typeface="Verdana" pitchFamily="34" charset="0"/>
              </a:rPr>
            </a:br>
            <a:r>
              <a:rPr lang="ru-RU" sz="2000" dirty="0">
                <a:solidFill>
                  <a:srgbClr val="002060"/>
                </a:solidFill>
                <a:latin typeface="Verdana" pitchFamily="34" charset="0"/>
              </a:rPr>
              <a:t/>
            </a:r>
            <a:br>
              <a:rPr lang="ru-RU" sz="2000" dirty="0">
                <a:solidFill>
                  <a:srgbClr val="002060"/>
                </a:solidFill>
                <a:latin typeface="Verdana" pitchFamily="34" charset="0"/>
              </a:rPr>
            </a:br>
            <a:endParaRPr lang="ru-RU" sz="2000" dirty="0">
              <a:solidFill>
                <a:srgbClr val="002060"/>
              </a:solidFill>
              <a:latin typeface="Verdana" pitchFamily="34" charset="0"/>
              <a:cs typeface="Times New Roman" pitchFamily="18" charset="0"/>
            </a:endParaRPr>
          </a:p>
        </p:txBody>
      </p:sp>
      <p:sp>
        <p:nvSpPr>
          <p:cNvPr id="4" name="Дата 3"/>
          <p:cNvSpPr>
            <a:spLocks noGrp="1"/>
          </p:cNvSpPr>
          <p:nvPr>
            <p:ph type="dt" sz="half" idx="10"/>
          </p:nvPr>
        </p:nvSpPr>
        <p:spPr/>
        <p:txBody>
          <a:bodyPr/>
          <a:lstStyle/>
          <a:p>
            <a:pPr>
              <a:defRPr/>
            </a:pPr>
            <a:endParaRPr lang="ru-RU"/>
          </a:p>
        </p:txBody>
      </p:sp>
    </p:spTree>
    <p:extLst>
      <p:ext uri="{BB962C8B-B14F-4D97-AF65-F5344CB8AC3E}">
        <p14:creationId xmlns="" xmlns:p14="http://schemas.microsoft.com/office/powerpoint/2010/main" val="96092287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0000"/>
            <a:lum/>
          </a:blip>
          <a:srcRect/>
          <a:stretch>
            <a:fillRect t="-6000" b="-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04056"/>
          </a:xfrm>
        </p:spPr>
        <p:txBody>
          <a:bodyPr>
            <a:noAutofit/>
          </a:bodyPr>
          <a:lstStyle/>
          <a:p>
            <a:r>
              <a:rPr lang="ru-RU" sz="2800" i="1" dirty="0">
                <a:solidFill>
                  <a:srgbClr val="FF0000"/>
                </a:solidFill>
                <a:latin typeface="Verdana" pitchFamily="34" charset="0"/>
              </a:rPr>
              <a:t>…и прижившийся в России</a:t>
            </a:r>
            <a:endParaRPr lang="ru-RU" sz="2800" i="1" dirty="0">
              <a:solidFill>
                <a:srgbClr val="FF0000"/>
              </a:solidFill>
            </a:endParaRPr>
          </a:p>
        </p:txBody>
      </p:sp>
      <p:sp>
        <p:nvSpPr>
          <p:cNvPr id="3" name="Объект 2"/>
          <p:cNvSpPr>
            <a:spLocks noGrp="1"/>
          </p:cNvSpPr>
          <p:nvPr>
            <p:ph idx="1"/>
          </p:nvPr>
        </p:nvSpPr>
        <p:spPr>
          <a:xfrm>
            <a:off x="0" y="548680"/>
            <a:ext cx="9144000" cy="6309320"/>
          </a:xfrm>
        </p:spPr>
        <p:txBody>
          <a:bodyPr>
            <a:noAutofit/>
          </a:bodyPr>
          <a:lstStyle/>
          <a:p>
            <a:pPr marL="0" indent="0">
              <a:buNone/>
            </a:pPr>
            <a:r>
              <a:rPr lang="ru-RU" sz="2000" b="1" dirty="0">
                <a:solidFill>
                  <a:srgbClr val="002060"/>
                </a:solidFill>
                <a:latin typeface="Verdana" pitchFamily="34" charset="0"/>
              </a:rPr>
              <a:t/>
            </a:r>
            <a:br>
              <a:rPr lang="ru-RU" sz="2000" b="1" dirty="0">
                <a:solidFill>
                  <a:srgbClr val="002060"/>
                </a:solidFill>
                <a:latin typeface="Verdana" pitchFamily="34" charset="0"/>
              </a:rPr>
            </a:br>
            <a:r>
              <a:rPr lang="ru-RU" sz="2400" b="1" dirty="0" smtClean="0">
                <a:solidFill>
                  <a:srgbClr val="002060"/>
                </a:solidFill>
                <a:latin typeface="Verdana" pitchFamily="34" charset="0"/>
              </a:rPr>
              <a:t>Стритбол приносил в каждый атмосферу праздника и невероятного баскетбольного движения, но, к сожалению, только на один уик-энд. Потом стойки убирали, и следующего турнира приходилось ждать целый год, гордо гоняя в школьном или институтском спортзале в </a:t>
            </a:r>
            <a:r>
              <a:rPr lang="ru-RU" sz="2400" b="1" dirty="0" err="1" smtClean="0">
                <a:solidFill>
                  <a:srgbClr val="002060"/>
                </a:solidFill>
                <a:latin typeface="Verdana" pitchFamily="34" charset="0"/>
              </a:rPr>
              <a:t>брендовой</a:t>
            </a:r>
            <a:r>
              <a:rPr lang="ru-RU" sz="2400" b="1" dirty="0" smtClean="0">
                <a:solidFill>
                  <a:srgbClr val="002060"/>
                </a:solidFill>
                <a:latin typeface="Verdana" pitchFamily="34" charset="0"/>
              </a:rPr>
              <a:t> майке, которая полагалась каждому участнику. Иметь майки нескольких "сезонов" считалось особым шиком и возводило играющего в разряд гуру уличного баскетбола.</a:t>
            </a:r>
            <a:br>
              <a:rPr lang="ru-RU" sz="2400" b="1" dirty="0" smtClean="0">
                <a:solidFill>
                  <a:srgbClr val="002060"/>
                </a:solidFill>
                <a:latin typeface="Verdana" pitchFamily="34" charset="0"/>
              </a:rPr>
            </a:br>
            <a:r>
              <a:rPr lang="ru-RU" sz="2400" b="1" dirty="0" smtClean="0">
                <a:solidFill>
                  <a:srgbClr val="002060"/>
                </a:solidFill>
                <a:latin typeface="Verdana" pitchFamily="34" charset="0"/>
              </a:rPr>
              <a:t>Сегодня практика турнира-праздника воплотилась в Кубке России. Он проводится в каждом из вовлечённых городов в течение одного дня, а уже на финал </a:t>
            </a:r>
            <a:r>
              <a:rPr lang="ru-RU" sz="2400" b="1" dirty="0" err="1" smtClean="0">
                <a:solidFill>
                  <a:srgbClr val="002060"/>
                </a:solidFill>
                <a:latin typeface="Verdana" pitchFamily="34" charset="0"/>
              </a:rPr>
              <a:t>боллеры</a:t>
            </a:r>
            <a:r>
              <a:rPr lang="ru-RU" sz="2400" b="1" dirty="0" smtClean="0">
                <a:solidFill>
                  <a:srgbClr val="002060"/>
                </a:solidFill>
                <a:latin typeface="Verdana" pitchFamily="34" charset="0"/>
              </a:rPr>
              <a:t> собираются в Москве.</a:t>
            </a:r>
            <a:r>
              <a:rPr lang="ru-RU" sz="2000" dirty="0">
                <a:solidFill>
                  <a:srgbClr val="002060"/>
                </a:solidFill>
                <a:latin typeface="Verdana" pitchFamily="34" charset="0"/>
              </a:rPr>
              <a:t/>
            </a:r>
            <a:br>
              <a:rPr lang="ru-RU" sz="2000" dirty="0">
                <a:solidFill>
                  <a:srgbClr val="002060"/>
                </a:solidFill>
                <a:latin typeface="Verdana" pitchFamily="34" charset="0"/>
              </a:rPr>
            </a:br>
            <a:endParaRPr lang="ru-RU" sz="2000" dirty="0">
              <a:solidFill>
                <a:srgbClr val="002060"/>
              </a:solidFill>
              <a:latin typeface="Verdana" pitchFamily="34" charset="0"/>
              <a:cs typeface="Times New Roman" pitchFamily="18" charset="0"/>
            </a:endParaRPr>
          </a:p>
        </p:txBody>
      </p:sp>
      <p:sp>
        <p:nvSpPr>
          <p:cNvPr id="4" name="Дата 3"/>
          <p:cNvSpPr>
            <a:spLocks noGrp="1"/>
          </p:cNvSpPr>
          <p:nvPr>
            <p:ph type="dt" sz="half" idx="10"/>
          </p:nvPr>
        </p:nvSpPr>
        <p:spPr/>
        <p:txBody>
          <a:bodyPr/>
          <a:lstStyle/>
          <a:p>
            <a:pPr>
              <a:defRPr/>
            </a:pPr>
            <a:endParaRPr lang="ru-RU"/>
          </a:p>
        </p:txBody>
      </p:sp>
    </p:spTree>
    <p:extLst>
      <p:ext uri="{BB962C8B-B14F-4D97-AF65-F5344CB8AC3E}">
        <p14:creationId xmlns="" xmlns:p14="http://schemas.microsoft.com/office/powerpoint/2010/main" val="96092287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Прямоугольник 2"/>
          <p:cNvSpPr/>
          <p:nvPr/>
        </p:nvSpPr>
        <p:spPr>
          <a:xfrm>
            <a:off x="539552" y="335846"/>
            <a:ext cx="8352928" cy="5632311"/>
          </a:xfrm>
          <a:prstGeom prst="rect">
            <a:avLst/>
          </a:prstGeom>
          <a:solidFill>
            <a:schemeClr val="accent4">
              <a:lumMod val="20000"/>
              <a:lumOff val="80000"/>
            </a:schemeClr>
          </a:solidFill>
        </p:spPr>
        <p:txBody>
          <a:bodyPr wrap="square">
            <a:spAutoFit/>
          </a:bodyPr>
          <a:lstStyle/>
          <a:p>
            <a:r>
              <a:rPr lang="ru-RU" sz="2400" dirty="0" smtClean="0">
                <a:solidFill>
                  <a:srgbClr val="002060"/>
                </a:solidFill>
                <a:latin typeface="Verdana" pitchFamily="34" charset="0"/>
              </a:rPr>
              <a:t>К 2002 году в молодёжной среде сформировались предпосылки для того, чтобы уличный баскетбол превратился из дворовой забавы в "религию" для молодёжи. Проводя пробный турнир с участием команд из Москвы, Санкт-Петербурга, Перми, Краснодара и Ростова-на-Дону, оценив ситуацию, компания решила сделать ставку на строительство центров уличного баскетбола . Площадки, построенные стали "домом" для тысяч поклонников "лучшей игры с мячом".</a:t>
            </a:r>
            <a:br>
              <a:rPr lang="ru-RU" sz="2400" dirty="0" smtClean="0">
                <a:solidFill>
                  <a:srgbClr val="002060"/>
                </a:solidFill>
                <a:latin typeface="Verdana" pitchFamily="34" charset="0"/>
              </a:rPr>
            </a:br>
            <a:r>
              <a:rPr lang="ru-RU" sz="2400" dirty="0" smtClean="0">
                <a:solidFill>
                  <a:srgbClr val="002060"/>
                </a:solidFill>
                <a:latin typeface="Verdana" pitchFamily="34" charset="0"/>
              </a:rPr>
              <a:t>Идея объединить фанатов уличного баскетбола в разных городах в единую турнирную сетку привела к разработке общероссийской системы чемпионатов. В 2003 году прошёл первый чемпионат </a:t>
            </a:r>
            <a:r>
              <a:rPr lang="ru-RU" sz="2400" dirty="0" err="1" smtClean="0">
                <a:solidFill>
                  <a:srgbClr val="002060"/>
                </a:solidFill>
                <a:latin typeface="Verdana" pitchFamily="34" charset="0"/>
              </a:rPr>
              <a:t>Reebok</a:t>
            </a:r>
            <a:r>
              <a:rPr lang="ru-RU" sz="2400" dirty="0" smtClean="0">
                <a:solidFill>
                  <a:srgbClr val="002060"/>
                </a:solidFill>
                <a:latin typeface="Verdana" pitchFamily="34" charset="0"/>
              </a:rPr>
              <a:t> 3x3</a:t>
            </a:r>
            <a:r>
              <a:rPr lang="ru-RU" sz="2400" dirty="0" smtClean="0">
                <a:solidFill>
                  <a:srgbClr val="FFC000"/>
                </a:solidFill>
                <a:latin typeface="Verdana" pitchFamily="34" charset="0"/>
              </a:rPr>
              <a:t>.</a:t>
            </a:r>
            <a:endParaRPr lang="ru-RU" sz="2400" dirty="0"/>
          </a:p>
        </p:txBody>
      </p:sp>
      <p:sp>
        <p:nvSpPr>
          <p:cNvPr id="4" name="Дата 3"/>
          <p:cNvSpPr>
            <a:spLocks noGrp="1"/>
          </p:cNvSpPr>
          <p:nvPr>
            <p:ph type="dt" sz="half" idx="10"/>
          </p:nvPr>
        </p:nvSpPr>
        <p:spPr/>
        <p:txBody>
          <a:bodyPr/>
          <a:lstStyle/>
          <a:p>
            <a:pPr>
              <a:defRPr/>
            </a:pPr>
            <a:endParaRPr lang="ru-RU"/>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595</TotalTime>
  <Words>1348</Words>
  <Application>Microsoft Office PowerPoint</Application>
  <PresentationFormat>Экран (4:3)</PresentationFormat>
  <Paragraphs>114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Изящная</vt:lpstr>
      <vt:lpstr>Педагогические технологии физического воспитания на занятиях во внеурочное время</vt:lpstr>
      <vt:lpstr>Цели мероприятия</vt:lpstr>
      <vt:lpstr>Задачи мероприятия</vt:lpstr>
      <vt:lpstr>История   Стритбола</vt:lpstr>
      <vt:lpstr>Слайд 5</vt:lpstr>
      <vt:lpstr>Слайд 6</vt:lpstr>
      <vt:lpstr>…и прижившийся в России</vt:lpstr>
      <vt:lpstr>…и прижившийся в России</vt:lpstr>
      <vt:lpstr>Слайд 9</vt:lpstr>
      <vt:lpstr>Слайд 10</vt:lpstr>
      <vt:lpstr>Слайд 11</vt:lpstr>
      <vt:lpstr>Слайд 12</vt:lpstr>
      <vt:lpstr>Слайд 13</vt:lpstr>
      <vt:lpstr>Слайд 14</vt:lpstr>
      <vt:lpstr>Слайд 15</vt:lpstr>
      <vt:lpstr>Слайд 16</vt:lpstr>
      <vt:lpstr>Глосарий</vt:lpstr>
      <vt:lpstr>План  мероприятия</vt:lpstr>
      <vt:lpstr>Слайд 19</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Стрит-бол</dc:title>
  <dc:creator>User</dc:creator>
  <cp:lastModifiedBy>Елизавета</cp:lastModifiedBy>
  <cp:revision>81</cp:revision>
  <dcterms:created xsi:type="dcterms:W3CDTF">2011-03-02T19:18:23Z</dcterms:created>
  <dcterms:modified xsi:type="dcterms:W3CDTF">2015-01-02T19:28:53Z</dcterms:modified>
</cp:coreProperties>
</file>