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72" r:id="rId3"/>
    <p:sldId id="273" r:id="rId4"/>
    <p:sldId id="274" r:id="rId5"/>
    <p:sldId id="257" r:id="rId6"/>
    <p:sldId id="258" r:id="rId7"/>
    <p:sldId id="275" r:id="rId8"/>
    <p:sldId id="256" r:id="rId9"/>
    <p:sldId id="267" r:id="rId10"/>
    <p:sldId id="277" r:id="rId11"/>
    <p:sldId id="278" r:id="rId12"/>
    <p:sldId id="279" r:id="rId13"/>
    <p:sldId id="280" r:id="rId14"/>
    <p:sldId id="282" r:id="rId15"/>
    <p:sldId id="281" r:id="rId16"/>
    <p:sldId id="261" r:id="rId17"/>
    <p:sldId id="260" r:id="rId18"/>
    <p:sldId id="284" r:id="rId19"/>
    <p:sldId id="283" r:id="rId20"/>
    <p:sldId id="286" r:id="rId21"/>
    <p:sldId id="264" r:id="rId22"/>
    <p:sldId id="268" r:id="rId23"/>
    <p:sldId id="269" r:id="rId24"/>
    <p:sldId id="270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806DD-412C-48F4-92C9-07BC454FB19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FFD40-64CE-4833-A938-AF17DB5B0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11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23DE4-F112-4890-ABB2-CE0C419F7D1C}" type="slidenum">
              <a:rPr lang="ru-RU" smtClean="0">
                <a:latin typeface="Arial" charset="0"/>
              </a:rPr>
              <a:pPr/>
              <a:t>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9EBB-FEEB-4F9F-90F7-70B6D2C9981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2143-0646-4EB8-B8C1-5CE2E1467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metodist.lbz.ru/authors/informatika/3/flash/5kl/gl1/8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кольная жизнь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204864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Школьная жизнь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980728"/>
            <a:ext cx="56166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кольная жизнь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132856"/>
            <a:ext cx="2016224" cy="173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Прямоугольная система координат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979613" y="2133600"/>
            <a:ext cx="0" cy="35988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403350" y="5300663"/>
            <a:ext cx="662463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7813" y="2247900"/>
            <a:ext cx="43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Y</a:t>
            </a:r>
            <a:endParaRPr lang="ru-RU" sz="24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51725" y="5373688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X</a:t>
            </a:r>
            <a:endParaRPr lang="ru-RU" sz="24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19250" y="5359400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0</a:t>
            </a:r>
            <a:endParaRPr lang="ru-RU" sz="240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27313" y="5157788"/>
            <a:ext cx="0" cy="344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5288" y="4797425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5288" y="4292600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5288" y="5299075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5288" y="3789363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5288" y="3284538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95288" y="2781300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5288" y="2276475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5288" y="1773238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5288" y="5821363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62731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20357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77983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4356100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93236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50862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608488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65956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723582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781208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845978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41287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82708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97961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555875" y="5310188"/>
            <a:ext cx="647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  <a:endParaRPr lang="ru-RU" sz="240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627313" y="5084763"/>
            <a:ext cx="0" cy="5064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4859338" y="3716338"/>
            <a:ext cx="144462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003800" y="3141663"/>
            <a:ext cx="180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Monotype Corsiva" pitchFamily="66" charset="0"/>
              </a:rPr>
              <a:t>A(x,y)</a:t>
            </a:r>
            <a:endParaRPr lang="ru-RU" sz="4800" b="1">
              <a:latin typeface="Monotype Corsiva" pitchFamily="66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19250" y="4797425"/>
            <a:ext cx="720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19250" y="4724400"/>
            <a:ext cx="649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1871663" y="5157788"/>
            <a:ext cx="179387" cy="1809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824413" y="3644900"/>
            <a:ext cx="215900" cy="21590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41875" y="5272088"/>
            <a:ext cx="450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5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89088" y="3716338"/>
            <a:ext cx="41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2.22222E-6 L 0.325 2.22222E-6 L 0.325 -0.21667 " pathEditMode="relative" rAng="0" ptsTypes="AAA">
                                      <p:cBhvr>
                                        <p:cTn id="36" dur="7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56" grpId="0"/>
      <p:bldP spid="64" grpId="0" animBg="1"/>
      <p:bldP spid="66" grpId="0"/>
      <p:bldP spid="8" grpId="0"/>
      <p:bldP spid="12" grpId="0" animBg="1"/>
      <p:bldP spid="13" grpId="0" animBg="1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Прямоугольная система координат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979613" y="2133600"/>
            <a:ext cx="0" cy="35988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403350" y="5300663"/>
            <a:ext cx="662463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14"/>
          <p:cNvSpPr txBox="1">
            <a:spLocks noChangeArrowheads="1"/>
          </p:cNvSpPr>
          <p:nvPr/>
        </p:nvSpPr>
        <p:spPr bwMode="auto">
          <a:xfrm>
            <a:off x="1547813" y="2247900"/>
            <a:ext cx="43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Y</a:t>
            </a:r>
            <a:endParaRPr lang="ru-RU" sz="2400"/>
          </a:p>
        </p:txBody>
      </p:sp>
      <p:sp>
        <p:nvSpPr>
          <p:cNvPr id="19462" name="TextBox 15"/>
          <p:cNvSpPr txBox="1">
            <a:spLocks noChangeArrowheads="1"/>
          </p:cNvSpPr>
          <p:nvPr/>
        </p:nvSpPr>
        <p:spPr bwMode="auto">
          <a:xfrm>
            <a:off x="7451725" y="5373688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X</a:t>
            </a:r>
            <a:endParaRPr lang="ru-RU" sz="2400"/>
          </a:p>
        </p:txBody>
      </p:sp>
      <p:sp>
        <p:nvSpPr>
          <p:cNvPr id="19463" name="TextBox 16"/>
          <p:cNvSpPr txBox="1">
            <a:spLocks noChangeArrowheads="1"/>
          </p:cNvSpPr>
          <p:nvPr/>
        </p:nvSpPr>
        <p:spPr bwMode="auto">
          <a:xfrm>
            <a:off x="1619250" y="5359400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0</a:t>
            </a:r>
            <a:endParaRPr lang="ru-RU" sz="240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27313" y="5157788"/>
            <a:ext cx="0" cy="344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5288" y="4797425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5288" y="4292600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5288" y="5299075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5288" y="3789363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5288" y="3284538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95288" y="2781300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5288" y="2276475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5288" y="1773238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5288" y="5821363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62731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20357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77983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4356100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93236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50862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608488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65956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723582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781208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845978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41287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82708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97961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8" name="TextBox 55"/>
          <p:cNvSpPr txBox="1">
            <a:spLocks noChangeArrowheads="1"/>
          </p:cNvSpPr>
          <p:nvPr/>
        </p:nvSpPr>
        <p:spPr bwMode="auto">
          <a:xfrm>
            <a:off x="2555875" y="5310188"/>
            <a:ext cx="647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  <a:endParaRPr lang="ru-RU" sz="240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627313" y="5084763"/>
            <a:ext cx="0" cy="5064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4859338" y="3716338"/>
            <a:ext cx="144462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9491" name="TextBox 65"/>
          <p:cNvSpPr txBox="1">
            <a:spLocks noChangeArrowheads="1"/>
          </p:cNvSpPr>
          <p:nvPr/>
        </p:nvSpPr>
        <p:spPr bwMode="auto">
          <a:xfrm>
            <a:off x="5003800" y="3141663"/>
            <a:ext cx="180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Monotype Corsiva" pitchFamily="66" charset="0"/>
              </a:rPr>
              <a:t>A(</a:t>
            </a:r>
            <a:r>
              <a:rPr lang="ru-RU" sz="4800" b="1">
                <a:latin typeface="Monotype Corsiva" pitchFamily="66" charset="0"/>
              </a:rPr>
              <a:t>5</a:t>
            </a:r>
            <a:r>
              <a:rPr lang="en-US" sz="4800" b="1">
                <a:latin typeface="Monotype Corsiva" pitchFamily="66" charset="0"/>
              </a:rPr>
              <a:t>,</a:t>
            </a:r>
            <a:r>
              <a:rPr lang="ru-RU" sz="4800" b="1">
                <a:latin typeface="Monotype Corsiva" pitchFamily="66" charset="0"/>
              </a:rPr>
              <a:t>3</a:t>
            </a:r>
            <a:r>
              <a:rPr lang="en-US" sz="4800" b="1">
                <a:latin typeface="Monotype Corsiva" pitchFamily="66" charset="0"/>
              </a:rPr>
              <a:t>)</a:t>
            </a:r>
            <a:endParaRPr lang="ru-RU" sz="4800" b="1">
              <a:latin typeface="Monotype Corsiva" pitchFamily="66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19250" y="4797425"/>
            <a:ext cx="720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3" name="TextBox 7"/>
          <p:cNvSpPr txBox="1">
            <a:spLocks noChangeArrowheads="1"/>
          </p:cNvSpPr>
          <p:nvPr/>
        </p:nvSpPr>
        <p:spPr bwMode="auto">
          <a:xfrm>
            <a:off x="1619250" y="4724400"/>
            <a:ext cx="649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1871663" y="5157788"/>
            <a:ext cx="179387" cy="1809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824413" y="3644900"/>
            <a:ext cx="215900" cy="21590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96" name="TextBox 17"/>
          <p:cNvSpPr txBox="1">
            <a:spLocks noChangeArrowheads="1"/>
          </p:cNvSpPr>
          <p:nvPr/>
        </p:nvSpPr>
        <p:spPr bwMode="auto">
          <a:xfrm>
            <a:off x="4841875" y="5272088"/>
            <a:ext cx="450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5</a:t>
            </a:r>
          </a:p>
        </p:txBody>
      </p:sp>
      <p:sp>
        <p:nvSpPr>
          <p:cNvPr id="19497" name="TextBox 19"/>
          <p:cNvSpPr txBox="1">
            <a:spLocks noChangeArrowheads="1"/>
          </p:cNvSpPr>
          <p:nvPr/>
        </p:nvSpPr>
        <p:spPr bwMode="auto">
          <a:xfrm>
            <a:off x="1589088" y="3716338"/>
            <a:ext cx="41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04856" cy="1143000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Определите координаты точек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979613" y="2133600"/>
            <a:ext cx="0" cy="35988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403350" y="5300663"/>
            <a:ext cx="662463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547813" y="2247900"/>
            <a:ext cx="43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Y</a:t>
            </a:r>
            <a:endParaRPr lang="ru-RU" sz="2400"/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7451725" y="5373688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X</a:t>
            </a:r>
            <a:endParaRPr lang="ru-RU" sz="2400"/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1619250" y="5359400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0</a:t>
            </a:r>
            <a:endParaRPr lang="ru-RU" sz="240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27313" y="5157788"/>
            <a:ext cx="0" cy="344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5288" y="4797425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5288" y="4292600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5288" y="5299075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5288" y="3789363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5288" y="3284538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95288" y="2781300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5288" y="2276475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5288" y="1773238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5288" y="5821363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62731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20357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77983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4356100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93236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50862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608488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65956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723582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781208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8459788" y="1412875"/>
            <a:ext cx="0" cy="4679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412875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827088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979613" y="1484313"/>
            <a:ext cx="0" cy="468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2" name="TextBox 55"/>
          <p:cNvSpPr txBox="1">
            <a:spLocks noChangeArrowheads="1"/>
          </p:cNvSpPr>
          <p:nvPr/>
        </p:nvSpPr>
        <p:spPr bwMode="auto">
          <a:xfrm>
            <a:off x="2555875" y="5310188"/>
            <a:ext cx="647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  <a:endParaRPr lang="ru-RU" sz="240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627313" y="5084763"/>
            <a:ext cx="0" cy="5064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3132138" y="3213100"/>
            <a:ext cx="144462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0515" name="TextBox 65"/>
          <p:cNvSpPr txBox="1">
            <a:spLocks noChangeArrowheads="1"/>
          </p:cNvSpPr>
          <p:nvPr/>
        </p:nvSpPr>
        <p:spPr bwMode="auto">
          <a:xfrm>
            <a:off x="3276600" y="2598738"/>
            <a:ext cx="647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Monotype Corsiva" pitchFamily="66" charset="0"/>
              </a:rPr>
              <a:t>A</a:t>
            </a:r>
            <a:endParaRPr lang="ru-RU" sz="4800" b="1">
              <a:latin typeface="Monotype Corsiva" pitchFamily="66" charset="0"/>
            </a:endParaRPr>
          </a:p>
        </p:txBody>
      </p:sp>
      <p:pic>
        <p:nvPicPr>
          <p:cNvPr id="2051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0188" y="4210050"/>
            <a:ext cx="1587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7" name="TextBox 36"/>
          <p:cNvSpPr txBox="1">
            <a:spLocks noChangeArrowheads="1"/>
          </p:cNvSpPr>
          <p:nvPr/>
        </p:nvSpPr>
        <p:spPr bwMode="auto">
          <a:xfrm>
            <a:off x="6659563" y="3678238"/>
            <a:ext cx="649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Monotype Corsiva" pitchFamily="66" charset="0"/>
              </a:rPr>
              <a:t>В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79838" y="2636838"/>
            <a:ext cx="1296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Monotype Corsiva" pitchFamily="66" charset="0"/>
              </a:rPr>
              <a:t>(2,4)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92950" y="3719513"/>
            <a:ext cx="12954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Monotype Corsiva" pitchFamily="66" charset="0"/>
              </a:rPr>
              <a:t>(8,2)</a:t>
            </a:r>
          </a:p>
        </p:txBody>
      </p:sp>
      <p:pic>
        <p:nvPicPr>
          <p:cNvPr id="205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075" y="4714875"/>
            <a:ext cx="1587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1" name="TextBox 4"/>
          <p:cNvSpPr txBox="1">
            <a:spLocks noChangeArrowheads="1"/>
          </p:cNvSpPr>
          <p:nvPr/>
        </p:nvSpPr>
        <p:spPr bwMode="auto">
          <a:xfrm>
            <a:off x="4356100" y="4221163"/>
            <a:ext cx="46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Monotype Corsiva" pitchFamily="66" charset="0"/>
              </a:rPr>
              <a:t>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4221163"/>
            <a:ext cx="115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Monotype Corsiva" pitchFamily="66" charset="0"/>
              </a:rPr>
              <a:t>(4,1)</a:t>
            </a:r>
          </a:p>
        </p:txBody>
      </p:sp>
      <p:sp>
        <p:nvSpPr>
          <p:cNvPr id="20523" name="TextBox 56"/>
          <p:cNvSpPr txBox="1">
            <a:spLocks noChangeArrowheads="1"/>
          </p:cNvSpPr>
          <p:nvPr/>
        </p:nvSpPr>
        <p:spPr bwMode="auto">
          <a:xfrm>
            <a:off x="1619250" y="4724400"/>
            <a:ext cx="649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619250" y="4797425"/>
            <a:ext cx="720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etod-koordinat.narod.ru/dom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664"/>
            <a:ext cx="63722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Марина\Pictures\АНИМАЦИЯ\ПРИРОДА\001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4437112"/>
            <a:ext cx="2016224" cy="2009752"/>
          </a:xfrm>
          <a:prstGeom prst="rect">
            <a:avLst/>
          </a:prstGeom>
          <a:noFill/>
        </p:spPr>
      </p:pic>
      <p:pic>
        <p:nvPicPr>
          <p:cNvPr id="35843" name="Picture 3" descr="C:\Users\Марина\Pictures\АНИМАЦИЯ\ПРИРОДА\цветы\f76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3861048"/>
            <a:ext cx="1038523" cy="1409611"/>
          </a:xfrm>
          <a:prstGeom prst="rect">
            <a:avLst/>
          </a:prstGeom>
          <a:noFill/>
        </p:spPr>
      </p:pic>
      <p:pic>
        <p:nvPicPr>
          <p:cNvPr id="35844" name="Picture 4" descr="C:\Users\Марина\Pictures\АНИМАЦИЯ\ПРИРОДА\цветы\flowers1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458112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708920"/>
            <a:ext cx="70892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Компьютерный</a:t>
            </a:r>
          </a:p>
          <a:p>
            <a:pPr algn="ctr"/>
            <a:r>
              <a:rPr lang="ru-RU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практикум</a:t>
            </a:r>
            <a:endParaRPr lang="ru-RU" sz="8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2393572" cy="252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0097" y="116632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Проверьте свои построения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980728"/>
            <a:ext cx="77768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8351837" cy="42480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1</a:t>
            </a:r>
            <a:r>
              <a:rPr lang="ru-RU" sz="5800" b="1" dirty="0" smtClean="0">
                <a:latin typeface="Monotype Corsiva" pitchFamily="66" charset="0"/>
              </a:rPr>
              <a:t>.  (1,3)     </a:t>
            </a:r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 2</a:t>
            </a:r>
            <a:r>
              <a:rPr lang="ru-RU" sz="5800" b="1" dirty="0" smtClean="0">
                <a:latin typeface="Monotype Corsiva" pitchFamily="66" charset="0"/>
              </a:rPr>
              <a:t>.   (3,8)      </a:t>
            </a:r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3</a:t>
            </a:r>
            <a:r>
              <a:rPr lang="ru-RU" sz="5800" b="1" dirty="0" smtClean="0">
                <a:latin typeface="Monotype Corsiva" pitchFamily="66" charset="0"/>
              </a:rPr>
              <a:t>.  (2,8)    </a:t>
            </a:r>
            <a:br>
              <a:rPr lang="ru-RU" sz="5800" b="1" dirty="0" smtClean="0">
                <a:latin typeface="Monotype Corsiva" pitchFamily="66" charset="0"/>
              </a:rPr>
            </a:br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4.  </a:t>
            </a:r>
            <a:r>
              <a:rPr lang="ru-RU" sz="5800" b="1" dirty="0" smtClean="0">
                <a:latin typeface="Monotype Corsiva" pitchFamily="66" charset="0"/>
              </a:rPr>
              <a:t>(4,12)    </a:t>
            </a:r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5</a:t>
            </a:r>
            <a:r>
              <a:rPr lang="ru-RU" sz="5800" b="1" dirty="0" smtClean="0">
                <a:latin typeface="Monotype Corsiva" pitchFamily="66" charset="0"/>
              </a:rPr>
              <a:t>.   (6,8)      </a:t>
            </a:r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6</a:t>
            </a:r>
            <a:r>
              <a:rPr lang="ru-RU" sz="5800" b="1" dirty="0" smtClean="0">
                <a:latin typeface="Monotype Corsiva" pitchFamily="66" charset="0"/>
              </a:rPr>
              <a:t>.  (5,8)    </a:t>
            </a:r>
            <a:br>
              <a:rPr lang="ru-RU" sz="5800" b="1" dirty="0" smtClean="0">
                <a:latin typeface="Monotype Corsiva" pitchFamily="66" charset="0"/>
              </a:rPr>
            </a:br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7.  </a:t>
            </a:r>
            <a:r>
              <a:rPr lang="ru-RU" sz="5800" b="1" dirty="0" smtClean="0">
                <a:latin typeface="Monotype Corsiva" pitchFamily="66" charset="0"/>
              </a:rPr>
              <a:t>(7,3)      </a:t>
            </a:r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8</a:t>
            </a:r>
            <a:r>
              <a:rPr lang="ru-RU" sz="5800" b="1" dirty="0" smtClean="0">
                <a:latin typeface="Monotype Corsiva" pitchFamily="66" charset="0"/>
              </a:rPr>
              <a:t>.   (5,3)      </a:t>
            </a:r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9</a:t>
            </a:r>
            <a:r>
              <a:rPr lang="ru-RU" sz="5800" b="1" dirty="0" smtClean="0">
                <a:latin typeface="Monotype Corsiva" pitchFamily="66" charset="0"/>
              </a:rPr>
              <a:t>.  (5,1)    </a:t>
            </a:r>
          </a:p>
          <a:p>
            <a:pPr marL="742950" indent="-742950" eaLnBrk="1" hangingPunct="1"/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10</a:t>
            </a:r>
            <a:r>
              <a:rPr lang="ru-RU" sz="5800" b="1" dirty="0" smtClean="0">
                <a:latin typeface="Monotype Corsiva" pitchFamily="66" charset="0"/>
              </a:rPr>
              <a:t>. (3,1)     </a:t>
            </a:r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11</a:t>
            </a:r>
            <a:r>
              <a:rPr lang="ru-RU" sz="5800" b="1" dirty="0" smtClean="0">
                <a:latin typeface="Monotype Corsiva" pitchFamily="66" charset="0"/>
              </a:rPr>
              <a:t>.  (3,3)     </a:t>
            </a:r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12. </a:t>
            </a:r>
            <a:r>
              <a:rPr lang="ru-RU" sz="5800" b="1" dirty="0" smtClean="0">
                <a:latin typeface="Monotype Corsiva" pitchFamily="66" charset="0"/>
              </a:rPr>
              <a:t>(1,3)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24936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100" dirty="0">
                <a:solidFill>
                  <a:srgbClr val="002060"/>
                </a:solidFill>
                <a:latin typeface="Monotype Corsiva" pitchFamily="66" charset="0"/>
              </a:rPr>
              <a:t>Отметьте </a:t>
            </a:r>
            <a:r>
              <a:rPr lang="ru-RU" sz="4100" dirty="0" smtClean="0">
                <a:solidFill>
                  <a:srgbClr val="002060"/>
                </a:solidFill>
                <a:latin typeface="Monotype Corsiva" pitchFamily="66" charset="0"/>
              </a:rPr>
              <a:t>на </a:t>
            </a:r>
            <a:r>
              <a:rPr lang="ru-RU" sz="4100" dirty="0">
                <a:solidFill>
                  <a:srgbClr val="002060"/>
                </a:solidFill>
                <a:latin typeface="Monotype Corsiva" pitchFamily="66" charset="0"/>
              </a:rPr>
              <a:t>координатной плоскости </a:t>
            </a:r>
            <a:r>
              <a:rPr lang="ru-RU" sz="4100" dirty="0" smtClean="0">
                <a:solidFill>
                  <a:srgbClr val="002060"/>
                </a:solidFill>
                <a:latin typeface="Monotype Corsiva" pitchFamily="66" charset="0"/>
              </a:rPr>
              <a:t>точки и </a:t>
            </a:r>
            <a:r>
              <a:rPr lang="ru-RU" sz="4100" dirty="0">
                <a:solidFill>
                  <a:srgbClr val="002060"/>
                </a:solidFill>
                <a:latin typeface="Monotype Corsiva" pitchFamily="66" charset="0"/>
              </a:rPr>
              <a:t>соедините их </a:t>
            </a:r>
            <a:r>
              <a:rPr lang="ru-RU" sz="4100" dirty="0" smtClean="0">
                <a:solidFill>
                  <a:srgbClr val="002060"/>
                </a:solidFill>
                <a:latin typeface="Monotype Corsiva" pitchFamily="66" charset="0"/>
              </a:rPr>
              <a:t>последовательно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0513" y="5748338"/>
            <a:ext cx="3773487" cy="110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708920"/>
            <a:ext cx="74888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Самостоятельная</a:t>
            </a:r>
          </a:p>
          <a:p>
            <a:pPr algn="ctr"/>
            <a:r>
              <a:rPr lang="ru-RU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работа</a:t>
            </a:r>
            <a:endParaRPr lang="ru-RU" sz="8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2393572" cy="252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293096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1.  Выберите "Открыть файл". </a:t>
            </a:r>
          </a:p>
          <a:p>
            <a:r>
              <a:rPr lang="ru-RU" sz="3600" dirty="0" smtClean="0">
                <a:latin typeface="Monotype Corsiva" pitchFamily="66" charset="0"/>
              </a:rPr>
              <a:t>2. Откройте папку "Приложение 1". </a:t>
            </a:r>
          </a:p>
          <a:p>
            <a:r>
              <a:rPr lang="ru-RU" sz="3600" dirty="0" smtClean="0">
                <a:latin typeface="Monotype Corsiva" pitchFamily="66" charset="0"/>
              </a:rPr>
              <a:t>3. Откройте файл. </a:t>
            </a:r>
          </a:p>
          <a:p>
            <a:r>
              <a:rPr lang="ru-RU" sz="3600" dirty="0" smtClean="0">
                <a:latin typeface="Monotype Corsiva" pitchFamily="66" charset="0"/>
              </a:rPr>
              <a:t> 4. Выберите "координата" и т.д.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7152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latin typeface="Monotype Corsiva" pitchFamily="66" charset="0"/>
              </a:rPr>
              <a:t>Одна и та же информация может быть представлена (закодирована) в различных формах. И в тоже время любая информация может быть представлена в виде чисел.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4797152"/>
            <a:ext cx="1853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бегун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C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478373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Задание на дом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40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980728"/>
            <a:ext cx="8064896" cy="187146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800" b="1" dirty="0" smtClean="0"/>
              <a:t>§1.8. Л.Л. </a:t>
            </a:r>
            <a:r>
              <a:rPr lang="ru-RU" sz="2800" b="1" dirty="0" err="1" smtClean="0"/>
              <a:t>Босова</a:t>
            </a:r>
            <a:r>
              <a:rPr lang="ru-RU" sz="2800" b="1" dirty="0" smtClean="0"/>
              <a:t>. Информатика и ИКТ:</a:t>
            </a:r>
            <a:br>
              <a:rPr lang="ru-RU" sz="2800" b="1" dirty="0" smtClean="0"/>
            </a:br>
            <a:r>
              <a:rPr lang="ru-RU" sz="2800" b="1" dirty="0" smtClean="0"/>
              <a:t>Учебник для 5 класса.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b="1" dirty="0" smtClean="0"/>
              <a:t>РТ №34 (</a:t>
            </a:r>
            <a:r>
              <a:rPr lang="ru-RU" sz="2800" b="1" dirty="0" err="1" smtClean="0"/>
              <a:t>стр</a:t>
            </a:r>
            <a:r>
              <a:rPr lang="ru-RU" sz="2800" b="1" dirty="0" smtClean="0"/>
              <a:t> 32).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05835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hlinkClick r:id="rId2"/>
              </a:rPr>
              <a:t>http://metodist.lbz.ru/authors/informatika/3/flash/5kl/gl1/8.php</a:t>
            </a:r>
            <a:endParaRPr lang="ru-RU" sz="3600" dirty="0" smtClean="0"/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14036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620688"/>
            <a:ext cx="72728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14036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548680"/>
            <a:ext cx="741682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4664"/>
            <a:ext cx="734481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36912"/>
            <a:ext cx="14036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980728"/>
            <a:ext cx="3744416" cy="4525963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- Все в порядке, добрался.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Немцы левей меня,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Координаты три, десять,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Скорей давайте огня! -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Орудия зарядили,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Майор рассчитал всё сам,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И с рёвом первые залпы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Ударили по горам.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И снова сигнал по радио: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-  Немцы правей меня,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Координаты пять, десять,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Скорее еще огня!</a:t>
            </a:r>
          </a:p>
        </p:txBody>
      </p:sp>
      <p:pic>
        <p:nvPicPr>
          <p:cNvPr id="1026" name="Picture 2" descr="Фотография Константин Симонов (photo Konstantin Simonov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908720"/>
            <a:ext cx="3024336" cy="4380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etod-koordinat.narod.ru/shaxmati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36724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etod-koordinat.narod.ru/m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1628800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рительный зал. Одесский национальный академический театр оперы и балета, фото № 1033397, снято 13 мая 2009 г. (c) Сергей Галушко / Фотобанк Лори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3" y="3068960"/>
            <a:ext cx="5004048" cy="3247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5042118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С помощью чисел может быть представлена любая информация, в том числе и графическая.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755576" y="1600200"/>
            <a:ext cx="77048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Лучше один раз увидеть,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чем сто раз услышать.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48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cs typeface="+mn-cs"/>
              </a:rPr>
              <a:t>(Народная мудрость)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xfrm>
            <a:off x="2483768" y="404664"/>
            <a:ext cx="6480719" cy="19446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РЕНЕ  ДЕКАРТ </a:t>
            </a:r>
            <a:r>
              <a:rPr lang="ru-RU" sz="5400" dirty="0" smtClean="0">
                <a:solidFill>
                  <a:srgbClr val="B4DCFA">
                    <a:lumMod val="50000"/>
                  </a:srgbClr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B4DCFA">
                    <a:lumMod val="50000"/>
                  </a:srgb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B4DCFA">
                    <a:lumMod val="50000"/>
                  </a:srgbClr>
                </a:solidFill>
                <a:latin typeface="Monotype Corsiva" pitchFamily="66" charset="0"/>
              </a:rPr>
              <a:t>(1596-1650)</a:t>
            </a:r>
            <a:endParaRPr lang="ru-RU" sz="3600" dirty="0" smtClean="0">
              <a:solidFill>
                <a:srgbClr val="0066CC"/>
              </a:solidFill>
              <a:effectLst/>
              <a:latin typeface="Monotype Corsiva" pitchFamily="66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772816"/>
            <a:ext cx="5400600" cy="4465637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Впервые ввёл прямоугольную систему координат  в своей работе</a:t>
            </a:r>
          </a:p>
          <a:p>
            <a:pPr algn="ctr" eaLnBrk="1" hangingPunct="1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"Рассуждение о методе" 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в 1637 году.</a:t>
            </a:r>
            <a:endParaRPr lang="ru-RU" sz="4000" b="1" dirty="0" smtClean="0">
              <a:solidFill>
                <a:srgbClr val="3777DF"/>
              </a:solidFill>
              <a:latin typeface="Monotype Corsiva" pitchFamily="66" charset="0"/>
            </a:endParaRPr>
          </a:p>
        </p:txBody>
      </p:sp>
      <p:pic>
        <p:nvPicPr>
          <p:cNvPr id="5" name="Рисунок 47" descr="i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436096" y="2276872"/>
            <a:ext cx="370790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052736"/>
            <a:ext cx="10801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780928"/>
            <a:ext cx="1872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 о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780928"/>
            <a:ext cx="197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 </a:t>
            </a:r>
            <a:r>
              <a:rPr lang="ru-RU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р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780928"/>
            <a:ext cx="20882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 и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2780928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а т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1052736"/>
            <a:ext cx="10801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е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1124744"/>
            <a:ext cx="10801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т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1124744"/>
            <a:ext cx="10801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052736"/>
            <a:ext cx="1296144" cy="13681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33799" name="Picture 7" descr="C:\Users\Марина\Pictures\АНИМАЦИЯ\НАУКА\ПК\007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564904"/>
            <a:ext cx="2088232" cy="1888295"/>
          </a:xfrm>
          <a:prstGeom prst="rect">
            <a:avLst/>
          </a:prstGeom>
          <a:noFill/>
        </p:spPr>
      </p:pic>
      <p:pic>
        <p:nvPicPr>
          <p:cNvPr id="33800" name="Picture 8" descr="C:\Users\Марина\Pictures\АНИМАЦИЯ\НАУКА\ПК\e47a3724d554d8fca934753217176f8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9" y="2564904"/>
            <a:ext cx="1956218" cy="1800200"/>
          </a:xfrm>
          <a:prstGeom prst="rect">
            <a:avLst/>
          </a:prstGeom>
          <a:noFill/>
        </p:spPr>
      </p:pic>
      <p:pic>
        <p:nvPicPr>
          <p:cNvPr id="33802" name="Picture 10" descr="http://www.city-data.com/forum/images/reviews/lexmark-z13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420888"/>
            <a:ext cx="2088232" cy="2088232"/>
          </a:xfrm>
          <a:prstGeom prst="rect">
            <a:avLst/>
          </a:prstGeom>
          <a:noFill/>
        </p:spPr>
      </p:pic>
      <p:pic>
        <p:nvPicPr>
          <p:cNvPr id="33804" name="Picture 12" descr="http://www.clker.com/cliparts/3/0/5/8/1194985655932861486computer_keyboard_01.svg.hi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3140968"/>
            <a:ext cx="3194720" cy="96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5832648" cy="69492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Информатика и ИКТ , 5 класс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24744"/>
            <a:ext cx="691276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Метод </a:t>
            </a:r>
            <a:b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координат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549275"/>
          <a:ext cx="6096000" cy="568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17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7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7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71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7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71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71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71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71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71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71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4572000" y="549275"/>
            <a:ext cx="0" cy="5832475"/>
          </a:xfrm>
          <a:prstGeom prst="line">
            <a:avLst/>
          </a:prstGeom>
          <a:ln w="508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47813" y="3141663"/>
            <a:ext cx="6119812" cy="0"/>
          </a:xfrm>
          <a:prstGeom prst="line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89538" y="3038475"/>
            <a:ext cx="0" cy="21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07075" y="3055938"/>
            <a:ext cx="0" cy="21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407150" y="3055938"/>
            <a:ext cx="0" cy="21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21513" y="3055938"/>
            <a:ext cx="0" cy="21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78275" y="3055938"/>
            <a:ext cx="0" cy="21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78200" y="3055938"/>
            <a:ext cx="0" cy="21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749550" y="3055938"/>
            <a:ext cx="0" cy="21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481513" y="2636838"/>
            <a:ext cx="2159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484688" y="2114550"/>
            <a:ext cx="2159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468813" y="1590675"/>
            <a:ext cx="2174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484688" y="1068388"/>
            <a:ext cx="2159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470400" y="3657600"/>
            <a:ext cx="2159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468813" y="4164013"/>
            <a:ext cx="2174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468813" y="4697413"/>
            <a:ext cx="2174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468813" y="5195888"/>
            <a:ext cx="2174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468813" y="5741988"/>
            <a:ext cx="2174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99" name="TextBox 35"/>
          <p:cNvSpPr txBox="1">
            <a:spLocks noChangeArrowheads="1"/>
          </p:cNvSpPr>
          <p:nvPr/>
        </p:nvSpPr>
        <p:spPr bwMode="auto">
          <a:xfrm>
            <a:off x="4140200" y="3141663"/>
            <a:ext cx="431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0</a:t>
            </a:r>
          </a:p>
        </p:txBody>
      </p:sp>
      <p:sp>
        <p:nvSpPr>
          <p:cNvPr id="6300" name="TextBox 45"/>
          <p:cNvSpPr txBox="1">
            <a:spLocks noChangeArrowheads="1"/>
          </p:cNvSpPr>
          <p:nvPr/>
        </p:nvSpPr>
        <p:spPr bwMode="auto">
          <a:xfrm>
            <a:off x="7235825" y="3116263"/>
            <a:ext cx="5048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Х</a:t>
            </a:r>
          </a:p>
        </p:txBody>
      </p:sp>
      <p:sp>
        <p:nvSpPr>
          <p:cNvPr id="6301" name="TextBox 46"/>
          <p:cNvSpPr txBox="1">
            <a:spLocks noChangeArrowheads="1"/>
          </p:cNvSpPr>
          <p:nvPr/>
        </p:nvSpPr>
        <p:spPr bwMode="auto">
          <a:xfrm>
            <a:off x="3924300" y="549275"/>
            <a:ext cx="503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У</a:t>
            </a:r>
          </a:p>
        </p:txBody>
      </p:sp>
      <p:sp>
        <p:nvSpPr>
          <p:cNvPr id="6303" name="TextBox 25"/>
          <p:cNvSpPr txBox="1">
            <a:spLocks noChangeArrowheads="1"/>
          </p:cNvSpPr>
          <p:nvPr/>
        </p:nvSpPr>
        <p:spPr bwMode="auto">
          <a:xfrm>
            <a:off x="5435600" y="1412875"/>
            <a:ext cx="234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I</a:t>
            </a:r>
            <a:r>
              <a:rPr lang="ru-RU" sz="3200"/>
              <a:t> четверть</a:t>
            </a:r>
          </a:p>
        </p:txBody>
      </p:sp>
      <p:sp>
        <p:nvSpPr>
          <p:cNvPr id="6304" name="TextBox 26"/>
          <p:cNvSpPr txBox="1">
            <a:spLocks noChangeArrowheads="1"/>
          </p:cNvSpPr>
          <p:nvPr/>
        </p:nvSpPr>
        <p:spPr bwMode="auto">
          <a:xfrm>
            <a:off x="5219700" y="4221163"/>
            <a:ext cx="23415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IV</a:t>
            </a:r>
            <a:r>
              <a:rPr lang="ru-RU" sz="3200"/>
              <a:t> четверть</a:t>
            </a:r>
          </a:p>
        </p:txBody>
      </p:sp>
      <p:sp>
        <p:nvSpPr>
          <p:cNvPr id="6305" name="TextBox 36"/>
          <p:cNvSpPr txBox="1">
            <a:spLocks noChangeArrowheads="1"/>
          </p:cNvSpPr>
          <p:nvPr/>
        </p:nvSpPr>
        <p:spPr bwMode="auto">
          <a:xfrm>
            <a:off x="1979613" y="1412875"/>
            <a:ext cx="234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II</a:t>
            </a:r>
            <a:r>
              <a:rPr lang="ru-RU" sz="3200"/>
              <a:t> четверть</a:t>
            </a:r>
          </a:p>
        </p:txBody>
      </p:sp>
      <p:sp>
        <p:nvSpPr>
          <p:cNvPr id="6306" name="TextBox 37"/>
          <p:cNvSpPr txBox="1">
            <a:spLocks noChangeArrowheads="1"/>
          </p:cNvSpPr>
          <p:nvPr/>
        </p:nvSpPr>
        <p:spPr bwMode="auto">
          <a:xfrm>
            <a:off x="1835150" y="4149725"/>
            <a:ext cx="234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III</a:t>
            </a:r>
            <a:r>
              <a:rPr lang="ru-RU" sz="3200"/>
              <a:t> четверть</a:t>
            </a:r>
          </a:p>
        </p:txBody>
      </p:sp>
      <p:sp>
        <p:nvSpPr>
          <p:cNvPr id="6307" name="TextBox 38"/>
          <p:cNvSpPr txBox="1">
            <a:spLocks noChangeArrowheads="1"/>
          </p:cNvSpPr>
          <p:nvPr/>
        </p:nvSpPr>
        <p:spPr bwMode="auto">
          <a:xfrm>
            <a:off x="7451725" y="2492375"/>
            <a:ext cx="23415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ось ОХ</a:t>
            </a:r>
          </a:p>
        </p:txBody>
      </p:sp>
      <p:sp>
        <p:nvSpPr>
          <p:cNvPr id="6308" name="TextBox 39"/>
          <p:cNvSpPr txBox="1">
            <a:spLocks noChangeArrowheads="1"/>
          </p:cNvSpPr>
          <p:nvPr/>
        </p:nvSpPr>
        <p:spPr bwMode="auto">
          <a:xfrm>
            <a:off x="4716463" y="549275"/>
            <a:ext cx="2339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ось ОУ</a:t>
            </a:r>
          </a:p>
        </p:txBody>
      </p:sp>
      <p:sp>
        <p:nvSpPr>
          <p:cNvPr id="55" name="TextBox 35"/>
          <p:cNvSpPr txBox="1">
            <a:spLocks noChangeArrowheads="1"/>
          </p:cNvSpPr>
          <p:nvPr/>
        </p:nvSpPr>
        <p:spPr bwMode="auto">
          <a:xfrm>
            <a:off x="5003800" y="3141663"/>
            <a:ext cx="431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1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108200" y="3046413"/>
            <a:ext cx="0" cy="21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9" grpId="0"/>
      <p:bldP spid="6300" grpId="0"/>
      <p:bldP spid="6301" grpId="0"/>
      <p:bldP spid="6303" grpId="0"/>
      <p:bldP spid="6304" grpId="0"/>
      <p:bldP spid="6305" grpId="0"/>
      <p:bldP spid="6306" grpId="0"/>
      <p:bldP spid="6307" grpId="0"/>
      <p:bldP spid="6308" grpId="0"/>
      <p:bldP spid="5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297</Words>
  <Application>Microsoft Office PowerPoint</Application>
  <PresentationFormat>Экран (4:3)</PresentationFormat>
  <Paragraphs>90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РЕНЕ  ДЕКАРТ  (1596-1650)</vt:lpstr>
      <vt:lpstr>Слайд 7</vt:lpstr>
      <vt:lpstr>Слайд 8</vt:lpstr>
      <vt:lpstr>Слайд 9</vt:lpstr>
      <vt:lpstr>Прямоугольная система координат</vt:lpstr>
      <vt:lpstr>Прямоугольная система координат</vt:lpstr>
      <vt:lpstr>Определите координаты точек</vt:lpstr>
      <vt:lpstr>Слайд 13</vt:lpstr>
      <vt:lpstr>Слайд 14</vt:lpstr>
      <vt:lpstr>Слайд 15</vt:lpstr>
      <vt:lpstr>Проверьте свои построения</vt:lpstr>
      <vt:lpstr>Отметьте на координатной плоскости точки и соедините их последовательно</vt:lpstr>
      <vt:lpstr>Слайд 18</vt:lpstr>
      <vt:lpstr>Слайд 19</vt:lpstr>
      <vt:lpstr>Слайд 20</vt:lpstr>
      <vt:lpstr>Задание на дом </vt:lpstr>
      <vt:lpstr>Слайд 22</vt:lpstr>
      <vt:lpstr>Слайд 23</vt:lpstr>
      <vt:lpstr>Слайд 24</vt:lpstr>
      <vt:lpstr>Слайд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49</cp:revision>
  <dcterms:created xsi:type="dcterms:W3CDTF">2012-12-02T05:07:52Z</dcterms:created>
  <dcterms:modified xsi:type="dcterms:W3CDTF">2013-02-23T12:02:50Z</dcterms:modified>
</cp:coreProperties>
</file>