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311" r:id="rId2"/>
    <p:sldId id="304" r:id="rId3"/>
    <p:sldId id="321" r:id="rId4"/>
    <p:sldId id="322" r:id="rId5"/>
    <p:sldId id="323" r:id="rId6"/>
    <p:sldId id="324" r:id="rId7"/>
    <p:sldId id="325" r:id="rId8"/>
    <p:sldId id="326" r:id="rId9"/>
    <p:sldId id="313" r:id="rId10"/>
    <p:sldId id="316" r:id="rId11"/>
    <p:sldId id="314" r:id="rId12"/>
    <p:sldId id="317" r:id="rId13"/>
    <p:sldId id="318" r:id="rId14"/>
    <p:sldId id="320" r:id="rId15"/>
    <p:sldId id="31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7" autoAdjust="0"/>
    <p:restoredTop sz="94654" autoAdjust="0"/>
  </p:normalViewPr>
  <p:slideViewPr>
    <p:cSldViewPr>
      <p:cViewPr>
        <p:scale>
          <a:sx n="86" d="100"/>
          <a:sy n="86" d="100"/>
        </p:scale>
        <p:origin x="156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56AB08A-8912-4CF2-B996-D376656029B9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C1C248A-1A31-40E3-BA9B-C33D4E43B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B2ADC1-B98F-4C97-A654-AB85450105FF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B442B0-EE81-42DE-8169-F0D32FEA6475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8FA604-CE83-4BB4-8C0F-5435F4B63BFB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496197-2931-4E24-94E9-B3A37DE62F51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0B9939-0746-41F6-91BF-D8DDF400C8FC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53600D-47B4-49F7-A284-F68F7264AA89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D50EA1-3505-4734-A4B1-EBB57EECDE46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89" y="230"/>
              <a:ext cx="1859" cy="3630"/>
              <a:chOff x="3007" y="773"/>
              <a:chExt cx="1859" cy="3630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3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2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2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0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0" y="1323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7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8" y="119"/>
              <a:ext cx="356" cy="608"/>
              <a:chOff x="1732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2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1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5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3"/>
              <a:ext cx="500" cy="500"/>
              <a:chOff x="1727" y="871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1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9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2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3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3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55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55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027F3D-9C53-4429-BDD3-A39C77D26FDE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71CD9-CE66-49C7-B186-EA74E431E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8DB10-2B85-4AD1-946F-72D76700812B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DFB05-304A-4A57-B775-82A8201D9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C3C40-9802-4813-A0EA-8F63FBB38758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63856-CFF3-4867-9176-93F68D076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52511-23A3-40C6-8FFB-FAF16AADC95A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4030D-E5AB-4EA3-ACD8-513615568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58FF6-D260-4EAB-B834-2F339F0768D9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CE56E-D450-40F6-87BF-C73C342F2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90A42-D933-45B1-A867-05FA2DDEF4C1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7EB90-B618-4AF7-9C76-8466924E9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FD536-3C26-49E8-B67A-09365CFECB2C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73F2A-0760-4265-B844-19F06CC13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4E330-101D-430E-9936-0D6D7C23ED77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31E10-2F1E-4C03-8292-E793E35A59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FD119-5B77-46CC-AA77-F5F8E8DB0A30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949EA-22FC-4FE2-84C5-406DEE5AA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FD13B-6101-4355-882A-37942A66B4A9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25802-6573-4CC1-A235-C96A7CA700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3308-3783-40D3-8A73-EDCAE9A788EE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60D40-04CB-4465-A90B-7CCDD1DC7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2048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2048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8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8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048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2049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9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9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9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49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2049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49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49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1" y="1723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20500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01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0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050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0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0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050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0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1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051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1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1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1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1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1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1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1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1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2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2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2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2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2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2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2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DF93686C-6AFD-474E-9588-C869BEDF5A4F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2052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CDBDD61-2AC0-4B7C-AEB0-A18C1CED2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88" y="596900"/>
            <a:ext cx="7148512" cy="35814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Алгоритмическая структура «Цикл»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9 </a:t>
            </a:r>
            <a:r>
              <a:rPr lang="ru-RU" dirty="0" smtClean="0"/>
              <a:t>класс</a:t>
            </a:r>
          </a:p>
          <a:p>
            <a:pPr>
              <a:defRPr/>
            </a:pPr>
            <a:r>
              <a:rPr lang="ru-RU" dirty="0" smtClean="0"/>
              <a:t>Урок №4</a:t>
            </a:r>
            <a:endParaRPr lang="ru-RU" dirty="0"/>
          </a:p>
        </p:txBody>
      </p:sp>
      <p:sp>
        <p:nvSpPr>
          <p:cNvPr id="307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CC0B3DA-5CFC-4707-91C2-29EF646A9F76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3077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8138F1-DCDC-46EB-82B0-684A1D8D7A8D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0" y="142875"/>
            <a:ext cx="9144000" cy="5929313"/>
          </a:xfrm>
        </p:spPr>
        <p:txBody>
          <a:bodyPr/>
          <a:lstStyle/>
          <a:p>
            <a:pPr marL="514350" indent="-514350">
              <a:buFont typeface="Verdana" pitchFamily="34" charset="0"/>
              <a:buAutoNum type="arabicPeriod"/>
            </a:pPr>
            <a:r>
              <a:rPr lang="ru-RU" sz="2400" smtClean="0"/>
              <a:t>Получить результат вычислений расчётов по формуле </a:t>
            </a:r>
            <a:r>
              <a:rPr lang="ru-RU" sz="2400" b="1" smtClean="0"/>
              <a:t>у=(а+в)</a:t>
            </a:r>
            <a:r>
              <a:rPr lang="ru-RU" sz="2400" b="1" baseline="30000" smtClean="0"/>
              <a:t>2</a:t>
            </a:r>
            <a:r>
              <a:rPr lang="en-US" sz="2400" b="1" smtClean="0"/>
              <a:t>/1000</a:t>
            </a:r>
            <a:endParaRPr lang="ru-RU" sz="2400" b="1" smtClean="0"/>
          </a:p>
          <a:p>
            <a:pPr marL="514350" indent="-514350" algn="ctr">
              <a:buFontTx/>
              <a:buNone/>
            </a:pPr>
            <a:r>
              <a:rPr lang="ru-RU" sz="2400" smtClean="0"/>
              <a:t>при значениях -5≤а≤5 с шагом 1</a:t>
            </a:r>
          </a:p>
        </p:txBody>
      </p:sp>
      <p:sp>
        <p:nvSpPr>
          <p:cNvPr id="12291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114E9D2-2DB8-4F23-968E-8A44D6A45FB6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1229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B14ACF-87AF-4444-8E10-715C2D3B16C7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56313"/>
          </a:xfrm>
        </p:spPr>
        <p:txBody>
          <a:bodyPr/>
          <a:lstStyle/>
          <a:p>
            <a:pPr marL="514350" indent="-514350">
              <a:buFont typeface="Verdana" pitchFamily="34" charset="0"/>
              <a:buAutoNum type="arabicPeriod" startAt="2"/>
            </a:pPr>
            <a:r>
              <a:rPr lang="ru-RU" sz="2400" smtClean="0"/>
              <a:t>Напечатать таблицу соответствия между весом в фунтах и весом в килограммах для значений от 1 до 10 фунтов с шагом 1 фунт (1 фунт=400 г ).</a:t>
            </a:r>
          </a:p>
        </p:txBody>
      </p:sp>
      <p:sp>
        <p:nvSpPr>
          <p:cNvPr id="13315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DA3ABBA-7BE2-43A8-8782-74E057F93205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1331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745E17-F7B7-4ED8-BF79-79FC70491022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56313"/>
          </a:xfrm>
        </p:spPr>
        <p:txBody>
          <a:bodyPr/>
          <a:lstStyle/>
          <a:p>
            <a:pPr marL="514350" indent="-514350">
              <a:buFont typeface="Verdana" pitchFamily="34" charset="0"/>
              <a:buAutoNum type="arabicPeriod" startAt="3"/>
            </a:pPr>
            <a:r>
              <a:rPr lang="ru-RU" sz="2400" smtClean="0"/>
              <a:t>Напечатать таблицу перевода расстояний в дюймах в сантиметры (1 дюйм=2,54 см) для значений от1 до 10 дюймов с шагом 1.</a:t>
            </a:r>
          </a:p>
        </p:txBody>
      </p:sp>
      <p:sp>
        <p:nvSpPr>
          <p:cNvPr id="14339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630D6A1-4F3F-451E-B786-78DDD81BC1E2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1434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9B26F3-8E66-49A6-9592-AEF332F9DF52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56313"/>
          </a:xfrm>
        </p:spPr>
        <p:txBody>
          <a:bodyPr/>
          <a:lstStyle/>
          <a:p>
            <a:pPr marL="457200" indent="-457200">
              <a:buFont typeface="Verdana" pitchFamily="34" charset="0"/>
              <a:buAutoNum type="arabicPeriod" startAt="4"/>
            </a:pPr>
            <a:r>
              <a:rPr lang="ru-RU" sz="2400" smtClean="0"/>
              <a:t>Напечатать таблицу значений функции </a:t>
            </a:r>
            <a:r>
              <a:rPr lang="ru-RU" sz="2400" b="1" smtClean="0"/>
              <a:t>у=х</a:t>
            </a:r>
            <a:r>
              <a:rPr lang="ru-RU" sz="2400" b="1" baseline="30000" smtClean="0"/>
              <a:t>2</a:t>
            </a:r>
            <a:r>
              <a:rPr lang="ru-RU" sz="2400" smtClean="0"/>
              <a:t> при значениях </a:t>
            </a:r>
            <a:r>
              <a:rPr lang="ru-RU" sz="2400" b="1" smtClean="0"/>
              <a:t>х</a:t>
            </a:r>
            <a:r>
              <a:rPr lang="ru-RU" sz="2400" smtClean="0"/>
              <a:t> от 2 до 12 с шагом 2.</a:t>
            </a:r>
          </a:p>
        </p:txBody>
      </p:sp>
      <p:sp>
        <p:nvSpPr>
          <p:cNvPr id="15363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720B379-B2E5-45BC-8F09-9C3748DEBFC1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1536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57FA4C-BE8C-462D-849E-7A3D06097509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56313"/>
          </a:xfrm>
        </p:spPr>
        <p:txBody>
          <a:bodyPr/>
          <a:lstStyle/>
          <a:p>
            <a:pPr marL="514350" indent="-514350">
              <a:buFont typeface="Verdana" pitchFamily="34" charset="0"/>
              <a:buAutoNum type="arabicPeriod" startAt="5"/>
            </a:pPr>
            <a:r>
              <a:rPr lang="ru-RU" sz="2400" smtClean="0"/>
              <a:t>Составить таблицу стоимости порций сыра весом 100, 200, … , 1000 г. Цена одного килограмма 250 руб.</a:t>
            </a:r>
          </a:p>
        </p:txBody>
      </p:sp>
      <p:sp>
        <p:nvSpPr>
          <p:cNvPr id="16387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D45CBBE-F1BA-425A-AEED-AE82D07048C7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1638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A96FEF-41EF-4F5F-B75F-B8FB6BE7CF38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56313"/>
          </a:xfrm>
        </p:spPr>
        <p:txBody>
          <a:bodyPr/>
          <a:lstStyle/>
          <a:p>
            <a:pPr marL="514350" indent="-514350">
              <a:buFont typeface="Verdana" pitchFamily="34" charset="0"/>
              <a:buAutoNum type="arabicPeriod" startAt="6"/>
            </a:pPr>
            <a:r>
              <a:rPr lang="ru-RU" smtClean="0"/>
              <a:t>(самостоятельно) Составить таблицу умножения для числа 12.</a:t>
            </a:r>
          </a:p>
        </p:txBody>
      </p:sp>
      <p:sp>
        <p:nvSpPr>
          <p:cNvPr id="17411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71A21C9-98C3-4C95-B646-21F89A5CBEBA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1741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25DB0B-092C-4162-B05F-C79D9776AEB9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WordArt 4" descr="90%"/>
          <p:cNvSpPr>
            <a:spLocks noChangeArrowheads="1" noChangeShapeType="1" noTextEdit="1"/>
          </p:cNvSpPr>
          <p:nvPr/>
        </p:nvSpPr>
        <p:spPr bwMode="auto">
          <a:xfrm>
            <a:off x="1524000" y="228600"/>
            <a:ext cx="6248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noFill/>
                  <a:round/>
                  <a:headEnd/>
                  <a:tailEnd/>
                </a:ln>
                <a:pattFill prst="pct90">
                  <a:fgClr>
                    <a:srgbClr val="000099"/>
                  </a:fgClr>
                  <a:bgClr>
                    <a:srgbClr val="FFFFFF"/>
                  </a:bgClr>
                </a:patt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Циклические алгоритмы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2987675" y="2060575"/>
            <a:ext cx="597852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Циклический алгоритм</a:t>
            </a:r>
            <a:r>
              <a:rPr lang="ru-RU" sz="3200">
                <a:latin typeface="Times New Roman" pitchFamily="18" charset="0"/>
              </a:rPr>
              <a:t> </a:t>
            </a:r>
            <a:r>
              <a:rPr lang="ru-RU" sz="3200" b="1">
                <a:solidFill>
                  <a:srgbClr val="000099"/>
                </a:solidFill>
                <a:latin typeface="Times New Roman" pitchFamily="18" charset="0"/>
              </a:rPr>
              <a:t>предполагает наличие действий, выполняющихся многократно. </a:t>
            </a:r>
            <a:r>
              <a:rPr lang="ru-RU" sz="2800" b="1">
                <a:solidFill>
                  <a:srgbClr val="000099"/>
                </a:solidFill>
                <a:latin typeface="Times New Roman" pitchFamily="18" charset="0"/>
              </a:rPr>
              <a:t>Например,</a:t>
            </a:r>
            <a:r>
              <a:rPr lang="ru-RU" sz="2800" b="1">
                <a:latin typeface="Times New Roman" pitchFamily="18" charset="0"/>
              </a:rPr>
              <a:t> </a:t>
            </a:r>
            <a:r>
              <a:rPr lang="ru-RU" sz="2800" b="1" i="1">
                <a:solidFill>
                  <a:srgbClr val="000099"/>
                </a:solidFill>
                <a:latin typeface="Times New Roman" pitchFamily="18" charset="0"/>
              </a:rPr>
              <a:t>алгоритм рыбной ловли</a:t>
            </a:r>
            <a:r>
              <a:rPr lang="ru-RU" sz="2800" b="1">
                <a:solidFill>
                  <a:srgbClr val="000099"/>
                </a:solidFill>
                <a:latin typeface="Times New Roman" pitchFamily="18" charset="0"/>
              </a:rPr>
              <a:t> –</a:t>
            </a:r>
            <a:r>
              <a:rPr lang="ru-RU" sz="2800" b="1">
                <a:latin typeface="Times New Roman" pitchFamily="18" charset="0"/>
              </a:rPr>
              <a:t> </a:t>
            </a:r>
            <a:r>
              <a:rPr lang="ru-RU" sz="2800" b="1">
                <a:solidFill>
                  <a:srgbClr val="000099"/>
                </a:solidFill>
                <a:latin typeface="Times New Roman" pitchFamily="18" charset="0"/>
              </a:rPr>
              <a:t>отдельные действия в алгоритме будут повторяться.</a:t>
            </a:r>
            <a:br>
              <a:rPr lang="ru-RU" sz="2800" b="1">
                <a:solidFill>
                  <a:srgbClr val="000099"/>
                </a:solidFill>
                <a:latin typeface="Times New Roman" pitchFamily="18" charset="0"/>
              </a:rPr>
            </a:br>
            <a:endParaRPr lang="ru-RU" sz="2800" b="1">
              <a:solidFill>
                <a:srgbClr val="000099"/>
              </a:solidFill>
              <a:latin typeface="Times New Roman" pitchFamily="18" charset="0"/>
            </a:endParaRPr>
          </a:p>
        </p:txBody>
      </p:sp>
      <p:pic>
        <p:nvPicPr>
          <p:cNvPr id="70662" name="Picture 6" descr="J01781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349500"/>
            <a:ext cx="2486025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8D3531F-CC0C-43D4-8048-7FB2DBCF41CD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410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163080-919C-49DF-A85F-AF0D7DB8AC65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/>
      <p:bldP spid="7066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357313" y="1500188"/>
            <a:ext cx="72151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ru-RU" sz="24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ru-RU" dirty="0" smtClean="0"/>
              <a:t>Задача:</a:t>
            </a:r>
            <a:endParaRPr lang="ru-RU" dirty="0"/>
          </a:p>
        </p:txBody>
      </p:sp>
      <p:sp>
        <p:nvSpPr>
          <p:cNvPr id="512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2686050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Маме нужно помыть тарелки на шесть персон.</a:t>
            </a:r>
          </a:p>
          <a:p>
            <a:pPr>
              <a:buFontTx/>
              <a:buNone/>
            </a:pPr>
            <a:r>
              <a:rPr lang="ru-RU" sz="2800" smtClean="0">
                <a:solidFill>
                  <a:srgbClr val="000000"/>
                </a:solidFill>
              </a:rPr>
              <a:t>Составьте блок-схему этого процесса (зная линейную и разветвляющую структуру).</a:t>
            </a:r>
          </a:p>
        </p:txBody>
      </p:sp>
      <p:sp>
        <p:nvSpPr>
          <p:cNvPr id="5125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C3D404A-EA33-4985-9E11-A172658A47C7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512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B63F7E-A50F-41C7-B69D-A15E82C52906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0"/>
          <p:cNvGrpSpPr>
            <a:grpSpLocks/>
          </p:cNvGrpSpPr>
          <p:nvPr/>
        </p:nvGrpSpPr>
        <p:grpSpPr bwMode="auto">
          <a:xfrm>
            <a:off x="1785938" y="142875"/>
            <a:ext cx="2857500" cy="2357438"/>
            <a:chOff x="1785918" y="142852"/>
            <a:chExt cx="2857520" cy="2357454"/>
          </a:xfrm>
        </p:grpSpPr>
        <p:sp>
          <p:nvSpPr>
            <p:cNvPr id="4" name="Овал 3"/>
            <p:cNvSpPr/>
            <p:nvPr/>
          </p:nvSpPr>
          <p:spPr>
            <a:xfrm>
              <a:off x="1785918" y="142852"/>
              <a:ext cx="2857520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00"/>
                  </a:solidFill>
                </a:rPr>
                <a:t>начало</a:t>
              </a:r>
            </a:p>
          </p:txBody>
        </p:sp>
        <p:cxnSp>
          <p:nvCxnSpPr>
            <p:cNvPr id="6" name="Прямая со стрелкой 5"/>
            <p:cNvCxnSpPr>
              <a:stCxn id="4" idx="4"/>
            </p:cNvCxnSpPr>
            <p:nvPr/>
          </p:nvCxnSpPr>
          <p:spPr>
            <a:xfrm rot="5400000">
              <a:off x="3036083" y="892951"/>
              <a:ext cx="357189" cy="3175"/>
            </a:xfrm>
            <a:prstGeom prst="straightConnector1">
              <a:avLst/>
            </a:prstGeom>
            <a:ln>
              <a:solidFill>
                <a:schemeClr val="accent6">
                  <a:lumMod val="10000"/>
                </a:schemeClr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2071670" y="1071546"/>
              <a:ext cx="2286016" cy="5000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00"/>
                  </a:solidFill>
                </a:rPr>
                <a:t>Мылит тарелку</a:t>
              </a: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 rot="5400000">
              <a:off x="3036877" y="1749413"/>
              <a:ext cx="357190" cy="1587"/>
            </a:xfrm>
            <a:prstGeom prst="straightConnector1">
              <a:avLst/>
            </a:prstGeom>
            <a:ln>
              <a:solidFill>
                <a:schemeClr val="accent6">
                  <a:lumMod val="10000"/>
                </a:schemeClr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Прямоугольник 17"/>
            <p:cNvSpPr/>
            <p:nvPr/>
          </p:nvSpPr>
          <p:spPr>
            <a:xfrm>
              <a:off x="2071670" y="1928802"/>
              <a:ext cx="2286016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00"/>
                  </a:solidFill>
                </a:rPr>
                <a:t>Ополаскивает тарелку</a:t>
              </a:r>
            </a:p>
          </p:txBody>
        </p:sp>
      </p:grpSp>
      <p:grpSp>
        <p:nvGrpSpPr>
          <p:cNvPr id="3" name="Группа 51"/>
          <p:cNvGrpSpPr>
            <a:grpSpLocks/>
          </p:cNvGrpSpPr>
          <p:nvPr/>
        </p:nvGrpSpPr>
        <p:grpSpPr bwMode="auto">
          <a:xfrm>
            <a:off x="2071688" y="2500313"/>
            <a:ext cx="2286000" cy="2143125"/>
            <a:chOff x="2071670" y="2500306"/>
            <a:chExt cx="2286016" cy="2143140"/>
          </a:xfrm>
        </p:grpSpPr>
        <p:cxnSp>
          <p:nvCxnSpPr>
            <p:cNvPr id="19" name="Прямая со стрелкой 18"/>
            <p:cNvCxnSpPr/>
            <p:nvPr/>
          </p:nvCxnSpPr>
          <p:spPr>
            <a:xfrm rot="5400000">
              <a:off x="3036877" y="2678107"/>
              <a:ext cx="357189" cy="1587"/>
            </a:xfrm>
            <a:prstGeom prst="straightConnector1">
              <a:avLst/>
            </a:prstGeom>
            <a:ln>
              <a:solidFill>
                <a:schemeClr val="accent6">
                  <a:lumMod val="10000"/>
                </a:schemeClr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Прямоугольник 19"/>
            <p:cNvSpPr/>
            <p:nvPr/>
          </p:nvSpPr>
          <p:spPr>
            <a:xfrm>
              <a:off x="2071670" y="2857495"/>
              <a:ext cx="2286016" cy="500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00"/>
                  </a:solidFill>
                </a:rPr>
                <a:t>Мылит тарелку</a:t>
              </a:r>
            </a:p>
          </p:txBody>
        </p:sp>
        <p:cxnSp>
          <p:nvCxnSpPr>
            <p:cNvPr id="21" name="Прямая со стрелкой 20"/>
            <p:cNvCxnSpPr/>
            <p:nvPr/>
          </p:nvCxnSpPr>
          <p:spPr>
            <a:xfrm rot="5400000">
              <a:off x="3036877" y="3535363"/>
              <a:ext cx="357189" cy="1587"/>
            </a:xfrm>
            <a:prstGeom prst="straightConnector1">
              <a:avLst/>
            </a:prstGeom>
            <a:ln>
              <a:solidFill>
                <a:schemeClr val="accent6">
                  <a:lumMod val="10000"/>
                </a:schemeClr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Прямоугольник 21"/>
            <p:cNvSpPr/>
            <p:nvPr/>
          </p:nvSpPr>
          <p:spPr>
            <a:xfrm>
              <a:off x="2071670" y="3714751"/>
              <a:ext cx="2286016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00"/>
                  </a:solidFill>
                </a:rPr>
                <a:t>Ополаскивает тарелку</a:t>
              </a:r>
            </a:p>
          </p:txBody>
        </p:sp>
        <p:cxnSp>
          <p:nvCxnSpPr>
            <p:cNvPr id="23" name="Прямая со стрелкой 22"/>
            <p:cNvCxnSpPr/>
            <p:nvPr/>
          </p:nvCxnSpPr>
          <p:spPr>
            <a:xfrm rot="5400000">
              <a:off x="3036877" y="4464057"/>
              <a:ext cx="357191" cy="1587"/>
            </a:xfrm>
            <a:prstGeom prst="straightConnector1">
              <a:avLst/>
            </a:prstGeom>
            <a:ln>
              <a:solidFill>
                <a:schemeClr val="accent6">
                  <a:lumMod val="10000"/>
                </a:schemeClr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Группа 56"/>
          <p:cNvGrpSpPr>
            <a:grpSpLocks/>
          </p:cNvGrpSpPr>
          <p:nvPr/>
        </p:nvGrpSpPr>
        <p:grpSpPr bwMode="auto">
          <a:xfrm>
            <a:off x="5500688" y="4286250"/>
            <a:ext cx="2286000" cy="1785938"/>
            <a:chOff x="5500694" y="4286256"/>
            <a:chExt cx="2286016" cy="1785950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5500694" y="4286256"/>
              <a:ext cx="2286016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00"/>
                  </a:solidFill>
                </a:rPr>
                <a:t>Мылит тарелку</a:t>
              </a:r>
            </a:p>
          </p:txBody>
        </p:sp>
        <p:cxnSp>
          <p:nvCxnSpPr>
            <p:cNvPr id="37" name="Прямая со стрелкой 36"/>
            <p:cNvCxnSpPr/>
            <p:nvPr/>
          </p:nvCxnSpPr>
          <p:spPr>
            <a:xfrm rot="5400000">
              <a:off x="6465901" y="4964124"/>
              <a:ext cx="357189" cy="1587"/>
            </a:xfrm>
            <a:prstGeom prst="straightConnector1">
              <a:avLst/>
            </a:prstGeom>
            <a:ln>
              <a:solidFill>
                <a:schemeClr val="accent6">
                  <a:lumMod val="10000"/>
                </a:schemeClr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Прямоугольник 37"/>
            <p:cNvSpPr/>
            <p:nvPr/>
          </p:nvSpPr>
          <p:spPr>
            <a:xfrm>
              <a:off x="5500694" y="5143512"/>
              <a:ext cx="2286016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00"/>
                  </a:solidFill>
                </a:rPr>
                <a:t>Ополаскивает тарелку</a:t>
              </a:r>
            </a:p>
          </p:txBody>
        </p:sp>
        <p:cxnSp>
          <p:nvCxnSpPr>
            <p:cNvPr id="40" name="Прямая со стрелкой 39"/>
            <p:cNvCxnSpPr/>
            <p:nvPr/>
          </p:nvCxnSpPr>
          <p:spPr>
            <a:xfrm rot="5400000">
              <a:off x="6465901" y="5892817"/>
              <a:ext cx="357190" cy="1587"/>
            </a:xfrm>
            <a:prstGeom prst="straightConnector1">
              <a:avLst/>
            </a:prstGeom>
            <a:ln>
              <a:solidFill>
                <a:schemeClr val="accent6">
                  <a:lumMod val="10000"/>
                </a:schemeClr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Овал 41"/>
          <p:cNvSpPr/>
          <p:nvPr/>
        </p:nvSpPr>
        <p:spPr>
          <a:xfrm>
            <a:off x="5214938" y="6072188"/>
            <a:ext cx="2857500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</a:rPr>
              <a:t>конец</a:t>
            </a:r>
          </a:p>
        </p:txBody>
      </p:sp>
      <p:grpSp>
        <p:nvGrpSpPr>
          <p:cNvPr id="7" name="Группа 52"/>
          <p:cNvGrpSpPr>
            <a:grpSpLocks/>
          </p:cNvGrpSpPr>
          <p:nvPr/>
        </p:nvGrpSpPr>
        <p:grpSpPr bwMode="auto">
          <a:xfrm>
            <a:off x="2071688" y="4643438"/>
            <a:ext cx="2286000" cy="2214562"/>
            <a:chOff x="2071670" y="4643446"/>
            <a:chExt cx="2286016" cy="2214554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2071670" y="4643446"/>
              <a:ext cx="2286016" cy="5000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00"/>
                  </a:solidFill>
                </a:rPr>
                <a:t>Мылит тарелку</a:t>
              </a:r>
            </a:p>
          </p:txBody>
        </p:sp>
        <p:cxnSp>
          <p:nvCxnSpPr>
            <p:cNvPr id="25" name="Прямая со стрелкой 24"/>
            <p:cNvCxnSpPr/>
            <p:nvPr/>
          </p:nvCxnSpPr>
          <p:spPr>
            <a:xfrm rot="5400000">
              <a:off x="3036879" y="5321306"/>
              <a:ext cx="357187" cy="1587"/>
            </a:xfrm>
            <a:prstGeom prst="straightConnector1">
              <a:avLst/>
            </a:prstGeom>
            <a:ln>
              <a:solidFill>
                <a:schemeClr val="accent6">
                  <a:lumMod val="10000"/>
                </a:schemeClr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Прямоугольник 25"/>
            <p:cNvSpPr/>
            <p:nvPr/>
          </p:nvSpPr>
          <p:spPr>
            <a:xfrm>
              <a:off x="2071670" y="5500693"/>
              <a:ext cx="2286016" cy="5714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00"/>
                  </a:solidFill>
                </a:rPr>
                <a:t>Ополаскивает тарелку</a:t>
              </a:r>
            </a:p>
          </p:txBody>
        </p:sp>
        <p:cxnSp>
          <p:nvCxnSpPr>
            <p:cNvPr id="41" name="Прямая со стрелкой 40"/>
            <p:cNvCxnSpPr/>
            <p:nvPr/>
          </p:nvCxnSpPr>
          <p:spPr>
            <a:xfrm rot="5400000">
              <a:off x="3036879" y="6249990"/>
              <a:ext cx="357186" cy="1587"/>
            </a:xfrm>
            <a:prstGeom prst="straightConnector1">
              <a:avLst/>
            </a:prstGeom>
            <a:ln>
              <a:solidFill>
                <a:schemeClr val="accent6">
                  <a:lumMod val="10000"/>
                </a:schemeClr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Блок-схема: узел 42"/>
            <p:cNvSpPr/>
            <p:nvPr/>
          </p:nvSpPr>
          <p:spPr>
            <a:xfrm>
              <a:off x="3000363" y="6429377"/>
              <a:ext cx="500067" cy="428623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8" name="Группа 55"/>
          <p:cNvGrpSpPr>
            <a:grpSpLocks/>
          </p:cNvGrpSpPr>
          <p:nvPr/>
        </p:nvGrpSpPr>
        <p:grpSpPr bwMode="auto">
          <a:xfrm>
            <a:off x="5500688" y="2500313"/>
            <a:ext cx="2286000" cy="1787525"/>
            <a:chOff x="5500694" y="2500306"/>
            <a:chExt cx="2286016" cy="1786744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5500694" y="2500306"/>
              <a:ext cx="2286016" cy="4998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00"/>
                  </a:solidFill>
                </a:rPr>
                <a:t>Мылит тарелку</a:t>
              </a:r>
            </a:p>
          </p:txBody>
        </p:sp>
        <p:cxnSp>
          <p:nvCxnSpPr>
            <p:cNvPr id="33" name="Прямая со стрелкой 32"/>
            <p:cNvCxnSpPr/>
            <p:nvPr/>
          </p:nvCxnSpPr>
          <p:spPr>
            <a:xfrm rot="5400000">
              <a:off x="6465980" y="3177871"/>
              <a:ext cx="357032" cy="1587"/>
            </a:xfrm>
            <a:prstGeom prst="straightConnector1">
              <a:avLst/>
            </a:prstGeom>
            <a:ln>
              <a:solidFill>
                <a:schemeClr val="accent6">
                  <a:lumMod val="10000"/>
                </a:schemeClr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Прямоугольник 33"/>
            <p:cNvSpPr/>
            <p:nvPr/>
          </p:nvSpPr>
          <p:spPr>
            <a:xfrm>
              <a:off x="5500694" y="3357181"/>
              <a:ext cx="2286016" cy="571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00"/>
                  </a:solidFill>
                </a:rPr>
                <a:t>Ополаскивает тарелку</a:t>
              </a:r>
            </a:p>
          </p:txBody>
        </p:sp>
        <p:cxnSp>
          <p:nvCxnSpPr>
            <p:cNvPr id="35" name="Прямая со стрелкой 34"/>
            <p:cNvCxnSpPr/>
            <p:nvPr/>
          </p:nvCxnSpPr>
          <p:spPr>
            <a:xfrm rot="5400000">
              <a:off x="6465186" y="4106946"/>
              <a:ext cx="357032" cy="3175"/>
            </a:xfrm>
            <a:prstGeom prst="straightConnector1">
              <a:avLst/>
            </a:prstGeom>
            <a:ln>
              <a:solidFill>
                <a:schemeClr val="accent6">
                  <a:lumMod val="10000"/>
                </a:schemeClr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Группа 53"/>
          <p:cNvGrpSpPr>
            <a:grpSpLocks/>
          </p:cNvGrpSpPr>
          <p:nvPr/>
        </p:nvGrpSpPr>
        <p:grpSpPr bwMode="auto">
          <a:xfrm>
            <a:off x="5500688" y="0"/>
            <a:ext cx="2286000" cy="2500313"/>
            <a:chOff x="5500694" y="0"/>
            <a:chExt cx="2286016" cy="2501100"/>
          </a:xfrm>
        </p:grpSpPr>
        <p:cxnSp>
          <p:nvCxnSpPr>
            <p:cNvPr id="27" name="Прямая со стрелкой 26"/>
            <p:cNvCxnSpPr/>
            <p:nvPr/>
          </p:nvCxnSpPr>
          <p:spPr>
            <a:xfrm rot="5400000">
              <a:off x="6465052" y="534363"/>
              <a:ext cx="357299" cy="3175"/>
            </a:xfrm>
            <a:prstGeom prst="straightConnector1">
              <a:avLst/>
            </a:prstGeom>
            <a:ln>
              <a:solidFill>
                <a:schemeClr val="accent6">
                  <a:lumMod val="10000"/>
                </a:schemeClr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Прямоугольник 27"/>
            <p:cNvSpPr/>
            <p:nvPr/>
          </p:nvSpPr>
          <p:spPr>
            <a:xfrm>
              <a:off x="5500694" y="714600"/>
              <a:ext cx="2286016" cy="5002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00"/>
                  </a:solidFill>
                </a:rPr>
                <a:t>Мылит тарелку</a:t>
              </a:r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 rot="5400000">
              <a:off x="6465846" y="1392676"/>
              <a:ext cx="357299" cy="1587"/>
            </a:xfrm>
            <a:prstGeom prst="straightConnector1">
              <a:avLst/>
            </a:prstGeom>
            <a:ln>
              <a:solidFill>
                <a:schemeClr val="accent6">
                  <a:lumMod val="10000"/>
                </a:schemeClr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Прямоугольник 29"/>
            <p:cNvSpPr/>
            <p:nvPr/>
          </p:nvSpPr>
          <p:spPr>
            <a:xfrm>
              <a:off x="5500694" y="1572120"/>
              <a:ext cx="2286016" cy="571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00"/>
                  </a:solidFill>
                </a:rPr>
                <a:t>Ополаскивает тарелку</a:t>
              </a:r>
            </a:p>
          </p:txBody>
        </p:sp>
        <p:cxnSp>
          <p:nvCxnSpPr>
            <p:cNvPr id="31" name="Прямая со стрелкой 30"/>
            <p:cNvCxnSpPr/>
            <p:nvPr/>
          </p:nvCxnSpPr>
          <p:spPr>
            <a:xfrm rot="5400000">
              <a:off x="6465052" y="2320862"/>
              <a:ext cx="357300" cy="3175"/>
            </a:xfrm>
            <a:prstGeom prst="straightConnector1">
              <a:avLst/>
            </a:prstGeom>
            <a:ln>
              <a:solidFill>
                <a:schemeClr val="accent6">
                  <a:lumMod val="10000"/>
                </a:schemeClr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Блок-схема: узел 43"/>
            <p:cNvSpPr/>
            <p:nvPr/>
          </p:nvSpPr>
          <p:spPr>
            <a:xfrm>
              <a:off x="6357950" y="0"/>
              <a:ext cx="500065" cy="42876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45" name="Левая фигурная скобка 44"/>
          <p:cNvSpPr/>
          <p:nvPr/>
        </p:nvSpPr>
        <p:spPr>
          <a:xfrm>
            <a:off x="1500188" y="1000125"/>
            <a:ext cx="500062" cy="1714500"/>
          </a:xfrm>
          <a:prstGeom prst="leftBrace">
            <a:avLst>
              <a:gd name="adj1" fmla="val 53145"/>
              <a:gd name="adj2" fmla="val 5168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Левая фигурная скобка 45"/>
          <p:cNvSpPr/>
          <p:nvPr/>
        </p:nvSpPr>
        <p:spPr>
          <a:xfrm>
            <a:off x="1500188" y="2786063"/>
            <a:ext cx="500062" cy="1714500"/>
          </a:xfrm>
          <a:prstGeom prst="leftBrace">
            <a:avLst>
              <a:gd name="adj1" fmla="val 53145"/>
              <a:gd name="adj2" fmla="val 5168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Левая фигурная скобка 46"/>
          <p:cNvSpPr/>
          <p:nvPr/>
        </p:nvSpPr>
        <p:spPr>
          <a:xfrm>
            <a:off x="1500188" y="4500563"/>
            <a:ext cx="500062" cy="1714500"/>
          </a:xfrm>
          <a:prstGeom prst="leftBrace">
            <a:avLst>
              <a:gd name="adj1" fmla="val 53145"/>
              <a:gd name="adj2" fmla="val 5168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Левая фигурная скобка 47"/>
          <p:cNvSpPr/>
          <p:nvPr/>
        </p:nvSpPr>
        <p:spPr>
          <a:xfrm>
            <a:off x="4929188" y="571500"/>
            <a:ext cx="500062" cy="1714500"/>
          </a:xfrm>
          <a:prstGeom prst="leftBrace">
            <a:avLst>
              <a:gd name="adj1" fmla="val 53145"/>
              <a:gd name="adj2" fmla="val 5168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Левая фигурная скобка 48"/>
          <p:cNvSpPr/>
          <p:nvPr/>
        </p:nvSpPr>
        <p:spPr>
          <a:xfrm>
            <a:off x="4929188" y="2286000"/>
            <a:ext cx="500062" cy="1714500"/>
          </a:xfrm>
          <a:prstGeom prst="leftBrace">
            <a:avLst>
              <a:gd name="adj1" fmla="val 53145"/>
              <a:gd name="adj2" fmla="val 5168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Левая фигурная скобка 49"/>
          <p:cNvSpPr/>
          <p:nvPr/>
        </p:nvSpPr>
        <p:spPr>
          <a:xfrm>
            <a:off x="5000625" y="4000500"/>
            <a:ext cx="500063" cy="1714500"/>
          </a:xfrm>
          <a:prstGeom prst="leftBrace">
            <a:avLst>
              <a:gd name="adj1" fmla="val 53145"/>
              <a:gd name="adj2" fmla="val 5168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59" name="Дата 5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B124C60-21DD-4E30-A985-C89108AB0C23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6160" name="Номер слайда 5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D24817-ACAD-453B-9472-D771BDD6D37B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Циклический алгоритм -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357313"/>
            <a:ext cx="8643937" cy="5000625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это алгоритм, содержащий одну или несколько многократно повторяющуюся последовательность команд.</a:t>
            </a:r>
          </a:p>
          <a:p>
            <a:pPr marL="144000" indent="342900" eaLnBrk="1" hangingPunct="1">
              <a:spcBef>
                <a:spcPts val="0"/>
              </a:spcBef>
              <a:buFontTx/>
              <a:buNone/>
              <a:defRPr/>
            </a:pPr>
            <a:endParaRPr lang="ru-RU" sz="3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4000" indent="342900" eaLnBrk="1" hangingPunct="1">
              <a:spcBef>
                <a:spcPts val="0"/>
              </a:spcBef>
              <a:buFontTx/>
              <a:buNone/>
              <a:defRPr/>
            </a:pPr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Такая  последовательность команд называется </a:t>
            </a:r>
            <a:r>
              <a:rPr lang="ru-RU" sz="36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телом цикла</a:t>
            </a:r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9269EB8-2D98-4165-9DA9-9E7B49A933F4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7173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750651-90AC-45A4-8484-BEE02953CCD9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103188"/>
            <a:ext cx="8472487" cy="1314450"/>
          </a:xfrm>
        </p:spPr>
        <p:txBody>
          <a:bodyPr/>
          <a:lstStyle/>
          <a:p>
            <a:pPr>
              <a:defRPr/>
            </a:pPr>
            <a:r>
              <a:rPr lang="ru-RU" sz="4000" dirty="0" smtClean="0"/>
              <a:t>Циклические алгоритмические структуры:</a:t>
            </a:r>
            <a:endParaRPr lang="ru-RU" sz="4000" dirty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indent="250825">
              <a:spcBef>
                <a:spcPct val="0"/>
              </a:spcBef>
              <a:buFont typeface="Wingdings" pitchFamily="2" charset="2"/>
              <a:buChar char="ü"/>
            </a:pPr>
            <a:r>
              <a:rPr lang="ru-RU" b="1" i="1" smtClean="0">
                <a:solidFill>
                  <a:srgbClr val="002060"/>
                </a:solidFill>
              </a:rPr>
              <a:t>Цикл с параметром (со счетчикам)</a:t>
            </a:r>
            <a:r>
              <a:rPr lang="ru-RU" smtClean="0">
                <a:solidFill>
                  <a:srgbClr val="002060"/>
                </a:solidFill>
              </a:rPr>
              <a:t>, в которых тело цикла выполняется определенное количество раз;</a:t>
            </a:r>
          </a:p>
          <a:p>
            <a:pPr marL="179388" indent="250825">
              <a:spcBef>
                <a:spcPct val="0"/>
              </a:spcBef>
              <a:buFontTx/>
              <a:buNone/>
            </a:pPr>
            <a:endParaRPr lang="ru-RU" smtClean="0">
              <a:solidFill>
                <a:srgbClr val="002060"/>
              </a:solidFill>
            </a:endParaRPr>
          </a:p>
          <a:p>
            <a:pPr marL="179388" indent="250825">
              <a:spcBef>
                <a:spcPct val="0"/>
              </a:spcBef>
              <a:buFont typeface="Wingdings" pitchFamily="2" charset="2"/>
              <a:buChar char="ü"/>
            </a:pPr>
            <a:r>
              <a:rPr lang="ru-RU" b="1" i="1" smtClean="0">
                <a:solidFill>
                  <a:srgbClr val="002060"/>
                </a:solidFill>
              </a:rPr>
              <a:t>Циклы с условием</a:t>
            </a:r>
            <a:r>
              <a:rPr lang="ru-RU" smtClean="0">
                <a:solidFill>
                  <a:srgbClr val="002060"/>
                </a:solidFill>
              </a:rPr>
              <a:t>, в которых тело цикла выполняется, пока условие истинно.</a:t>
            </a:r>
            <a:endParaRPr lang="ru-RU" b="1" i="1" smtClean="0">
              <a:solidFill>
                <a:srgbClr val="002060"/>
              </a:solidFill>
            </a:endParaRPr>
          </a:p>
        </p:txBody>
      </p:sp>
      <p:sp>
        <p:nvSpPr>
          <p:cNvPr id="819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902A028-6F6C-4E9A-AC68-A0AFE17F23FB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8197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D132A6-B3E8-4FA0-AE65-B9A92DA25914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57188" y="928688"/>
            <a:ext cx="7715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u="sng">
                <a:solidFill>
                  <a:srgbClr val="000066"/>
                </a:solidFill>
                <a:latin typeface="Arial" charset="0"/>
              </a:rPr>
              <a:t>ДЛЯ </a:t>
            </a:r>
            <a:r>
              <a:rPr lang="ru-RU" sz="240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6699"/>
                </a:solidFill>
                <a:latin typeface="Arial" charset="0"/>
              </a:rPr>
              <a:t>&lt;</a:t>
            </a:r>
            <a:r>
              <a:rPr lang="ru-RU" sz="2400">
                <a:solidFill>
                  <a:srgbClr val="006699"/>
                </a:solidFill>
                <a:latin typeface="Arial" charset="0"/>
              </a:rPr>
              <a:t>счетчик = НачЗнач</a:t>
            </a:r>
            <a:r>
              <a:rPr lang="en-US" sz="2400">
                <a:solidFill>
                  <a:srgbClr val="006699"/>
                </a:solidFill>
                <a:latin typeface="Arial" charset="0"/>
              </a:rPr>
              <a:t>&gt;</a:t>
            </a:r>
            <a:r>
              <a:rPr lang="ru-RU" sz="2400">
                <a:solidFill>
                  <a:srgbClr val="006699"/>
                </a:solidFill>
                <a:latin typeface="Arial" charset="0"/>
              </a:rPr>
              <a:t> </a:t>
            </a:r>
            <a:r>
              <a:rPr lang="ru-RU" sz="2400" u="sng">
                <a:solidFill>
                  <a:srgbClr val="000066"/>
                </a:solidFill>
                <a:latin typeface="Arial" charset="0"/>
              </a:rPr>
              <a:t>ДО</a:t>
            </a:r>
            <a:r>
              <a:rPr lang="ru-RU" sz="240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6699"/>
                </a:solidFill>
                <a:latin typeface="Arial" charset="0"/>
              </a:rPr>
              <a:t>&lt;</a:t>
            </a:r>
            <a:r>
              <a:rPr lang="ru-RU" sz="2400">
                <a:solidFill>
                  <a:srgbClr val="006699"/>
                </a:solidFill>
                <a:latin typeface="Arial" charset="0"/>
              </a:rPr>
              <a:t>КонЗнач</a:t>
            </a:r>
            <a:r>
              <a:rPr lang="en-US" sz="2400">
                <a:solidFill>
                  <a:srgbClr val="006699"/>
                </a:solidFill>
                <a:latin typeface="Arial" charset="0"/>
              </a:rPr>
              <a:t>&gt;</a:t>
            </a:r>
            <a:r>
              <a:rPr lang="ru-RU" sz="2400">
                <a:solidFill>
                  <a:srgbClr val="006699"/>
                </a:solidFill>
                <a:latin typeface="Arial" charset="0"/>
              </a:rPr>
              <a:t>  </a:t>
            </a:r>
            <a:r>
              <a:rPr lang="en-US" sz="2400">
                <a:solidFill>
                  <a:srgbClr val="000066"/>
                </a:solidFill>
                <a:latin typeface="Arial" charset="0"/>
              </a:rPr>
              <a:t>[</a:t>
            </a:r>
            <a:r>
              <a:rPr lang="ru-RU" sz="2400">
                <a:solidFill>
                  <a:srgbClr val="000066"/>
                </a:solidFill>
                <a:latin typeface="Arial" charset="0"/>
              </a:rPr>
              <a:t>шаг х</a:t>
            </a:r>
            <a:r>
              <a:rPr lang="en-US" sz="2400">
                <a:solidFill>
                  <a:srgbClr val="000066"/>
                </a:solidFill>
                <a:latin typeface="Arial" charset="0"/>
              </a:rPr>
              <a:t>]</a:t>
            </a:r>
            <a:r>
              <a:rPr lang="ru-RU" sz="2400">
                <a:solidFill>
                  <a:srgbClr val="000066"/>
                </a:solidFill>
                <a:latin typeface="Arial" charset="0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66"/>
                </a:solidFill>
                <a:latin typeface="Arial" charset="0"/>
              </a:rPr>
              <a:t>     </a:t>
            </a:r>
            <a:r>
              <a:rPr lang="ru-RU" sz="2400" u="sng">
                <a:solidFill>
                  <a:srgbClr val="000066"/>
                </a:solidFill>
                <a:latin typeface="Arial" charset="0"/>
              </a:rPr>
              <a:t>ДЕЛАЙ</a:t>
            </a:r>
            <a:r>
              <a:rPr lang="ru-RU" sz="240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6699"/>
                </a:solidFill>
                <a:latin typeface="Arial" charset="0"/>
              </a:rPr>
              <a:t>&lt;</a:t>
            </a:r>
            <a:r>
              <a:rPr lang="ru-RU" sz="2400">
                <a:solidFill>
                  <a:srgbClr val="006699"/>
                </a:solidFill>
                <a:latin typeface="Arial" charset="0"/>
              </a:rPr>
              <a:t>действия</a:t>
            </a:r>
            <a:r>
              <a:rPr lang="en-US" sz="2400">
                <a:solidFill>
                  <a:srgbClr val="006699"/>
                </a:solidFill>
                <a:latin typeface="Arial" charset="0"/>
              </a:rPr>
              <a:t>&gt;</a:t>
            </a:r>
            <a:endParaRPr lang="ru-RU" sz="2400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8195" name="TextBox 17"/>
          <p:cNvSpPr txBox="1">
            <a:spLocks noChangeArrowheads="1"/>
          </p:cNvSpPr>
          <p:nvPr/>
        </p:nvSpPr>
        <p:spPr bwMode="auto">
          <a:xfrm>
            <a:off x="714375" y="142875"/>
            <a:ext cx="782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Цикл с параметром (со счетчиком):</a:t>
            </a:r>
          </a:p>
        </p:txBody>
      </p:sp>
      <p:grpSp>
        <p:nvGrpSpPr>
          <p:cNvPr id="9220" name="Группа 67"/>
          <p:cNvGrpSpPr>
            <a:grpSpLocks/>
          </p:cNvGrpSpPr>
          <p:nvPr/>
        </p:nvGrpSpPr>
        <p:grpSpPr bwMode="auto">
          <a:xfrm>
            <a:off x="4786313" y="1714500"/>
            <a:ext cx="4000500" cy="4572000"/>
            <a:chOff x="1856562" y="2143910"/>
            <a:chExt cx="4573620" cy="4214842"/>
          </a:xfrm>
        </p:grpSpPr>
        <p:cxnSp>
          <p:nvCxnSpPr>
            <p:cNvPr id="20" name="Прямая со стрелкой 19"/>
            <p:cNvCxnSpPr/>
            <p:nvPr/>
          </p:nvCxnSpPr>
          <p:spPr>
            <a:xfrm rot="5400000">
              <a:off x="4036297" y="2465146"/>
              <a:ext cx="642471" cy="0"/>
            </a:xfrm>
            <a:prstGeom prst="straightConnector1">
              <a:avLst/>
            </a:prstGeom>
            <a:ln>
              <a:solidFill>
                <a:schemeClr val="accent5">
                  <a:lumMod val="10000"/>
                </a:schemeClr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4" name="Блок-схема: подготовка 23"/>
            <p:cNvSpPr/>
            <p:nvPr/>
          </p:nvSpPr>
          <p:spPr>
            <a:xfrm>
              <a:off x="3143346" y="2786381"/>
              <a:ext cx="2428374" cy="714182"/>
            </a:xfrm>
            <a:prstGeom prst="flowChartPreparation">
              <a:avLst/>
            </a:prstGeom>
            <a:ln>
              <a:solidFill>
                <a:schemeClr val="accent5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solidFill>
                    <a:srgbClr val="000000"/>
                  </a:solidFill>
                </a:rPr>
                <a:t>счетчик</a:t>
              </a: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4144040" y="4785328"/>
              <a:ext cx="428801" cy="1814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>
              <a:stCxn id="24" idx="2"/>
            </p:cNvCxnSpPr>
            <p:nvPr/>
          </p:nvCxnSpPr>
          <p:spPr>
            <a:xfrm rot="5400000">
              <a:off x="4107277" y="3750819"/>
              <a:ext cx="500512" cy="0"/>
            </a:xfrm>
            <a:prstGeom prst="straightConnector1">
              <a:avLst/>
            </a:prstGeom>
            <a:ln>
              <a:solidFill>
                <a:schemeClr val="accent6">
                  <a:lumMod val="10000"/>
                </a:schemeClr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4" name="Прямоугольник 33"/>
            <p:cNvSpPr/>
            <p:nvPr/>
          </p:nvSpPr>
          <p:spPr>
            <a:xfrm>
              <a:off x="3214129" y="4001075"/>
              <a:ext cx="2286810" cy="570760"/>
            </a:xfrm>
            <a:prstGeom prst="rect">
              <a:avLst/>
            </a:prstGeom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solidFill>
                    <a:srgbClr val="000000"/>
                  </a:solidFill>
                </a:rPr>
                <a:t>Тело цикла</a:t>
              </a: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 rot="10800000">
              <a:off x="1858376" y="5000636"/>
              <a:ext cx="2499157" cy="1464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 flipH="1" flipV="1">
              <a:off x="928155" y="4071879"/>
              <a:ext cx="1858628" cy="1814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>
              <a:endCxn id="24" idx="1"/>
            </p:cNvCxnSpPr>
            <p:nvPr/>
          </p:nvCxnSpPr>
          <p:spPr>
            <a:xfrm>
              <a:off x="1858376" y="3143472"/>
              <a:ext cx="1284969" cy="1463"/>
            </a:xfrm>
            <a:prstGeom prst="straightConnector1">
              <a:avLst/>
            </a:prstGeom>
            <a:ln>
              <a:solidFill>
                <a:schemeClr val="accent5">
                  <a:lumMod val="10000"/>
                </a:schemeClr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/>
            <p:cNvCxnSpPr/>
            <p:nvPr/>
          </p:nvCxnSpPr>
          <p:spPr>
            <a:xfrm rot="5400000">
              <a:off x="3822095" y="5892280"/>
              <a:ext cx="929314" cy="3630"/>
            </a:xfrm>
            <a:prstGeom prst="straightConnector1">
              <a:avLst/>
            </a:prstGeom>
            <a:ln>
              <a:solidFill>
                <a:schemeClr val="accent5">
                  <a:lumMod val="10000"/>
                </a:schemeClr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10800000">
              <a:off x="5571720" y="3143472"/>
              <a:ext cx="856646" cy="1463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5400000" flipH="1" flipV="1">
              <a:off x="5286290" y="4285548"/>
              <a:ext cx="2285966" cy="1816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10800000">
              <a:off x="4286751" y="5429438"/>
              <a:ext cx="2141616" cy="1463"/>
            </a:xfrm>
            <a:prstGeom prst="line">
              <a:avLst/>
            </a:prstGeom>
            <a:ln>
              <a:solidFill>
                <a:schemeClr val="accent6">
                  <a:lumMod val="1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9221" name="Дата 1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45DEEC2-922B-4A3D-809F-3633452CEDBF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9222" name="Номер слайда 1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A467D2-9D84-4267-8A72-8161623E1DF6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285750" y="2071688"/>
            <a:ext cx="4214813" cy="4071937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2000" kern="0" dirty="0">
                <a:latin typeface="+mn-lt"/>
              </a:rPr>
              <a:t>В начале выполнения цикла значение переменной </a:t>
            </a:r>
            <a:r>
              <a:rPr lang="ru-RU" sz="2000" b="1" kern="0" dirty="0">
                <a:latin typeface="+mn-lt"/>
              </a:rPr>
              <a:t>Счётчик</a:t>
            </a:r>
            <a:r>
              <a:rPr lang="ru-RU" sz="2000" kern="0" dirty="0">
                <a:latin typeface="+mn-lt"/>
              </a:rPr>
              <a:t> устанавливается равным </a:t>
            </a:r>
            <a:r>
              <a:rPr lang="ru-RU" sz="2000" b="1" kern="0" dirty="0" err="1">
                <a:latin typeface="+mn-lt"/>
              </a:rPr>
              <a:t>НачЗнач</a:t>
            </a:r>
            <a:r>
              <a:rPr lang="ru-RU" sz="2000" kern="0" dirty="0">
                <a:latin typeface="+mn-lt"/>
              </a:rPr>
              <a:t>. При каждом проходе цикла переменная </a:t>
            </a:r>
            <a:r>
              <a:rPr lang="ru-RU" sz="2000" b="1" kern="0" dirty="0">
                <a:latin typeface="+mn-lt"/>
              </a:rPr>
              <a:t>Счётчик</a:t>
            </a:r>
            <a:r>
              <a:rPr lang="ru-RU" sz="2000" kern="0" dirty="0">
                <a:latin typeface="+mn-lt"/>
              </a:rPr>
              <a:t> увеличивается на величину </a:t>
            </a:r>
            <a:r>
              <a:rPr lang="ru-RU" sz="2000" b="1" kern="0" dirty="0">
                <a:latin typeface="+mn-lt"/>
              </a:rPr>
              <a:t>шага</a:t>
            </a:r>
            <a:r>
              <a:rPr lang="ru-RU" sz="2000" kern="0" dirty="0">
                <a:latin typeface="+mn-lt"/>
              </a:rPr>
              <a:t>. Если она достигает величины, больше </a:t>
            </a:r>
            <a:r>
              <a:rPr lang="ru-RU" sz="2000" b="1" kern="0" dirty="0" err="1">
                <a:latin typeface="+mn-lt"/>
              </a:rPr>
              <a:t>КонЗнач</a:t>
            </a:r>
            <a:r>
              <a:rPr lang="ru-RU" sz="2000" kern="0" dirty="0">
                <a:latin typeface="+mn-lt"/>
              </a:rPr>
              <a:t>, то цикл завершается и выполняется следующая за ним операция.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6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1071563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Решите задачу о тарелках через цикл.</a:t>
            </a:r>
          </a:p>
        </p:txBody>
      </p:sp>
      <p:grpSp>
        <p:nvGrpSpPr>
          <p:cNvPr id="2" name="Группа 58"/>
          <p:cNvGrpSpPr>
            <a:grpSpLocks/>
          </p:cNvGrpSpPr>
          <p:nvPr/>
        </p:nvGrpSpPr>
        <p:grpSpPr bwMode="auto">
          <a:xfrm>
            <a:off x="3143250" y="1143000"/>
            <a:ext cx="4953000" cy="4579938"/>
            <a:chOff x="3143240" y="1142983"/>
            <a:chExt cx="4953721" cy="4579296"/>
          </a:xfrm>
        </p:grpSpPr>
        <p:grpSp>
          <p:nvGrpSpPr>
            <p:cNvPr id="10247" name="Группа 57"/>
            <p:cNvGrpSpPr>
              <a:grpSpLocks/>
            </p:cNvGrpSpPr>
            <p:nvPr/>
          </p:nvGrpSpPr>
          <p:grpSpPr bwMode="auto">
            <a:xfrm>
              <a:off x="3143240" y="1142983"/>
              <a:ext cx="4953721" cy="4579296"/>
              <a:chOff x="3143240" y="1142983"/>
              <a:chExt cx="4953721" cy="4579296"/>
            </a:xfrm>
          </p:grpSpPr>
          <p:cxnSp>
            <p:nvCxnSpPr>
              <p:cNvPr id="10" name="Прямая со стрелкой 9"/>
              <p:cNvCxnSpPr/>
              <p:nvPr/>
            </p:nvCxnSpPr>
            <p:spPr>
              <a:xfrm rot="5400000">
                <a:off x="5491593" y="1490597"/>
                <a:ext cx="696815" cy="1588"/>
              </a:xfrm>
              <a:prstGeom prst="straightConnector1">
                <a:avLst/>
              </a:prstGeom>
              <a:ln>
                <a:solidFill>
                  <a:schemeClr val="accent5">
                    <a:lumMod val="10000"/>
                  </a:schemeClr>
                </a:solidFill>
                <a:tailEnd type="arrow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1" name="Блок-схема: подготовка 10"/>
              <p:cNvSpPr/>
              <p:nvPr/>
            </p:nvSpPr>
            <p:spPr>
              <a:xfrm>
                <a:off x="4530917" y="1839798"/>
                <a:ext cx="2684854" cy="774591"/>
              </a:xfrm>
              <a:prstGeom prst="flowChartPreparation">
                <a:avLst/>
              </a:prstGeom>
              <a:ln>
                <a:solidFill>
                  <a:schemeClr val="accent5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="1" dirty="0" err="1">
                    <a:solidFill>
                      <a:srgbClr val="000000"/>
                    </a:solidFill>
                  </a:rPr>
                  <a:t>i</a:t>
                </a:r>
                <a:r>
                  <a:rPr lang="en-US" b="1" dirty="0">
                    <a:solidFill>
                      <a:srgbClr val="000000"/>
                    </a:solidFill>
                  </a:rPr>
                  <a:t>=1 </a:t>
                </a:r>
                <a:r>
                  <a:rPr lang="ru-RU" b="1" dirty="0">
                    <a:solidFill>
                      <a:srgbClr val="000000"/>
                    </a:solidFill>
                  </a:rPr>
                  <a:t>до 6</a:t>
                </a:r>
              </a:p>
            </p:txBody>
          </p:sp>
          <p:cxnSp>
            <p:nvCxnSpPr>
              <p:cNvPr id="13" name="Прямая со стрелкой 12"/>
              <p:cNvCxnSpPr>
                <a:stCxn id="11" idx="2"/>
              </p:cNvCxnSpPr>
              <p:nvPr/>
            </p:nvCxnSpPr>
            <p:spPr>
              <a:xfrm rot="5400000">
                <a:off x="5743978" y="2728672"/>
                <a:ext cx="242853" cy="14290"/>
              </a:xfrm>
              <a:prstGeom prst="straightConnector1">
                <a:avLst/>
              </a:prstGeom>
              <a:ln>
                <a:solidFill>
                  <a:schemeClr val="accent6">
                    <a:lumMod val="10000"/>
                  </a:schemeClr>
                </a:solidFill>
                <a:tailEnd type="arrow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4" name="Прямоугольник 13"/>
              <p:cNvSpPr/>
              <p:nvPr/>
            </p:nvSpPr>
            <p:spPr>
              <a:xfrm>
                <a:off x="4643646" y="2857243"/>
                <a:ext cx="2464159" cy="499993"/>
              </a:xfrm>
              <a:prstGeom prst="rect">
                <a:avLst/>
              </a:prstGeom>
              <a:ln>
                <a:solidFill>
                  <a:schemeClr val="accent6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b="1" dirty="0">
                    <a:solidFill>
                      <a:srgbClr val="000000"/>
                    </a:solidFill>
                  </a:rPr>
                  <a:t>Мылит тарелку</a:t>
                </a:r>
              </a:p>
            </p:txBody>
          </p:sp>
          <p:cxnSp>
            <p:nvCxnSpPr>
              <p:cNvPr id="15" name="Прямая соединительная линия 14"/>
              <p:cNvCxnSpPr/>
              <p:nvPr/>
            </p:nvCxnSpPr>
            <p:spPr>
              <a:xfrm rot="10800000">
                <a:off x="3143240" y="4785785"/>
                <a:ext cx="2715020" cy="1587"/>
              </a:xfrm>
              <a:prstGeom prst="line">
                <a:avLst/>
              </a:prstGeom>
              <a:ln>
                <a:solidFill>
                  <a:schemeClr val="accent6">
                    <a:lumMod val="10000"/>
                  </a:schemeClr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5400000" flipH="1" flipV="1">
                <a:off x="1864688" y="3505646"/>
                <a:ext cx="2558691" cy="1588"/>
              </a:xfrm>
              <a:prstGeom prst="line">
                <a:avLst/>
              </a:prstGeom>
              <a:ln>
                <a:solidFill>
                  <a:schemeClr val="accent6">
                    <a:lumMod val="10000"/>
                  </a:schemeClr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 стрелкой 16"/>
              <p:cNvCxnSpPr>
                <a:endCxn id="11" idx="1"/>
              </p:cNvCxnSpPr>
              <p:nvPr/>
            </p:nvCxnSpPr>
            <p:spPr>
              <a:xfrm>
                <a:off x="3144828" y="2227094"/>
                <a:ext cx="1386089" cy="1587"/>
              </a:xfrm>
              <a:prstGeom prst="straightConnector1">
                <a:avLst/>
              </a:prstGeom>
              <a:ln>
                <a:solidFill>
                  <a:schemeClr val="accent5">
                    <a:lumMod val="10000"/>
                  </a:schemeClr>
                </a:solidFill>
                <a:tailEnd type="arrow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/>
              <p:cNvCxnSpPr/>
              <p:nvPr/>
            </p:nvCxnSpPr>
            <p:spPr>
              <a:xfrm rot="5400000">
                <a:off x="5426501" y="5360380"/>
                <a:ext cx="722212" cy="1587"/>
              </a:xfrm>
              <a:prstGeom prst="straightConnector1">
                <a:avLst/>
              </a:prstGeom>
              <a:ln>
                <a:solidFill>
                  <a:schemeClr val="accent5">
                    <a:lumMod val="10000"/>
                  </a:schemeClr>
                </a:solidFill>
                <a:tailEnd type="arrow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10800000">
                <a:off x="7149086" y="2227094"/>
                <a:ext cx="924059" cy="1587"/>
              </a:xfrm>
              <a:prstGeom prst="line">
                <a:avLst/>
              </a:prstGeom>
              <a:ln>
                <a:solidFill>
                  <a:schemeClr val="accent6">
                    <a:lumMod val="10000"/>
                  </a:schemeClr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 flipH="1" flipV="1">
                <a:off x="6687453" y="3612787"/>
                <a:ext cx="2772973" cy="1587"/>
              </a:xfrm>
              <a:prstGeom prst="line">
                <a:avLst/>
              </a:prstGeom>
              <a:ln>
                <a:solidFill>
                  <a:schemeClr val="accent6">
                    <a:lumMod val="10000"/>
                  </a:schemeClr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10800000">
                <a:off x="5786813" y="5000067"/>
                <a:ext cx="2310148" cy="1588"/>
              </a:xfrm>
              <a:prstGeom prst="line">
                <a:avLst/>
              </a:prstGeom>
              <a:ln>
                <a:solidFill>
                  <a:schemeClr val="accent6">
                    <a:lumMod val="10000"/>
                  </a:schemeClr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10248" name="Группа 56"/>
            <p:cNvGrpSpPr>
              <a:grpSpLocks/>
            </p:cNvGrpSpPr>
            <p:nvPr/>
          </p:nvGrpSpPr>
          <p:grpSpPr bwMode="auto">
            <a:xfrm>
              <a:off x="4357686" y="3357565"/>
              <a:ext cx="3071834" cy="1428757"/>
              <a:chOff x="4357686" y="3357565"/>
              <a:chExt cx="3071834" cy="1428757"/>
            </a:xfrm>
          </p:grpSpPr>
          <p:cxnSp>
            <p:nvCxnSpPr>
              <p:cNvPr id="24" name="Прямая со стрелкой 23"/>
              <p:cNvCxnSpPr>
                <a:stCxn id="14" idx="2"/>
              </p:cNvCxnSpPr>
              <p:nvPr/>
            </p:nvCxnSpPr>
            <p:spPr>
              <a:xfrm rot="5400000">
                <a:off x="5724139" y="3491358"/>
                <a:ext cx="285710" cy="17466"/>
              </a:xfrm>
              <a:prstGeom prst="straightConnector1">
                <a:avLst/>
              </a:prstGeom>
              <a:ln>
                <a:solidFill>
                  <a:schemeClr val="accent6">
                    <a:lumMod val="10000"/>
                  </a:schemeClr>
                </a:solidFill>
                <a:tailEnd type="arrow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Прямоугольник 28"/>
              <p:cNvSpPr/>
              <p:nvPr/>
            </p:nvSpPr>
            <p:spPr>
              <a:xfrm>
                <a:off x="4357855" y="3642946"/>
                <a:ext cx="3072259" cy="714275"/>
              </a:xfrm>
              <a:prstGeom prst="rect">
                <a:avLst/>
              </a:prstGeom>
              <a:ln>
                <a:solidFill>
                  <a:schemeClr val="accent6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b="1" dirty="0">
                    <a:solidFill>
                      <a:srgbClr val="000000"/>
                    </a:solidFill>
                  </a:rPr>
                  <a:t>Ополаскивает тарелку</a:t>
                </a:r>
              </a:p>
            </p:txBody>
          </p: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 flipH="1" flipV="1">
                <a:off x="5644771" y="4570710"/>
                <a:ext cx="428565" cy="1588"/>
              </a:xfrm>
              <a:prstGeom prst="line">
                <a:avLst/>
              </a:prstGeom>
              <a:ln>
                <a:solidFill>
                  <a:schemeClr val="accent6">
                    <a:lumMod val="10000"/>
                  </a:schemeClr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</p:grpSp>
      <p:pic>
        <p:nvPicPr>
          <p:cNvPr id="10244" name="Рисунок 55" descr="AG00032_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571750"/>
            <a:ext cx="257016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Дата 2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5AACECD-4214-46BE-AD6D-32B2D686C9EB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10246" name="Номер слайда 2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3D64D0-EB4B-42B2-A396-FE583A862B46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611187"/>
          </a:xfrm>
        </p:spPr>
        <p:txBody>
          <a:bodyPr/>
          <a:lstStyle/>
          <a:p>
            <a:pPr>
              <a:defRPr/>
            </a:pPr>
            <a:r>
              <a:rPr lang="ru-RU" sz="3200" dirty="0" smtClean="0"/>
              <a:t>Цикл с параметром (со счётчиком)</a:t>
            </a:r>
            <a:endParaRPr lang="ru-RU" sz="3200" dirty="0"/>
          </a:p>
        </p:txBody>
      </p:sp>
      <p:sp>
        <p:nvSpPr>
          <p:cNvPr id="11267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857250"/>
            <a:ext cx="4500563" cy="5357813"/>
          </a:xfrm>
        </p:spPr>
        <p:txBody>
          <a:bodyPr/>
          <a:lstStyle/>
          <a:p>
            <a:pPr>
              <a:buFontTx/>
              <a:buNone/>
            </a:pPr>
            <a:r>
              <a:rPr lang="ru-RU" sz="2200" b="1" smtClean="0"/>
              <a:t>Когда заранее известно, какое число повторений тела цикла необходимо выполнить.</a:t>
            </a:r>
          </a:p>
          <a:p>
            <a:pPr>
              <a:buFontTx/>
              <a:buNone/>
            </a:pPr>
            <a:endParaRPr lang="ru-RU" sz="2200" smtClean="0"/>
          </a:p>
          <a:p>
            <a:pPr>
              <a:buFontTx/>
              <a:buNone/>
            </a:pPr>
            <a:r>
              <a:rPr lang="ru-RU" sz="2200" smtClean="0"/>
              <a:t>Выход из цикла происходит, когда значение параметра цикла становится равно значению </a:t>
            </a:r>
            <a:r>
              <a:rPr lang="ru-RU" sz="2200" b="1" smtClean="0"/>
              <a:t>конец + шаг</a:t>
            </a:r>
            <a:r>
              <a:rPr lang="ru-RU" sz="2200" smtClean="0"/>
              <a:t>.</a:t>
            </a:r>
          </a:p>
          <a:p>
            <a:pPr>
              <a:buFontTx/>
              <a:buNone/>
            </a:pPr>
            <a:endParaRPr lang="ru-RU" sz="2200" smtClean="0"/>
          </a:p>
          <a:p>
            <a:pPr>
              <a:buFontTx/>
              <a:buNone/>
            </a:pPr>
            <a:r>
              <a:rPr lang="ru-RU" sz="2200" smtClean="0"/>
              <a:t>Тело цикла выполняется столько раз, сколько разных значений примет параметр в заданных пределах.</a:t>
            </a:r>
          </a:p>
          <a:p>
            <a:pPr>
              <a:buFontTx/>
              <a:buNone/>
            </a:pPr>
            <a:endParaRPr lang="ru-RU" sz="2000" smtClean="0"/>
          </a:p>
        </p:txBody>
      </p:sp>
      <p:sp>
        <p:nvSpPr>
          <p:cNvPr id="11268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</p:txBody>
      </p:sp>
      <p:grpSp>
        <p:nvGrpSpPr>
          <p:cNvPr id="11269" name="Группа 67"/>
          <p:cNvGrpSpPr>
            <a:grpSpLocks/>
          </p:cNvGrpSpPr>
          <p:nvPr/>
        </p:nvGrpSpPr>
        <p:grpSpPr bwMode="auto">
          <a:xfrm>
            <a:off x="5500688" y="1785938"/>
            <a:ext cx="2928937" cy="4143375"/>
            <a:chOff x="5000628" y="1785926"/>
            <a:chExt cx="2928958" cy="4143404"/>
          </a:xfrm>
        </p:grpSpPr>
        <p:sp>
          <p:nvSpPr>
            <p:cNvPr id="5" name="Шестиугольник 4"/>
            <p:cNvSpPr/>
            <p:nvPr/>
          </p:nvSpPr>
          <p:spPr>
            <a:xfrm>
              <a:off x="5643570" y="2143115"/>
              <a:ext cx="2286016" cy="571504"/>
            </a:xfrm>
            <a:prstGeom prst="hexagon">
              <a:avLst/>
            </a:prstGeom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00"/>
                  </a:solidFill>
                </a:rPr>
                <a:t>СЧЁТЧИК</a:t>
              </a:r>
            </a:p>
          </p:txBody>
        </p:sp>
        <p:sp>
          <p:nvSpPr>
            <p:cNvPr id="6" name="Блок-схема: процесс 5"/>
            <p:cNvSpPr/>
            <p:nvPr/>
          </p:nvSpPr>
          <p:spPr>
            <a:xfrm>
              <a:off x="5643570" y="3786190"/>
              <a:ext cx="2286016" cy="928693"/>
            </a:xfrm>
            <a:prstGeom prst="flowChartProcess">
              <a:avLst/>
            </a:prstGeom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00"/>
                  </a:solidFill>
                </a:rPr>
                <a:t>ТЕЛО ЦИКЛА</a:t>
              </a:r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3644100" y="3785396"/>
              <a:ext cx="2714644" cy="1587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>
              <a:endCxn id="5" idx="2"/>
            </p:cNvCxnSpPr>
            <p:nvPr/>
          </p:nvCxnSpPr>
          <p:spPr>
            <a:xfrm>
              <a:off x="5000628" y="2428867"/>
              <a:ext cx="642942" cy="1588"/>
            </a:xfrm>
            <a:prstGeom prst="straightConnector1">
              <a:avLst/>
            </a:prstGeom>
            <a:ln w="28575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5000628" y="5072074"/>
              <a:ext cx="1785950" cy="1587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/>
            <p:cNvCxnSpPr>
              <a:stCxn id="6" idx="2"/>
            </p:cNvCxnSpPr>
            <p:nvPr/>
          </p:nvCxnSpPr>
          <p:spPr>
            <a:xfrm rot="5400000">
              <a:off x="6607984" y="4893479"/>
              <a:ext cx="357189" cy="3175"/>
            </a:xfrm>
            <a:prstGeom prst="straightConnector1">
              <a:avLst/>
            </a:prstGeom>
            <a:ln w="28575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/>
            <p:nvPr/>
          </p:nvCxnSpPr>
          <p:spPr>
            <a:xfrm rot="5400000">
              <a:off x="6250794" y="3250404"/>
              <a:ext cx="1071569" cy="3175"/>
            </a:xfrm>
            <a:prstGeom prst="straightConnector1">
              <a:avLst/>
            </a:prstGeom>
            <a:ln w="28575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/>
            <p:cNvCxnSpPr/>
            <p:nvPr/>
          </p:nvCxnSpPr>
          <p:spPr>
            <a:xfrm rot="5400000">
              <a:off x="6608777" y="1963727"/>
              <a:ext cx="357189" cy="1588"/>
            </a:xfrm>
            <a:prstGeom prst="straightConnector1">
              <a:avLst/>
            </a:prstGeom>
            <a:ln w="28575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hape 65"/>
            <p:cNvCxnSpPr>
              <a:stCxn id="5" idx="1"/>
            </p:cNvCxnSpPr>
            <p:nvPr/>
          </p:nvCxnSpPr>
          <p:spPr>
            <a:xfrm flipH="1">
              <a:off x="6786578" y="2428867"/>
              <a:ext cx="1143008" cy="3500463"/>
            </a:xfrm>
            <a:prstGeom prst="bentConnector4">
              <a:avLst>
                <a:gd name="adj1" fmla="val -20000"/>
                <a:gd name="adj2" fmla="val 89331"/>
              </a:avLst>
            </a:prstGeom>
            <a:ln w="28575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70" name="Дата 6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2D3B231-D923-484F-B08B-43BE095F9523}" type="datetime1">
              <a:rPr lang="ru-RU"/>
              <a:pPr/>
              <a:t>05.02.2013</a:t>
            </a:fld>
            <a:endParaRPr lang="ru-RU"/>
          </a:p>
        </p:txBody>
      </p:sp>
      <p:sp>
        <p:nvSpPr>
          <p:cNvPr id="11271" name="Номер слайда 6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5C1B04-9257-4DBD-A8B5-4DFE8EF7C265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399</TotalTime>
  <Words>430</Words>
  <Application>Microsoft Office PowerPoint</Application>
  <PresentationFormat>Экран (4:3)</PresentationFormat>
  <Paragraphs>95</Paragraphs>
  <Slides>15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Verdana</vt:lpstr>
      <vt:lpstr>Arial</vt:lpstr>
      <vt:lpstr>Calibri</vt:lpstr>
      <vt:lpstr>Times New Roman</vt:lpstr>
      <vt:lpstr>Wingdings</vt:lpstr>
      <vt:lpstr>Шары</vt:lpstr>
      <vt:lpstr>Алгоритмическая структура «Цикл»</vt:lpstr>
      <vt:lpstr>Слайд 2</vt:lpstr>
      <vt:lpstr>Задача:</vt:lpstr>
      <vt:lpstr>Слайд 4</vt:lpstr>
      <vt:lpstr>Циклический алгоритм - </vt:lpstr>
      <vt:lpstr>Циклические алгоритмические структуры:</vt:lpstr>
      <vt:lpstr>Слайд 7</vt:lpstr>
      <vt:lpstr>Слайд 8</vt:lpstr>
      <vt:lpstr>Цикл с параметром (со счётчиком)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36</cp:revision>
  <dcterms:created xsi:type="dcterms:W3CDTF">2009-03-30T10:30:33Z</dcterms:created>
  <dcterms:modified xsi:type="dcterms:W3CDTF">2013-02-05T15:00:07Z</dcterms:modified>
</cp:coreProperties>
</file>