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13" r:id="rId2"/>
    <p:sldId id="300" r:id="rId3"/>
    <p:sldId id="314" r:id="rId4"/>
    <p:sldId id="311" r:id="rId5"/>
    <p:sldId id="315" r:id="rId6"/>
    <p:sldId id="312" r:id="rId7"/>
    <p:sldId id="303" r:id="rId8"/>
    <p:sldId id="316" r:id="rId9"/>
    <p:sldId id="317" r:id="rId10"/>
    <p:sldId id="318" r:id="rId11"/>
    <p:sldId id="31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3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65F614-A9FB-40B7-B4F7-0F0E04597CF3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A7B12D-2122-4BEA-94E0-1F8A094E1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72408B-41B2-41F1-8BC4-742417D64AF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BF6EAC-4AF3-444A-B2FC-9E421AA59568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09AB23-4886-4F90-B6ED-42A43E62AAE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4FBD0D-0C5C-42EC-9083-D57D690A5824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941F7E-6160-44FA-A862-46764C611C79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A4E51-D198-4944-BF28-E0F607CB667A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EE2BBB-06D2-4AD0-A927-C9D40937FEF5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0"/>
              <a:ext cx="1858" cy="3629"/>
              <a:chOff x="3008" y="774"/>
              <a:chExt cx="1858" cy="3629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9" y="121"/>
              <a:ext cx="356" cy="608"/>
              <a:chOff x="1731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4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4"/>
              <a:ext cx="500" cy="500"/>
              <a:chOff x="1727" y="870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8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1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5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1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4A7BA-A313-4028-B10E-753D06F5CC35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5CB0B-E67A-462A-B80D-466716FD1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7432E-74DF-4ACC-8981-FD5EF49F2E38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BB9D4-319A-48A3-B3AA-AD7E8D02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477A-0101-49AD-B513-2DACC67061D5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BC4CE-D6A2-4B1B-8EA7-840DD0054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59A03-45D6-4283-B6CB-8A8D8DD63EEB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CFCF-3EC6-4D9D-BD4B-2AD84FC28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7692-CCEF-4423-B306-611EE4C43F93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2BB6D-7B02-4695-9C4B-B14DCAE64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1758-027E-4987-9CCD-E4649B7B7AA4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4AF2C-D799-4080-B205-BDEDB9620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11A24-7088-4ECF-9110-3C0E76A5B7E0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0FC48-A7FF-432B-B674-3AF5DDE73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46FF-82BA-4B54-ABF0-1F48E880E6D4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44CCB-E8DA-4443-BE7A-A8541D52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3E88-6860-4D12-BFEC-6AAFF5C07A67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1881B-4580-4843-BCF3-EED7C42BD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4F9B3-E452-4762-8CAB-F463E0566A17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F12F-EBE1-4A62-879B-2D8627F1C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373E9-5884-41E2-8B8B-8095D79A04D7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0D668-4586-4F99-8D0D-65A922B9B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48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4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49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49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49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49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50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5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50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1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5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D783E10-522A-416E-ADEC-056E4C8A1A43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205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427E3-4261-4429-8E8E-16043127E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596900"/>
            <a:ext cx="8077200" cy="35814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Разветвляющиеся алгоритмы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88" y="5572125"/>
            <a:ext cx="6146800" cy="100012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000" dirty="0" smtClean="0"/>
              <a:t>9 класс</a:t>
            </a:r>
          </a:p>
          <a:p>
            <a:pPr algn="r" eaLnBrk="1" hangingPunct="1">
              <a:defRPr/>
            </a:pPr>
            <a:r>
              <a:rPr lang="ru-RU" sz="2000" smtClean="0"/>
              <a:t>Урок №3</a:t>
            </a:r>
            <a:endParaRPr lang="ru-RU" sz="2000" dirty="0" smtClean="0"/>
          </a:p>
        </p:txBody>
      </p:sp>
      <p:sp>
        <p:nvSpPr>
          <p:cNvPr id="307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13BECD8-C6EE-4FA6-9184-C36252E5255F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307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458577-C2CD-4BCD-82D5-3B670D13310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107156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smtClean="0"/>
              <a:t>На плоскости расположена окружность радиуса </a:t>
            </a:r>
            <a:r>
              <a:rPr lang="en-US" sz="2000" smtClean="0"/>
              <a:t>R </a:t>
            </a:r>
            <a:r>
              <a:rPr lang="ru-RU" sz="2000" smtClean="0"/>
              <a:t>с центром в начале координат. Ввести заданные координаты точки и определить, лежит ли она на окружности.</a:t>
            </a:r>
          </a:p>
        </p:txBody>
      </p:sp>
      <p:sp>
        <p:nvSpPr>
          <p:cNvPr id="12291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0083E8D-352B-4DE2-9308-6F34632A8E37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5BCA4B-8CE0-4A3D-B904-8B06581AC808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14375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</a:rPr>
              <a:t>3.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246063"/>
            <a:ext cx="8243887" cy="46831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Самостоятельно</a:t>
            </a:r>
            <a:endParaRPr lang="ru-RU" dirty="0"/>
          </a:p>
        </p:txBody>
      </p:sp>
      <p:sp>
        <p:nvSpPr>
          <p:cNvPr id="13315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4B5817-63C5-4F75-8C0A-68569D683075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1331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DC6CCB-9DE1-4841-8BEB-7E6B5DE8531A}" type="slidenum">
              <a:rPr lang="ru-RU" smtClean="0"/>
              <a:pPr/>
              <a:t>11</a:t>
            </a:fld>
            <a:endParaRPr lang="ru-RU" smtClean="0"/>
          </a:p>
        </p:txBody>
      </p:sp>
      <p:grpSp>
        <p:nvGrpSpPr>
          <p:cNvPr id="13317" name="Содержимое 5"/>
          <p:cNvGrpSpPr>
            <a:grpSpLocks noGrp="1"/>
          </p:cNvGrpSpPr>
          <p:nvPr>
            <p:ph idx="1"/>
          </p:nvPr>
        </p:nvGrpSpPr>
        <p:grpSpPr bwMode="auto">
          <a:xfrm>
            <a:off x="457200" y="928688"/>
            <a:ext cx="3043238" cy="1143000"/>
            <a:chOff x="642910" y="1000108"/>
            <a:chExt cx="2928958" cy="107157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42910" y="1285860"/>
              <a:ext cx="857145" cy="500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Z=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57961" y="1000108"/>
              <a:ext cx="2213907" cy="10715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100/y</a:t>
              </a:r>
              <a:r>
                <a:rPr lang="ru-RU" dirty="0">
                  <a:solidFill>
                    <a:srgbClr val="002060"/>
                  </a:solidFill>
                </a:rPr>
                <a:t>, если </a:t>
              </a:r>
              <a:r>
                <a:rPr lang="en-US" dirty="0">
                  <a:solidFill>
                    <a:srgbClr val="002060"/>
                  </a:solidFill>
                </a:rPr>
                <a:t>y&gt;0</a:t>
              </a:r>
            </a:p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y/100, </a:t>
              </a:r>
              <a:r>
                <a:rPr lang="ru-RU" dirty="0">
                  <a:solidFill>
                    <a:srgbClr val="002060"/>
                  </a:solidFill>
                </a:rPr>
                <a:t>если</a:t>
              </a:r>
              <a:r>
                <a:rPr lang="en-US" dirty="0">
                  <a:solidFill>
                    <a:srgbClr val="002060"/>
                  </a:solidFill>
                </a:rPr>
                <a:t> y≤0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9" name="Левая фигурная скобка 8"/>
            <p:cNvSpPr/>
            <p:nvPr/>
          </p:nvSpPr>
          <p:spPr>
            <a:xfrm>
              <a:off x="1142529" y="1165308"/>
              <a:ext cx="215431" cy="747122"/>
            </a:xfrm>
            <a:prstGeom prst="leftBrac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3318" name="Содержимое 5"/>
          <p:cNvGrpSpPr>
            <a:grpSpLocks/>
          </p:cNvGrpSpPr>
          <p:nvPr/>
        </p:nvGrpSpPr>
        <p:grpSpPr bwMode="auto">
          <a:xfrm>
            <a:off x="500063" y="2857500"/>
            <a:ext cx="4429125" cy="1143000"/>
            <a:chOff x="642910" y="1000108"/>
            <a:chExt cx="2928958" cy="107157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42910" y="1285860"/>
              <a:ext cx="857691" cy="500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Z=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356778" y="1000108"/>
              <a:ext cx="2215090" cy="10715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100/y</a:t>
              </a:r>
              <a:r>
                <a:rPr lang="ru-RU" dirty="0">
                  <a:solidFill>
                    <a:srgbClr val="002060"/>
                  </a:solidFill>
                </a:rPr>
                <a:t>, если </a:t>
              </a:r>
              <a:r>
                <a:rPr lang="en-US" dirty="0">
                  <a:solidFill>
                    <a:srgbClr val="002060"/>
                  </a:solidFill>
                </a:rPr>
                <a:t>y&gt;0</a:t>
              </a:r>
            </a:p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y/100, </a:t>
              </a:r>
              <a:r>
                <a:rPr lang="ru-RU" dirty="0">
                  <a:solidFill>
                    <a:srgbClr val="002060"/>
                  </a:solidFill>
                </a:rPr>
                <a:t>если</a:t>
              </a:r>
              <a:r>
                <a:rPr lang="en-US" dirty="0">
                  <a:solidFill>
                    <a:srgbClr val="002060"/>
                  </a:solidFill>
                </a:rPr>
                <a:t> y&lt;0</a:t>
              </a:r>
            </a:p>
            <a:p>
              <a:pPr>
                <a:defRPr/>
              </a:pPr>
              <a:r>
                <a:rPr lang="ru-RU" dirty="0">
                  <a:solidFill>
                    <a:srgbClr val="002060"/>
                  </a:solidFill>
                </a:rPr>
                <a:t>«нет решений», если </a:t>
              </a:r>
              <a:r>
                <a:rPr lang="en-US" dirty="0">
                  <a:solidFill>
                    <a:srgbClr val="002060"/>
                  </a:solidFill>
                </a:rPr>
                <a:t>y=0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4" name="Левая фигурная скобка 13"/>
            <p:cNvSpPr/>
            <p:nvPr/>
          </p:nvSpPr>
          <p:spPr>
            <a:xfrm>
              <a:off x="1142618" y="1165309"/>
              <a:ext cx="214160" cy="747122"/>
            </a:xfrm>
            <a:prstGeom prst="leftBrac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7" descr="BD0491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0"/>
            <a:ext cx="22272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733800" y="12954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  <a:latin typeface="Times New Roman" pitchFamily="18" charset="0"/>
              </a:rPr>
              <a:t>Мы всё время </a:t>
            </a:r>
            <a:br>
              <a:rPr lang="ru-RU" sz="2000" b="1" i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2000" b="1" i="1">
                <a:solidFill>
                  <a:srgbClr val="000099"/>
                </a:solidFill>
                <a:latin typeface="Times New Roman" pitchFamily="18" charset="0"/>
              </a:rPr>
              <a:t>             перед выбором</a:t>
            </a:r>
            <a:r>
              <a:rPr lang="ru-RU" sz="2400" b="1" i="1">
                <a:solidFill>
                  <a:srgbClr val="000099"/>
                </a:solidFill>
                <a:latin typeface="Times New Roman" pitchFamily="18" charset="0"/>
              </a:rPr>
              <a:t> …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04800" y="2057400"/>
            <a:ext cx="84582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3366"/>
                </a:solidFill>
                <a:latin typeface="Times New Roman" pitchFamily="18" charset="0"/>
              </a:rPr>
              <a:t>В 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разветвляющемся алгоритме</a:t>
            </a:r>
            <a:br>
              <a:rPr lang="ru-RU" sz="2000" b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имеются   </a:t>
            </a:r>
            <a:r>
              <a:rPr lang="ru-RU" sz="2000" b="1" i="1">
                <a:solidFill>
                  <a:srgbClr val="003366"/>
                </a:solidFill>
                <a:latin typeface="Times New Roman" pitchFamily="18" charset="0"/>
              </a:rPr>
              <a:t>разные варианты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   решения задачи  в  зависимости </a:t>
            </a:r>
            <a:br>
              <a:rPr lang="ru-RU" sz="2000" b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от результата проверки какого-либо условия</a:t>
            </a:r>
            <a:r>
              <a:rPr lang="ru-RU" sz="2400" b="1" i="1">
                <a:solidFill>
                  <a:srgbClr val="003366"/>
                </a:solidFill>
                <a:latin typeface="Times New Roman" pitchFamily="18" charset="0"/>
              </a:rPr>
              <a:t> (</a:t>
            </a:r>
            <a:r>
              <a:rPr lang="ru-RU" b="1" i="1">
                <a:solidFill>
                  <a:srgbClr val="003366"/>
                </a:solidFill>
                <a:latin typeface="Times New Roman" pitchFamily="18" charset="0"/>
              </a:rPr>
              <a:t>расходятся в разные стороны как веточки на дереве, отсюда название – разветвленный).</a:t>
            </a:r>
            <a:r>
              <a:rPr lang="ru-RU" sz="24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br>
              <a:rPr lang="ru-RU" sz="2400" b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ru-RU" sz="2000" b="1" i="1">
                <a:solidFill>
                  <a:srgbClr val="003366"/>
                </a:solidFill>
                <a:latin typeface="Times New Roman" pitchFamily="18" charset="0"/>
              </a:rPr>
              <a:t>Например,</a:t>
            </a: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 алгоритм проведения выходного дня в зависимости от погоды.  Если будет дождь – одни действия,</a:t>
            </a:r>
            <a:br>
              <a:rPr lang="ru-RU" sz="2000" b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66"/>
                </a:solidFill>
                <a:latin typeface="Times New Roman" pitchFamily="18" charset="0"/>
              </a:rPr>
              <a:t>если – нет, то планы будут другие.</a:t>
            </a:r>
            <a:br>
              <a:rPr lang="ru-RU" sz="2000" b="1">
                <a:solidFill>
                  <a:srgbClr val="003366"/>
                </a:solidFill>
                <a:latin typeface="Times New Roman" pitchFamily="18" charset="0"/>
              </a:rPr>
            </a:br>
            <a:endParaRPr lang="ru-RU" sz="2000" b="1">
              <a:solidFill>
                <a:srgbClr val="003366"/>
              </a:solidFill>
              <a:latin typeface="Times New Roman" pitchFamily="18" charset="0"/>
            </a:endParaRPr>
          </a:p>
        </p:txBody>
      </p:sp>
      <p:pic>
        <p:nvPicPr>
          <p:cNvPr id="65544" name="Picture 8" descr="BD06663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0" y="4643438"/>
            <a:ext cx="236220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072063" y="485775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99"/>
                </a:solidFill>
                <a:latin typeface="Times New Roman" pitchFamily="18" charset="0"/>
              </a:rPr>
              <a:t>Что делать?</a:t>
            </a:r>
            <a:r>
              <a:rPr lang="ru-RU" i="1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03" name="Дата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4E3FC5-C4DA-4816-A643-F898CE671DA5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4104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4FF734-47DF-4E69-9922-A429E82E0D6B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  <p:bldP spid="65542" grpId="0" build="p" autoUpdateAnimBg="0" advAuto="0"/>
      <p:bldP spid="6554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Разветвляющийся алгоритм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643937" cy="500062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алгоритмы, в которых выбирается один или несколько возможных путей (вариантов) вычислительного процесса в зависимости от некоторого условия. Каждый путь называется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ветвью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 eaLnBrk="1" hangingPunct="1"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Признаком разветвляющегося алгоритма является наличие блока проверки условия (ромб). Внутри него указывается проверяемое условие (отношение). Ромб имеет два выхода ДА и НЕТ. Если условие выполняется (истинно), то идём по выходу ДА, если не выполняется (ложно) – по выходу НЕТ.</a:t>
            </a:r>
          </a:p>
        </p:txBody>
      </p:sp>
      <p:sp>
        <p:nvSpPr>
          <p:cNvPr id="512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833A4C-199E-4714-BBD1-5AC3CCEF501B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512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C7A0A-0E41-47BF-B446-C649E40FAB2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7188" y="285750"/>
            <a:ext cx="85010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66"/>
                </a:solidFill>
                <a:latin typeface="Arial" charset="0"/>
              </a:rPr>
              <a:t>Полный выбор: 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в зависимости от результата проверки условия выполняются только </a:t>
            </a:r>
            <a:r>
              <a:rPr lang="ru-RU" sz="2400" b="1">
                <a:solidFill>
                  <a:srgbClr val="000066"/>
                </a:solidFill>
                <a:latin typeface="Arial" charset="0"/>
              </a:rPr>
              <a:t>Действия 1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ветви </a:t>
            </a:r>
            <a:r>
              <a:rPr lang="ru-RU" sz="2400" b="1">
                <a:solidFill>
                  <a:srgbClr val="000066"/>
                </a:solidFill>
                <a:latin typeface="Arial" charset="0"/>
              </a:rPr>
              <a:t>ДА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, либо только </a:t>
            </a:r>
            <a:r>
              <a:rPr lang="ru-RU" sz="2400" b="1">
                <a:solidFill>
                  <a:srgbClr val="000066"/>
                </a:solidFill>
                <a:latin typeface="Arial" charset="0"/>
              </a:rPr>
              <a:t>Действия 2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ветви </a:t>
            </a:r>
            <a:r>
              <a:rPr lang="ru-RU" sz="2400" b="1">
                <a:solidFill>
                  <a:srgbClr val="000066"/>
                </a:solidFill>
                <a:latin typeface="Arial" charset="0"/>
              </a:rPr>
              <a:t>НЕТ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.</a:t>
            </a:r>
          </a:p>
          <a:p>
            <a:pPr algn="ctr">
              <a:spcBef>
                <a:spcPct val="50000"/>
              </a:spcBef>
            </a:pPr>
            <a:endParaRPr lang="ru-RU" sz="240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0066"/>
                </a:solidFill>
                <a:latin typeface="Arial" charset="0"/>
              </a:rPr>
              <a:t>ЕСЛИ 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&lt;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условие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&gt;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ТО 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&lt;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действия 1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&gt;</a:t>
            </a:r>
            <a:endParaRPr lang="ru-RU" sz="240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0066"/>
                </a:solidFill>
                <a:latin typeface="Arial" charset="0"/>
              </a:rPr>
              <a:t>         ИНАЧЕ 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&lt;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действия 2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&gt;</a:t>
            </a:r>
            <a:endParaRPr lang="ru-RU" sz="2400">
              <a:solidFill>
                <a:srgbClr val="000066"/>
              </a:solidFill>
              <a:latin typeface="Arial" charset="0"/>
            </a:endParaRPr>
          </a:p>
        </p:txBody>
      </p:sp>
      <p:grpSp>
        <p:nvGrpSpPr>
          <p:cNvPr id="6147" name="Группа 21"/>
          <p:cNvGrpSpPr>
            <a:grpSpLocks/>
          </p:cNvGrpSpPr>
          <p:nvPr/>
        </p:nvGrpSpPr>
        <p:grpSpPr bwMode="auto">
          <a:xfrm>
            <a:off x="714375" y="3429000"/>
            <a:ext cx="7572375" cy="2930525"/>
            <a:chOff x="714375" y="3429000"/>
            <a:chExt cx="7572375" cy="2930525"/>
          </a:xfrm>
        </p:grpSpPr>
        <p:sp>
          <p:nvSpPr>
            <p:cNvPr id="8" name="Ромб 7"/>
            <p:cNvSpPr/>
            <p:nvPr/>
          </p:nvSpPr>
          <p:spPr bwMode="auto">
            <a:xfrm>
              <a:off x="2643188" y="3929063"/>
              <a:ext cx="4000500" cy="857250"/>
            </a:xfrm>
            <a:prstGeom prst="diamond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условие</a:t>
              </a:r>
            </a:p>
          </p:txBody>
        </p:sp>
        <p:cxnSp>
          <p:nvCxnSpPr>
            <p:cNvPr id="10" name="Прямая соединительная линия 9"/>
            <p:cNvCxnSpPr>
              <a:stCxn id="8" idx="1"/>
            </p:cNvCxnSpPr>
            <p:nvPr/>
          </p:nvCxnSpPr>
          <p:spPr bwMode="auto">
            <a:xfrm rot="10800000">
              <a:off x="1928813" y="4357688"/>
              <a:ext cx="714375" cy="1587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 bwMode="auto">
            <a:xfrm rot="5400000">
              <a:off x="1678781" y="4607719"/>
              <a:ext cx="500063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8" idx="3"/>
            </p:cNvCxnSpPr>
            <p:nvPr/>
          </p:nvCxnSpPr>
          <p:spPr bwMode="auto">
            <a:xfrm>
              <a:off x="6643688" y="4357688"/>
              <a:ext cx="571500" cy="158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 bwMode="auto">
            <a:xfrm rot="5400000">
              <a:off x="7000875" y="4572000"/>
              <a:ext cx="428625" cy="317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Прямоугольник 25"/>
            <p:cNvSpPr/>
            <p:nvPr/>
          </p:nvSpPr>
          <p:spPr bwMode="auto">
            <a:xfrm>
              <a:off x="714375" y="4857750"/>
              <a:ext cx="2071688" cy="714375"/>
            </a:xfrm>
            <a:prstGeom prst="rect">
              <a:avLst/>
            </a:prstGeom>
            <a:ln w="28575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Действия 1</a:t>
              </a: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6215063" y="4786313"/>
              <a:ext cx="2071687" cy="714375"/>
            </a:xfrm>
            <a:prstGeom prst="rect">
              <a:avLst/>
            </a:prstGeom>
            <a:ln w="28575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Действия 2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1928813" y="5857875"/>
              <a:ext cx="5214937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 rot="5400000" flipH="1" flipV="1">
              <a:off x="1785938" y="5715000"/>
              <a:ext cx="285750" cy="317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 bwMode="auto">
            <a:xfrm rot="5400000">
              <a:off x="6965950" y="5680075"/>
              <a:ext cx="357188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 bwMode="auto">
            <a:xfrm rot="5400000">
              <a:off x="4393407" y="6107906"/>
              <a:ext cx="500062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 bwMode="auto">
            <a:xfrm rot="5400000">
              <a:off x="4394200" y="3678238"/>
              <a:ext cx="500063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62" name="TextBox 53"/>
            <p:cNvSpPr txBox="1">
              <a:spLocks noChangeArrowheads="1"/>
            </p:cNvSpPr>
            <p:nvPr/>
          </p:nvSpPr>
          <p:spPr bwMode="auto">
            <a:xfrm>
              <a:off x="2000259" y="3857628"/>
              <a:ext cx="4667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</a:t>
              </a:r>
            </a:p>
          </p:txBody>
        </p:sp>
        <p:sp>
          <p:nvSpPr>
            <p:cNvPr id="6163" name="TextBox 54"/>
            <p:cNvSpPr txBox="1">
              <a:spLocks noChangeArrowheads="1"/>
            </p:cNvSpPr>
            <p:nvPr/>
          </p:nvSpPr>
          <p:spPr bwMode="auto">
            <a:xfrm>
              <a:off x="6643729" y="3857628"/>
              <a:ext cx="584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нет</a:t>
              </a:r>
            </a:p>
          </p:txBody>
        </p:sp>
      </p:grpSp>
      <p:sp>
        <p:nvSpPr>
          <p:cNvPr id="6148" name="Дата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150913-2C29-4DC6-9993-DA51ED0980DF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6149" name="Номер слайда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D56187-B0C2-4DAF-BE3C-2589C870CDCE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357313" y="1500188"/>
            <a:ext cx="7215187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u="sng">
                <a:latin typeface="Arial" charset="0"/>
              </a:rPr>
              <a:t>ЕСЛИ</a:t>
            </a:r>
            <a:r>
              <a:rPr lang="ru-RU" sz="2400">
                <a:latin typeface="Arial" charset="0"/>
              </a:rPr>
              <a:t> хочешь быть здоров,  </a:t>
            </a:r>
            <a:r>
              <a:rPr lang="ru-RU" sz="2400" u="sng">
                <a:latin typeface="Arial" charset="0"/>
              </a:rPr>
              <a:t>ТО</a:t>
            </a:r>
            <a:r>
              <a:rPr lang="ru-RU" sz="2400">
                <a:latin typeface="Arial" charset="0"/>
              </a:rPr>
              <a:t> закаляйся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         </a:t>
            </a:r>
            <a:r>
              <a:rPr lang="ru-RU" sz="2400" u="sng">
                <a:latin typeface="Arial" charset="0"/>
              </a:rPr>
              <a:t>ИНАЧЕ</a:t>
            </a:r>
            <a:r>
              <a:rPr lang="ru-RU" sz="2400">
                <a:latin typeface="Arial" charset="0"/>
              </a:rPr>
              <a:t> можешь часто болеть</a:t>
            </a:r>
          </a:p>
          <a:p>
            <a:pPr>
              <a:spcBef>
                <a:spcPct val="50000"/>
              </a:spcBef>
            </a:pPr>
            <a:endParaRPr lang="ru-RU" sz="2400" u="sng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400" u="sng">
                <a:latin typeface="Arial" charset="0"/>
              </a:rPr>
              <a:t>ЕСЛИ</a:t>
            </a:r>
            <a:r>
              <a:rPr lang="ru-RU" sz="2400">
                <a:latin typeface="Arial" charset="0"/>
              </a:rPr>
              <a:t> низко ласточки летают, </a:t>
            </a:r>
            <a:r>
              <a:rPr lang="ru-RU" sz="2400" u="sng">
                <a:latin typeface="Arial" charset="0"/>
              </a:rPr>
              <a:t>ТО</a:t>
            </a:r>
            <a:r>
              <a:rPr lang="ru-RU" sz="2400">
                <a:latin typeface="Arial" charset="0"/>
              </a:rPr>
              <a:t> будет дождь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          </a:t>
            </a:r>
            <a:r>
              <a:rPr lang="ru-RU" sz="2400" u="sng">
                <a:latin typeface="Arial" charset="0"/>
              </a:rPr>
              <a:t>ИНАЧЕ</a:t>
            </a:r>
            <a:r>
              <a:rPr lang="ru-RU" sz="2400">
                <a:latin typeface="Arial" charset="0"/>
              </a:rPr>
              <a:t> дождя не будет</a:t>
            </a:r>
          </a:p>
          <a:p>
            <a:pPr>
              <a:spcBef>
                <a:spcPct val="50000"/>
              </a:spcBef>
            </a:pPr>
            <a:endParaRPr lang="ru-RU" sz="2400" u="sng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400" u="sng">
                <a:latin typeface="Arial" charset="0"/>
              </a:rPr>
              <a:t>ЕСЛИ</a:t>
            </a:r>
            <a:r>
              <a:rPr lang="ru-RU" sz="2400">
                <a:latin typeface="Arial" charset="0"/>
              </a:rPr>
              <a:t> уроки выучены </a:t>
            </a:r>
            <a:r>
              <a:rPr lang="ru-RU" sz="2400" u="sng">
                <a:latin typeface="Arial" charset="0"/>
              </a:rPr>
              <a:t>ТО</a:t>
            </a:r>
            <a:r>
              <a:rPr lang="ru-RU" sz="2400">
                <a:latin typeface="Arial" charset="0"/>
              </a:rPr>
              <a:t> иди гулять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         </a:t>
            </a:r>
            <a:r>
              <a:rPr lang="ru-RU" sz="2400" u="sng">
                <a:latin typeface="Arial" charset="0"/>
              </a:rPr>
              <a:t>ИНАЧЕ</a:t>
            </a:r>
            <a:r>
              <a:rPr lang="ru-RU" sz="2400">
                <a:latin typeface="Arial" charset="0"/>
              </a:rPr>
              <a:t> учи уроки</a:t>
            </a:r>
          </a:p>
          <a:p>
            <a:pPr>
              <a:spcBef>
                <a:spcPct val="50000"/>
              </a:spcBef>
            </a:pPr>
            <a:endParaRPr lang="ru-RU" sz="24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24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7171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6E0839-CAA8-4C87-8A50-40EA8C4204CA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1ECDF-CA31-4787-AA1E-8F1A5280A538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42938" y="500063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66"/>
                </a:solidFill>
                <a:latin typeface="Arial" charset="0"/>
              </a:rPr>
              <a:t>Неполный выбор: 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в зависимости от результата проверки условия либо выполняются </a:t>
            </a:r>
            <a:r>
              <a:rPr lang="ru-RU" sz="2400" b="1">
                <a:solidFill>
                  <a:srgbClr val="000066"/>
                </a:solidFill>
                <a:latin typeface="Arial" charset="0"/>
              </a:rPr>
              <a:t>Действия 1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одной ветви </a:t>
            </a:r>
            <a:r>
              <a:rPr lang="ru-RU" sz="2400" b="1">
                <a:solidFill>
                  <a:srgbClr val="000066"/>
                </a:solidFill>
                <a:latin typeface="Arial" charset="0"/>
              </a:rPr>
              <a:t>ДА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, либо Действия 1 обходятся.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0066"/>
                </a:solidFill>
                <a:latin typeface="Arial" charset="0"/>
              </a:rPr>
              <a:t>ЕСЛИ 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&lt;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условие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&gt;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ТО 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&lt;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Действия 1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&gt;</a:t>
            </a:r>
            <a:endParaRPr lang="ru-RU" sz="240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66"/>
                </a:solidFill>
                <a:latin typeface="Arial" charset="0"/>
              </a:rPr>
              <a:t>        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43000" y="6215063"/>
            <a:ext cx="6335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0066"/>
                </a:solidFill>
                <a:latin typeface="Arial" charset="0"/>
              </a:rPr>
              <a:t>ЕСЛИ на улице дождь  ТО бери зонт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 rot="5400000" flipH="1" flipV="1">
            <a:off x="2202657" y="4856956"/>
            <a:ext cx="285750" cy="15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97" name="Группа 20"/>
          <p:cNvGrpSpPr>
            <a:grpSpLocks/>
          </p:cNvGrpSpPr>
          <p:nvPr/>
        </p:nvGrpSpPr>
        <p:grpSpPr bwMode="auto">
          <a:xfrm>
            <a:off x="1130300" y="2571750"/>
            <a:ext cx="6584950" cy="2928938"/>
            <a:chOff x="1130300" y="2571750"/>
            <a:chExt cx="6584950" cy="2928938"/>
          </a:xfrm>
        </p:grpSpPr>
        <p:cxnSp>
          <p:nvCxnSpPr>
            <p:cNvPr id="10" name="Прямая соединительная линия 9"/>
            <p:cNvCxnSpPr>
              <a:stCxn id="7" idx="3"/>
            </p:cNvCxnSpPr>
            <p:nvPr/>
          </p:nvCxnSpPr>
          <p:spPr>
            <a:xfrm>
              <a:off x="7059613" y="3498850"/>
              <a:ext cx="500062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 bwMode="auto">
            <a:xfrm rot="5400000">
              <a:off x="4810125" y="2820988"/>
              <a:ext cx="500063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Ромб 6"/>
            <p:cNvSpPr/>
            <p:nvPr/>
          </p:nvSpPr>
          <p:spPr bwMode="auto">
            <a:xfrm>
              <a:off x="3059113" y="3070225"/>
              <a:ext cx="4000500" cy="857250"/>
            </a:xfrm>
            <a:prstGeom prst="diamond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условие</a:t>
              </a:r>
            </a:p>
          </p:txBody>
        </p:sp>
        <p:cxnSp>
          <p:nvCxnSpPr>
            <p:cNvPr id="8" name="Прямая соединительная линия 7"/>
            <p:cNvCxnSpPr>
              <a:stCxn id="7" idx="1"/>
            </p:cNvCxnSpPr>
            <p:nvPr/>
          </p:nvCxnSpPr>
          <p:spPr bwMode="auto">
            <a:xfrm rot="10800000">
              <a:off x="2344738" y="3498850"/>
              <a:ext cx="714375" cy="1588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 bwMode="auto">
            <a:xfrm rot="5400000">
              <a:off x="2093912" y="3748088"/>
              <a:ext cx="500063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 bwMode="auto">
            <a:xfrm>
              <a:off x="1130300" y="3998913"/>
              <a:ext cx="2071688" cy="714375"/>
            </a:xfrm>
            <a:prstGeom prst="rect">
              <a:avLst/>
            </a:prstGeom>
            <a:ln w="28575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Действия</a:t>
              </a: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endPara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2344738" y="4999038"/>
              <a:ext cx="5214937" cy="158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 rot="5400000">
              <a:off x="6808787" y="4249738"/>
              <a:ext cx="1501775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 bwMode="auto">
            <a:xfrm rot="5400000">
              <a:off x="4810125" y="5249863"/>
              <a:ext cx="500063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09" name="TextBox 22"/>
            <p:cNvSpPr txBox="1">
              <a:spLocks noChangeArrowheads="1"/>
            </p:cNvSpPr>
            <p:nvPr/>
          </p:nvSpPr>
          <p:spPr bwMode="auto">
            <a:xfrm>
              <a:off x="2559050" y="3070243"/>
              <a:ext cx="466725" cy="369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</a:t>
              </a:r>
            </a:p>
          </p:txBody>
        </p:sp>
        <p:sp>
          <p:nvSpPr>
            <p:cNvPr id="8210" name="TextBox 23"/>
            <p:cNvSpPr txBox="1">
              <a:spLocks noChangeArrowheads="1"/>
            </p:cNvSpPr>
            <p:nvPr/>
          </p:nvSpPr>
          <p:spPr bwMode="auto">
            <a:xfrm>
              <a:off x="7131050" y="3070243"/>
              <a:ext cx="584200" cy="369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нет</a:t>
              </a:r>
            </a:p>
          </p:txBody>
        </p:sp>
      </p:grpSp>
      <p:sp>
        <p:nvSpPr>
          <p:cNvPr id="8198" name="Дата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FAE0CAA-30EA-40DE-96B7-232451192A3B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8199" name="Номер слайда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84161-D956-4E8D-BB1A-78A1D791097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752600" y="152400"/>
            <a:ext cx="6400800" cy="5486400"/>
            <a:chOff x="1104" y="96"/>
            <a:chExt cx="4032" cy="3456"/>
          </a:xfrm>
        </p:grpSpPr>
        <p:sp>
          <p:nvSpPr>
            <p:cNvPr id="9222" name="AutoShape 3"/>
            <p:cNvSpPr>
              <a:spLocks noChangeArrowheads="1"/>
            </p:cNvSpPr>
            <p:nvPr/>
          </p:nvSpPr>
          <p:spPr bwMode="auto">
            <a:xfrm>
              <a:off x="2160" y="96"/>
              <a:ext cx="1392" cy="288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>
                  <a:solidFill>
                    <a:srgbClr val="0033CC"/>
                  </a:solidFill>
                  <a:latin typeface="Comic Sans MS" pitchFamily="66" charset="0"/>
                </a:rPr>
                <a:t>начало</a:t>
              </a:r>
            </a:p>
          </p:txBody>
        </p:sp>
        <p:sp>
          <p:nvSpPr>
            <p:cNvPr id="9223" name="AutoShape 4"/>
            <p:cNvSpPr>
              <a:spLocks noChangeArrowheads="1"/>
            </p:cNvSpPr>
            <p:nvPr/>
          </p:nvSpPr>
          <p:spPr bwMode="auto">
            <a:xfrm>
              <a:off x="1632" y="672"/>
              <a:ext cx="2496" cy="288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solidFill>
                    <a:srgbClr val="0033CC"/>
                  </a:solidFill>
                  <a:latin typeface="Comic Sans MS" pitchFamily="66" charset="0"/>
                </a:rPr>
                <a:t>Посмотреть в окно</a:t>
              </a:r>
            </a:p>
          </p:txBody>
        </p:sp>
        <p:sp>
          <p:nvSpPr>
            <p:cNvPr id="9224" name="AutoShape 5"/>
            <p:cNvSpPr>
              <a:spLocks noChangeArrowheads="1"/>
            </p:cNvSpPr>
            <p:nvPr/>
          </p:nvSpPr>
          <p:spPr bwMode="auto">
            <a:xfrm>
              <a:off x="2016" y="1248"/>
              <a:ext cx="1632" cy="960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800" b="1">
                  <a:solidFill>
                    <a:srgbClr val="0033CC"/>
                  </a:solidFill>
                  <a:latin typeface="Comic Sans MS" pitchFamily="66" charset="0"/>
                </a:rPr>
                <a:t>Идет дождь</a:t>
              </a:r>
            </a:p>
          </p:txBody>
        </p:sp>
        <p:sp>
          <p:nvSpPr>
            <p:cNvPr id="9225" name="AutoShape 6"/>
            <p:cNvSpPr>
              <a:spLocks noChangeArrowheads="1"/>
            </p:cNvSpPr>
            <p:nvPr/>
          </p:nvSpPr>
          <p:spPr bwMode="auto">
            <a:xfrm rot="10800000">
              <a:off x="1104" y="1680"/>
              <a:ext cx="912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2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AutoShape 7"/>
            <p:cNvSpPr>
              <a:spLocks noChangeArrowheads="1"/>
            </p:cNvSpPr>
            <p:nvPr/>
          </p:nvSpPr>
          <p:spPr bwMode="auto">
            <a:xfrm rot="10800000" flipH="1">
              <a:off x="3648" y="1680"/>
              <a:ext cx="86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2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AutoShape 8"/>
            <p:cNvSpPr>
              <a:spLocks noChangeArrowheads="1"/>
            </p:cNvSpPr>
            <p:nvPr/>
          </p:nvSpPr>
          <p:spPr bwMode="auto">
            <a:xfrm>
              <a:off x="3312" y="2016"/>
              <a:ext cx="1824" cy="38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solidFill>
                    <a:srgbClr val="0033CC"/>
                  </a:solidFill>
                  <a:latin typeface="Comic Sans MS" pitchFamily="66" charset="0"/>
                </a:rPr>
                <a:t>Идем гулять</a:t>
              </a:r>
            </a:p>
          </p:txBody>
        </p:sp>
        <p:sp>
          <p:nvSpPr>
            <p:cNvPr id="9228" name="AutoShape 9"/>
            <p:cNvSpPr>
              <a:spLocks noChangeArrowheads="1"/>
            </p:cNvSpPr>
            <p:nvPr/>
          </p:nvSpPr>
          <p:spPr bwMode="auto">
            <a:xfrm>
              <a:off x="2304" y="3120"/>
              <a:ext cx="1152" cy="43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4000">
                  <a:solidFill>
                    <a:srgbClr val="0033CC"/>
                  </a:solidFill>
                  <a:latin typeface="Comic Sans MS" pitchFamily="66" charset="0"/>
                </a:rPr>
                <a:t>конец</a:t>
              </a:r>
            </a:p>
          </p:txBody>
        </p:sp>
        <p:sp>
          <p:nvSpPr>
            <p:cNvPr id="9229" name="AutoShape 10"/>
            <p:cNvSpPr>
              <a:spLocks noChangeArrowheads="1"/>
            </p:cNvSpPr>
            <p:nvPr/>
          </p:nvSpPr>
          <p:spPr bwMode="auto">
            <a:xfrm>
              <a:off x="2736" y="432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0" name="AutoShape 11"/>
            <p:cNvSpPr>
              <a:spLocks noChangeArrowheads="1"/>
            </p:cNvSpPr>
            <p:nvPr/>
          </p:nvSpPr>
          <p:spPr bwMode="auto">
            <a:xfrm>
              <a:off x="2736" y="1008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1" name="Text Box 12"/>
            <p:cNvSpPr txBox="1">
              <a:spLocks noChangeArrowheads="1"/>
            </p:cNvSpPr>
            <p:nvPr/>
          </p:nvSpPr>
          <p:spPr bwMode="auto">
            <a:xfrm>
              <a:off x="1344" y="1392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Comic Sans MS" pitchFamily="66" charset="0"/>
                </a:rPr>
                <a:t>Да</a:t>
              </a:r>
            </a:p>
          </p:txBody>
        </p:sp>
        <p:sp>
          <p:nvSpPr>
            <p:cNvPr id="9232" name="Text Box 13"/>
            <p:cNvSpPr txBox="1">
              <a:spLocks noChangeArrowheads="1"/>
            </p:cNvSpPr>
            <p:nvPr/>
          </p:nvSpPr>
          <p:spPr bwMode="auto">
            <a:xfrm>
              <a:off x="3648" y="1296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Comic Sans MS" pitchFamily="66" charset="0"/>
                </a:rPr>
                <a:t>Нет</a:t>
              </a:r>
            </a:p>
          </p:txBody>
        </p:sp>
        <p:sp>
          <p:nvSpPr>
            <p:cNvPr id="9233" name="Rectangle 14"/>
            <p:cNvSpPr>
              <a:spLocks noChangeArrowheads="1"/>
            </p:cNvSpPr>
            <p:nvPr/>
          </p:nvSpPr>
          <p:spPr bwMode="auto">
            <a:xfrm>
              <a:off x="1296" y="2448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4" name="Rectangle 15"/>
            <p:cNvSpPr>
              <a:spLocks noChangeArrowheads="1"/>
            </p:cNvSpPr>
            <p:nvPr/>
          </p:nvSpPr>
          <p:spPr bwMode="auto">
            <a:xfrm>
              <a:off x="4224" y="2400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5" name="Rectangle 16"/>
            <p:cNvSpPr>
              <a:spLocks noChangeArrowheads="1"/>
            </p:cNvSpPr>
            <p:nvPr/>
          </p:nvSpPr>
          <p:spPr bwMode="auto">
            <a:xfrm>
              <a:off x="1296" y="2688"/>
              <a:ext cx="312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6" name="AutoShape 17"/>
            <p:cNvSpPr>
              <a:spLocks noChangeArrowheads="1"/>
            </p:cNvSpPr>
            <p:nvPr/>
          </p:nvSpPr>
          <p:spPr bwMode="auto">
            <a:xfrm>
              <a:off x="2832" y="2880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19" name="AutoShape 18"/>
          <p:cNvSpPr>
            <a:spLocks noChangeArrowheads="1"/>
          </p:cNvSpPr>
          <p:nvPr/>
        </p:nvSpPr>
        <p:spPr bwMode="auto">
          <a:xfrm>
            <a:off x="381000" y="3276600"/>
            <a:ext cx="32766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33CC"/>
                </a:solidFill>
                <a:latin typeface="Comic Sans MS" pitchFamily="66" charset="0"/>
              </a:rPr>
              <a:t>Остаемся дома</a:t>
            </a:r>
          </a:p>
        </p:txBody>
      </p:sp>
      <p:sp>
        <p:nvSpPr>
          <p:cNvPr id="9220" name="Дата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550D17F-061C-437C-A77D-A3AB5292F0AF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9221" name="Номер слайда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E80B1-1677-48AE-A81D-79A89B66E108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F70BAA-6F4C-4A0F-A5D4-7CDD191467ED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102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FC2B9E-AA33-41AD-955E-C78F16C7CCCE}" type="slidenum">
              <a:rPr lang="ru-RU" smtClean="0"/>
              <a:pPr/>
              <a:t>8</a:t>
            </a:fld>
            <a:endParaRPr lang="ru-RU" smtClean="0"/>
          </a:p>
        </p:txBody>
      </p:sp>
      <p:grpSp>
        <p:nvGrpSpPr>
          <p:cNvPr id="10244" name="Группа 8"/>
          <p:cNvGrpSpPr>
            <a:grpSpLocks/>
          </p:cNvGrpSpPr>
          <p:nvPr/>
        </p:nvGrpSpPr>
        <p:grpSpPr bwMode="auto">
          <a:xfrm>
            <a:off x="0" y="785813"/>
            <a:ext cx="2928938" cy="1071562"/>
            <a:chOff x="642910" y="1000108"/>
            <a:chExt cx="2928958" cy="107157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42910" y="1285860"/>
              <a:ext cx="857256" cy="500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Y=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357290" y="1000108"/>
              <a:ext cx="2214578" cy="10715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x + 5</a:t>
              </a:r>
              <a:r>
                <a:rPr lang="ru-RU" dirty="0">
                  <a:solidFill>
                    <a:srgbClr val="002060"/>
                  </a:solidFill>
                </a:rPr>
                <a:t>, если </a:t>
              </a:r>
              <a:r>
                <a:rPr lang="en-US" dirty="0">
                  <a:solidFill>
                    <a:srgbClr val="002060"/>
                  </a:solidFill>
                </a:rPr>
                <a:t>x≤0</a:t>
              </a:r>
            </a:p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x - 5, </a:t>
              </a:r>
              <a:r>
                <a:rPr lang="ru-RU" dirty="0">
                  <a:solidFill>
                    <a:srgbClr val="002060"/>
                  </a:solidFill>
                </a:rPr>
                <a:t>если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>
                  <a:solidFill>
                    <a:srgbClr val="002060"/>
                  </a:solidFill>
                </a:rPr>
                <a:t>x&gt;0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8" name="Левая фигурная скобка 7"/>
            <p:cNvSpPr/>
            <p:nvPr/>
          </p:nvSpPr>
          <p:spPr>
            <a:xfrm>
              <a:off x="1142976" y="1165209"/>
              <a:ext cx="214313" cy="747718"/>
            </a:xfrm>
            <a:prstGeom prst="leftBrac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0" y="0"/>
            <a:ext cx="714375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</a:rPr>
              <a:t>1.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30DD44-18BC-4684-8934-643B6B2A13F9}" type="datetime1">
              <a:rPr lang="ru-RU" smtClean="0"/>
              <a:pPr/>
              <a:t>05.02.2013</a:t>
            </a:fld>
            <a:endParaRPr lang="ru-RU" smtClean="0"/>
          </a:p>
        </p:txBody>
      </p:sp>
      <p:sp>
        <p:nvSpPr>
          <p:cNvPr id="1126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1FD36-BA0C-49B1-9514-BF1A5CF7F201}" type="slidenum">
              <a:rPr lang="ru-RU" smtClean="0"/>
              <a:pPr/>
              <a:t>9</a:t>
            </a:fld>
            <a:endParaRPr lang="ru-RU" smtClean="0"/>
          </a:p>
        </p:txBody>
      </p:sp>
      <p:grpSp>
        <p:nvGrpSpPr>
          <p:cNvPr id="11268" name="Содержимое 9"/>
          <p:cNvGrpSpPr>
            <a:grpSpLocks noGrp="1"/>
          </p:cNvGrpSpPr>
          <p:nvPr>
            <p:ph idx="1"/>
          </p:nvPr>
        </p:nvGrpSpPr>
        <p:grpSpPr bwMode="auto">
          <a:xfrm>
            <a:off x="0" y="642938"/>
            <a:ext cx="3071813" cy="1176337"/>
            <a:chOff x="642910" y="1285860"/>
            <a:chExt cx="879700" cy="50006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42910" y="1285860"/>
              <a:ext cx="857423" cy="500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Y=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87044" y="1437702"/>
              <a:ext cx="635566" cy="1727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-1</a:t>
              </a:r>
              <a:r>
                <a:rPr lang="ru-RU" dirty="0">
                  <a:solidFill>
                    <a:srgbClr val="002060"/>
                  </a:solidFill>
                </a:rPr>
                <a:t>, если </a:t>
              </a:r>
              <a:r>
                <a:rPr lang="en-US" dirty="0">
                  <a:solidFill>
                    <a:srgbClr val="002060"/>
                  </a:solidFill>
                </a:rPr>
                <a:t>x&lt;0</a:t>
              </a:r>
              <a:endParaRPr lang="en-US" dirty="0">
                <a:solidFill>
                  <a:srgbClr val="002060"/>
                </a:solidFill>
              </a:endParaRPr>
            </a:p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0, </a:t>
              </a:r>
              <a:r>
                <a:rPr lang="ru-RU" dirty="0">
                  <a:solidFill>
                    <a:srgbClr val="002060"/>
                  </a:solidFill>
                </a:rPr>
                <a:t>если</a:t>
              </a:r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>
                  <a:solidFill>
                    <a:srgbClr val="002060"/>
                  </a:solidFill>
                </a:rPr>
                <a:t>x=0</a:t>
              </a:r>
              <a:endParaRPr lang="en-US" dirty="0">
                <a:solidFill>
                  <a:srgbClr val="002060"/>
                </a:solidFill>
              </a:endParaRPr>
            </a:p>
            <a:p>
              <a:pPr>
                <a:defRPr/>
              </a:pPr>
              <a:r>
                <a:rPr lang="en-US" dirty="0">
                  <a:solidFill>
                    <a:srgbClr val="002060"/>
                  </a:solidFill>
                </a:rPr>
                <a:t>1</a:t>
              </a:r>
              <a:r>
                <a:rPr lang="ru-RU" dirty="0">
                  <a:solidFill>
                    <a:srgbClr val="002060"/>
                  </a:solidFill>
                </a:rPr>
                <a:t>, если </a:t>
              </a:r>
              <a:r>
                <a:rPr lang="en-US" dirty="0">
                  <a:solidFill>
                    <a:srgbClr val="002060"/>
                  </a:solidFill>
                </a:rPr>
                <a:t>x&gt;0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3" name="Левая фигурная скобка 12"/>
            <p:cNvSpPr/>
            <p:nvPr/>
          </p:nvSpPr>
          <p:spPr>
            <a:xfrm>
              <a:off x="785208" y="1346597"/>
              <a:ext cx="101836" cy="394789"/>
            </a:xfrm>
            <a:prstGeom prst="leftBrace">
              <a:avLst>
                <a:gd name="adj1" fmla="val 8333"/>
                <a:gd name="adj2" fmla="val 48814"/>
              </a:avLst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0"/>
            <a:ext cx="714375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</a:rPr>
              <a:t>2.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348</TotalTime>
  <Words>352</Words>
  <Application>Microsoft Office PowerPoint</Application>
  <PresentationFormat>Экран (4:3)</PresentationFormat>
  <Paragraphs>91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Verdana</vt:lpstr>
      <vt:lpstr>Arial</vt:lpstr>
      <vt:lpstr>Calibri</vt:lpstr>
      <vt:lpstr>Times New Roman</vt:lpstr>
      <vt:lpstr>Comic Sans MS</vt:lpstr>
      <vt:lpstr>Шары</vt:lpstr>
      <vt:lpstr>Разветвляющиеся алгоритмы</vt:lpstr>
      <vt:lpstr>Слайд 2</vt:lpstr>
      <vt:lpstr>Разветвляющийся алгоритм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Самостоятельно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26</cp:revision>
  <dcterms:created xsi:type="dcterms:W3CDTF">2009-03-30T10:30:33Z</dcterms:created>
  <dcterms:modified xsi:type="dcterms:W3CDTF">2013-02-05T14:58:18Z</dcterms:modified>
</cp:coreProperties>
</file>