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313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8" r:id="rId52"/>
    <p:sldId id="309" r:id="rId53"/>
    <p:sldId id="310" r:id="rId54"/>
    <p:sldId id="311" r:id="rId55"/>
    <p:sldId id="307" r:id="rId56"/>
    <p:sldId id="314" r:id="rId5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AF12456-1B07-4B66-8810-8420AAC7B795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989F63-5C34-4211-825E-BD26762DAD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2456-1B07-4B66-8810-8420AAC7B795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9F63-5C34-4211-825E-BD26762DAD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AF12456-1B07-4B66-8810-8420AAC7B795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F989F63-5C34-4211-825E-BD26762DAD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2456-1B07-4B66-8810-8420AAC7B795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989F63-5C34-4211-825E-BD26762DAD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2456-1B07-4B66-8810-8420AAC7B795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F989F63-5C34-4211-825E-BD26762DAD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AF12456-1B07-4B66-8810-8420AAC7B795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F989F63-5C34-4211-825E-BD26762DAD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AF12456-1B07-4B66-8810-8420AAC7B795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F989F63-5C34-4211-825E-BD26762DAD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2456-1B07-4B66-8810-8420AAC7B795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989F63-5C34-4211-825E-BD26762DAD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2456-1B07-4B66-8810-8420AAC7B795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989F63-5C34-4211-825E-BD26762DAD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2456-1B07-4B66-8810-8420AAC7B795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989F63-5C34-4211-825E-BD26762DAD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AF12456-1B07-4B66-8810-8420AAC7B795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F989F63-5C34-4211-825E-BD26762DAD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AF12456-1B07-4B66-8810-8420AAC7B795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F989F63-5C34-4211-825E-BD26762DAD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1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19.bin"/><Relationship Id="rId21" Type="http://schemas.openxmlformats.org/officeDocument/2006/relationships/image" Target="../media/image25.wmf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7.png"/><Relationship Id="rId20" Type="http://schemas.openxmlformats.org/officeDocument/2006/relationships/oleObject" Target="../embeddings/oleObject26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image" Target="../media/image26.png"/><Relationship Id="rId10" Type="http://schemas.openxmlformats.org/officeDocument/2006/relationships/image" Target="../media/image21.wmf"/><Relationship Id="rId19" Type="http://schemas.openxmlformats.org/officeDocument/2006/relationships/image" Target="../media/image28.png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3.wmf"/><Relationship Id="rId22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Relationship Id="rId5" Type="http://schemas.openxmlformats.org/officeDocument/2006/relationships/slide" Target="slide26.xml"/><Relationship Id="rId4" Type="http://schemas.openxmlformats.org/officeDocument/2006/relationships/slide" Target="slide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://kpolyakov.narod.ru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Составление запросов для поисковых систем с использованием  логических выражений.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Коротун О.В., учитель информатики и ИКТ </a:t>
            </a:r>
          </a:p>
          <a:p>
            <a:r>
              <a:rPr lang="ru-RU" dirty="0" smtClean="0"/>
              <a:t>МОУ «СОШ №71» г. Саратова.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357166"/>
            <a:ext cx="835824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Clr>
                <a:srgbClr val="FFC000"/>
              </a:buClr>
              <a:buFont typeface="+mj-lt"/>
              <a:buAutoNum type="arabicPeriod" startAt="4"/>
            </a:pPr>
            <a:r>
              <a:rPr lang="ru-RU" sz="2800" dirty="0"/>
              <a:t>здесь присутствуют три переменные, А, </a:t>
            </a:r>
            <a:r>
              <a:rPr lang="en-US" sz="2800" dirty="0"/>
              <a:t>B </a:t>
            </a:r>
            <a:r>
              <a:rPr lang="ru-RU" sz="2800" dirty="0"/>
              <a:t>и </a:t>
            </a:r>
            <a:r>
              <a:rPr lang="en-US" sz="2800" dirty="0"/>
              <a:t>C</a:t>
            </a:r>
            <a:r>
              <a:rPr lang="ru-RU" sz="2800" dirty="0"/>
              <a:t> (хотя второе и третье выражения от С не зависят!), поэтому для составления таблицы истинности нужно рассмотреть 8 = </a:t>
            </a:r>
            <a:r>
              <a:rPr lang="ru-RU" sz="2800" dirty="0" smtClean="0"/>
              <a:t>2</a:t>
            </a:r>
            <a:r>
              <a:rPr lang="ru-RU" sz="2800" baseline="30000" dirty="0" smtClean="0"/>
              <a:t>3</a:t>
            </a:r>
            <a:r>
              <a:rPr lang="ru-RU" sz="2800" dirty="0" smtClean="0"/>
              <a:t> </a:t>
            </a:r>
            <a:r>
              <a:rPr lang="ru-RU" sz="2800" dirty="0"/>
              <a:t>всевозможных комбинаций этих логических значений</a:t>
            </a:r>
          </a:p>
          <a:p>
            <a:pPr marL="342900" lvl="0" indent="-342900">
              <a:buClr>
                <a:srgbClr val="FFC000"/>
              </a:buClr>
              <a:buFont typeface="+mj-lt"/>
              <a:buAutoNum type="arabicPeriod" startAt="4"/>
            </a:pPr>
            <a:r>
              <a:rPr lang="ru-RU" sz="2800" dirty="0"/>
              <a:t>выражение  </a:t>
            </a:r>
            <a:r>
              <a:rPr lang="en-US" sz="2800" dirty="0"/>
              <a:t> </a:t>
            </a:r>
            <a:r>
              <a:rPr lang="en-US" sz="2800" dirty="0" smtClean="0"/>
              <a:t>                </a:t>
            </a:r>
            <a:r>
              <a:rPr lang="ru-RU" sz="2800" dirty="0" smtClean="0"/>
              <a:t>равно </a:t>
            </a:r>
            <a:r>
              <a:rPr lang="ru-RU" sz="2800" dirty="0"/>
              <a:t>1 (истинно) только </a:t>
            </a:r>
            <a:r>
              <a:rPr lang="ru-RU" sz="2800" dirty="0" smtClean="0"/>
              <a:t>при</a:t>
            </a:r>
            <a:r>
              <a:rPr lang="en-US" sz="2800" dirty="0"/>
              <a:t> </a:t>
            </a:r>
            <a:r>
              <a:rPr lang="en-US" sz="2800" dirty="0" smtClean="0">
                <a:latin typeface="Calibri" pitchFamily="34" charset="0"/>
              </a:rPr>
              <a:t>A=B=C=1</a:t>
            </a:r>
            <a:r>
              <a:rPr lang="ru-RU" sz="2800" dirty="0" smtClean="0"/>
              <a:t>, </a:t>
            </a:r>
            <a:r>
              <a:rPr lang="en-US" sz="2800" dirty="0" smtClean="0"/>
              <a:t> </a:t>
            </a:r>
            <a:r>
              <a:rPr lang="ru-RU" sz="2800" dirty="0" smtClean="0"/>
              <a:t>в </a:t>
            </a:r>
            <a:r>
              <a:rPr lang="ru-RU" sz="2800" dirty="0"/>
              <a:t>остальных случаях – равно 0 (ложно)</a:t>
            </a:r>
          </a:p>
          <a:p>
            <a:pPr marL="342900" lvl="0" indent="-342900">
              <a:buClr>
                <a:srgbClr val="FFC000"/>
              </a:buClr>
              <a:buFont typeface="+mj-lt"/>
              <a:buAutoNum type="arabicPeriod" startAt="4"/>
            </a:pPr>
            <a:r>
              <a:rPr lang="ru-RU" sz="2800" dirty="0"/>
              <a:t>выражение </a:t>
            </a:r>
            <a:r>
              <a:rPr lang="ru-RU" sz="2800" dirty="0" smtClean="0"/>
              <a:t> </a:t>
            </a:r>
            <a:r>
              <a:rPr lang="en-US" sz="2800" dirty="0" smtClean="0"/>
              <a:t>                </a:t>
            </a:r>
            <a:r>
              <a:rPr lang="ru-RU" sz="2800" dirty="0" smtClean="0"/>
              <a:t>равно </a:t>
            </a:r>
            <a:r>
              <a:rPr lang="ru-RU" sz="2800" dirty="0"/>
              <a:t>1 </a:t>
            </a:r>
            <a:r>
              <a:rPr lang="ru-RU" sz="2800" dirty="0" smtClean="0"/>
              <a:t>только</a:t>
            </a:r>
            <a:r>
              <a:rPr lang="en-US" sz="2800" dirty="0" smtClean="0"/>
              <a:t>  </a:t>
            </a:r>
            <a:r>
              <a:rPr lang="ru-RU" sz="2800" dirty="0" smtClean="0"/>
              <a:t>при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alibri" pitchFamily="34" charset="0"/>
              </a:rPr>
              <a:t>A=B=1</a:t>
            </a:r>
            <a:r>
              <a:rPr lang="ru-RU" sz="2800" dirty="0" smtClean="0"/>
              <a:t>, </a:t>
            </a:r>
            <a:r>
              <a:rPr lang="ru-RU" sz="2800" dirty="0"/>
              <a:t>в остальных случаях – равно 0</a:t>
            </a:r>
          </a:p>
          <a:p>
            <a:pPr marL="342900" lvl="0" indent="-342900">
              <a:buClr>
                <a:srgbClr val="FFC000"/>
              </a:buClr>
              <a:buFont typeface="+mj-lt"/>
              <a:buAutoNum type="arabicPeriod" startAt="4"/>
            </a:pPr>
            <a:r>
              <a:rPr lang="ru-RU" sz="2800" dirty="0"/>
              <a:t>выражение  </a:t>
            </a:r>
            <a:r>
              <a:rPr lang="en-US" sz="2800" dirty="0" smtClean="0"/>
              <a:t>                </a:t>
            </a:r>
            <a:r>
              <a:rPr lang="ru-RU" sz="2800" dirty="0" smtClean="0"/>
              <a:t>равно </a:t>
            </a:r>
            <a:r>
              <a:rPr lang="ru-RU" sz="2800" dirty="0"/>
              <a:t>0 только </a:t>
            </a:r>
            <a:r>
              <a:rPr lang="ru-RU" sz="2800" dirty="0" smtClean="0"/>
              <a:t>при</a:t>
            </a:r>
            <a:r>
              <a:rPr lang="en-US" sz="2800" dirty="0" smtClean="0"/>
              <a:t> </a:t>
            </a:r>
            <a:r>
              <a:rPr lang="ru-RU" sz="2800" dirty="0" smtClean="0"/>
              <a:t> </a:t>
            </a:r>
            <a:r>
              <a:rPr lang="en-US" sz="2800" dirty="0" smtClean="0">
                <a:latin typeface="Calibri" pitchFamily="34" charset="0"/>
              </a:rPr>
              <a:t>A=B=0</a:t>
            </a:r>
            <a:r>
              <a:rPr lang="ru-RU" sz="2800" dirty="0" smtClean="0"/>
              <a:t>, </a:t>
            </a:r>
            <a:r>
              <a:rPr lang="ru-RU" sz="2800" dirty="0"/>
              <a:t>в остальных случаях – равно 1</a:t>
            </a:r>
          </a:p>
          <a:p>
            <a:pPr marL="342900" lvl="0" indent="-342900">
              <a:buClr>
                <a:srgbClr val="FFC000"/>
              </a:buClr>
              <a:buFont typeface="+mj-lt"/>
              <a:buAutoNum type="arabicPeriod" startAt="4"/>
            </a:pPr>
            <a:r>
              <a:rPr lang="ru-RU" sz="2800" dirty="0"/>
              <a:t>выражение  </a:t>
            </a:r>
            <a:r>
              <a:rPr lang="en-US" sz="2800" dirty="0" smtClean="0"/>
              <a:t>                     </a:t>
            </a:r>
            <a:r>
              <a:rPr lang="ru-RU" sz="2800" dirty="0" smtClean="0"/>
              <a:t>равно </a:t>
            </a:r>
            <a:r>
              <a:rPr lang="ru-RU" sz="2800" dirty="0"/>
              <a:t>0 только при </a:t>
            </a:r>
            <a:r>
              <a:rPr lang="en-US" sz="2800" dirty="0" smtClean="0">
                <a:latin typeface="Calibri" pitchFamily="34" charset="0"/>
              </a:rPr>
              <a:t>A=B=C=0</a:t>
            </a:r>
            <a:r>
              <a:rPr lang="ru-RU" sz="2800" dirty="0" smtClean="0"/>
              <a:t>, </a:t>
            </a:r>
            <a:r>
              <a:rPr lang="ru-RU" sz="2800" dirty="0"/>
              <a:t>в остальных случаях –  1</a:t>
            </a:r>
          </a:p>
          <a:p>
            <a:pPr marL="342900" indent="-342900">
              <a:buClr>
                <a:srgbClr val="FFC000"/>
              </a:buClr>
              <a:buFont typeface="+mj-lt"/>
              <a:buAutoNum type="arabicPeriod" startAt="4"/>
            </a:pPr>
            <a:endParaRPr lang="ru-RU" sz="2800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3000374" y="2571744"/>
          <a:ext cx="1428750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Формула" r:id="rId3" imgW="825480" imgH="215640" progId="Equation.3">
                  <p:embed/>
                </p:oleObj>
              </mc:Choice>
              <mc:Fallback>
                <p:oleObj name="Формула" r:id="rId3" imgW="82548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4" y="2571744"/>
                        <a:ext cx="1428750" cy="4286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2786051" y="3800276"/>
          <a:ext cx="1500198" cy="485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8" name="Формула" r:id="rId5" imgW="672808" imgH="215806" progId="Equation.3">
                  <p:embed/>
                </p:oleObj>
              </mc:Choice>
              <mc:Fallback>
                <p:oleObj name="Формула" r:id="rId5" imgW="672808" imgH="215806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51" y="3800276"/>
                        <a:ext cx="1500198" cy="4859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2786050" y="4669767"/>
          <a:ext cx="1500198" cy="473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9" name="Формула" r:id="rId7" imgW="723586" imgH="228501" progId="Equation.3">
                  <p:embed/>
                </p:oleObj>
              </mc:Choice>
              <mc:Fallback>
                <p:oleObj name="Формула" r:id="rId7" imgW="723586" imgH="228501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50" y="4669767"/>
                        <a:ext cx="1500198" cy="4737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2786050" y="5543610"/>
          <a:ext cx="2047276" cy="457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0" name="Формула" r:id="rId9" imgW="977476" imgH="215806" progId="Equation.3">
                  <p:embed/>
                </p:oleObj>
              </mc:Choice>
              <mc:Fallback>
                <p:oleObj name="Формула" r:id="rId9" imgW="977476" imgH="215806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50" y="5543610"/>
                        <a:ext cx="2047276" cy="4571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7"/>
            <a:ext cx="871540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Clr>
                <a:srgbClr val="FFC000"/>
              </a:buClr>
              <a:buFont typeface="+mj-lt"/>
              <a:buAutoNum type="arabicPeriod" startAt="9"/>
            </a:pPr>
            <a:r>
              <a:rPr lang="ru-RU" sz="2600" dirty="0"/>
              <a:t>запишем результаты </a:t>
            </a:r>
            <a:r>
              <a:rPr lang="ru-RU" sz="2600" dirty="0" err="1"/>
              <a:t>пп</a:t>
            </a:r>
            <a:r>
              <a:rPr lang="ru-RU" sz="2600" dirty="0"/>
              <a:t>. 5-8 в виде таблицы истинности</a:t>
            </a:r>
          </a:p>
          <a:p>
            <a:endParaRPr lang="ru-RU" sz="2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285860"/>
          <a:ext cx="8572560" cy="4357719"/>
        </p:xfrm>
        <a:graphic>
          <a:graphicData uri="http://schemas.openxmlformats.org/drawingml/2006/table">
            <a:tbl>
              <a:tblPr/>
              <a:tblGrid>
                <a:gridCol w="1191323"/>
                <a:gridCol w="1179178"/>
                <a:gridCol w="1176748"/>
                <a:gridCol w="1167030"/>
                <a:gridCol w="1167030"/>
                <a:gridCol w="1167030"/>
                <a:gridCol w="1524221"/>
              </a:tblGrid>
              <a:tr h="484191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3929058" y="1428736"/>
          <a:ext cx="1111528" cy="361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Формула" r:id="rId3" imgW="837836" imgH="215806" progId="Equation.3">
                  <p:embed/>
                </p:oleObj>
              </mc:Choice>
              <mc:Fallback>
                <p:oleObj name="Формула" r:id="rId3" imgW="837836" imgH="215806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58" y="1428736"/>
                        <a:ext cx="1111528" cy="3619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5072066" y="1428736"/>
          <a:ext cx="1071570" cy="347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Формула" r:id="rId5" imgW="672808" imgH="215806" progId="Equation.3">
                  <p:embed/>
                </p:oleObj>
              </mc:Choice>
              <mc:Fallback>
                <p:oleObj name="Формула" r:id="rId5" imgW="672808" imgH="215806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6" y="1428736"/>
                        <a:ext cx="1071570" cy="347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6286512" y="1428736"/>
          <a:ext cx="1071570" cy="357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Формула" r:id="rId7" imgW="723586" imgH="228501" progId="Equation.3">
                  <p:embed/>
                </p:oleObj>
              </mc:Choice>
              <mc:Fallback>
                <p:oleObj name="Формула" r:id="rId7" imgW="723586" imgH="228501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12" y="1428736"/>
                        <a:ext cx="1071570" cy="3571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7429521" y="1428736"/>
          <a:ext cx="1428760" cy="319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Формула" r:id="rId9" imgW="977476" imgH="215806" progId="Equation.3">
                  <p:embed/>
                </p:oleObj>
              </mc:Choice>
              <mc:Fallback>
                <p:oleObj name="Формула" r:id="rId9" imgW="977476" imgH="215806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21" y="1428736"/>
                        <a:ext cx="1428760" cy="3190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857256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Clr>
                <a:srgbClr val="FFC000"/>
              </a:buClr>
              <a:buFont typeface="+mj-lt"/>
              <a:buAutoNum type="arabicPeriod" startAt="10"/>
            </a:pPr>
            <a:r>
              <a:rPr lang="en-US" sz="2400" dirty="0" smtClean="0"/>
              <a:t> </a:t>
            </a:r>
            <a:r>
              <a:rPr lang="ru-RU" sz="2400" dirty="0" smtClean="0"/>
              <a:t>по </a:t>
            </a:r>
            <a:r>
              <a:rPr lang="ru-RU" sz="2400" dirty="0"/>
              <a:t>таблице видим, что наименьшая «область действия» у первого выражения, поисковый сервер выдаст наименьшее число </a:t>
            </a:r>
            <a:r>
              <a:rPr lang="ru-RU" sz="2400" dirty="0" smtClean="0"/>
              <a:t>запросов</a:t>
            </a:r>
            <a:endParaRPr lang="en-US" sz="2400" dirty="0" smtClean="0"/>
          </a:p>
          <a:p>
            <a:pPr marL="457200" lvl="0" indent="-457200">
              <a:buClr>
                <a:srgbClr val="FFC000"/>
              </a:buClr>
              <a:buFont typeface="+mj-lt"/>
              <a:buAutoNum type="arabicPeriod" startAt="10"/>
            </a:pPr>
            <a:r>
              <a:rPr lang="en-US" sz="2400" dirty="0" smtClean="0"/>
              <a:t> </a:t>
            </a:r>
            <a:r>
              <a:rPr lang="ru-RU" sz="2400" dirty="0" smtClean="0"/>
              <a:t>область</a:t>
            </a:r>
            <a:r>
              <a:rPr lang="ru-RU" sz="2400" dirty="0"/>
              <a:t>, где </a:t>
            </a:r>
            <a:r>
              <a:rPr lang="en-US" sz="2400" dirty="0" smtClean="0"/>
              <a:t>          </a:t>
            </a:r>
            <a:r>
              <a:rPr lang="ru-RU" sz="2400" dirty="0" smtClean="0"/>
              <a:t>, </a:t>
            </a:r>
            <a:r>
              <a:rPr lang="ru-RU" sz="2400" dirty="0"/>
              <a:t>включает в себя всю область, </a:t>
            </a:r>
            <a:r>
              <a:rPr lang="ru-RU" sz="2400" dirty="0" smtClean="0"/>
              <a:t>где</a:t>
            </a:r>
            <a:r>
              <a:rPr lang="en-US" sz="2400" dirty="0" smtClean="0"/>
              <a:t>        </a:t>
            </a:r>
            <a:r>
              <a:rPr lang="ru-RU" sz="2400" dirty="0" smtClean="0"/>
              <a:t>  </a:t>
            </a:r>
            <a:r>
              <a:rPr lang="ru-RU" sz="2400" dirty="0"/>
              <a:t>и еще один вариант, поэтому «поисковик» выдаст больше запросов, чем для первого </a:t>
            </a:r>
            <a:r>
              <a:rPr lang="ru-RU" sz="2400" dirty="0" smtClean="0"/>
              <a:t>случая</a:t>
            </a:r>
            <a:r>
              <a:rPr lang="en-US" sz="2400" dirty="0" smtClean="0"/>
              <a:t>. (</a:t>
            </a:r>
            <a:r>
              <a:rPr lang="ru-RU" sz="2400" dirty="0" smtClean="0"/>
              <a:t>Каждая </a:t>
            </a:r>
            <a:r>
              <a:rPr lang="ru-RU" sz="2400" dirty="0"/>
              <a:t>следующая область в полученном решении должна полностью включать предыдущую. Если это не так, тогда или вы ошиблись при построении таблицы истинности, или </a:t>
            </a:r>
            <a:r>
              <a:rPr lang="ru-RU" sz="2400" dirty="0" smtClean="0"/>
              <a:t>в </a:t>
            </a:r>
            <a:r>
              <a:rPr lang="ru-RU" sz="2400" dirty="0"/>
              <a:t>условии есть </a:t>
            </a:r>
            <a:r>
              <a:rPr lang="ru-RU" sz="2400" dirty="0" smtClean="0"/>
              <a:t>ошибка</a:t>
            </a:r>
            <a:r>
              <a:rPr lang="en-US" sz="2400" dirty="0" smtClean="0"/>
              <a:t>.) </a:t>
            </a:r>
          </a:p>
          <a:p>
            <a:pPr marL="457200" indent="-457200">
              <a:buClr>
                <a:srgbClr val="FFC000"/>
              </a:buClr>
              <a:buFont typeface="+mj-lt"/>
              <a:buAutoNum type="arabicPeriod" startAt="10"/>
            </a:pPr>
            <a:r>
              <a:rPr lang="ru-RU" sz="2400" dirty="0"/>
              <a:t>аналогично делаем вывод, что область  </a:t>
            </a:r>
            <a:r>
              <a:rPr lang="en-US" sz="2400" dirty="0" smtClean="0"/>
              <a:t>           </a:t>
            </a:r>
            <a:r>
              <a:rPr lang="ru-RU" sz="2400" dirty="0" smtClean="0"/>
              <a:t>включает </a:t>
            </a:r>
            <a:r>
              <a:rPr lang="ru-RU" sz="2400" dirty="0"/>
              <a:t>всю область  </a:t>
            </a:r>
            <a:r>
              <a:rPr lang="en-US" sz="2400" dirty="0" smtClean="0"/>
              <a:t>           </a:t>
            </a:r>
            <a:r>
              <a:rPr lang="ru-RU" sz="2400" dirty="0" smtClean="0"/>
              <a:t>и </a:t>
            </a:r>
            <a:r>
              <a:rPr lang="ru-RU" sz="2400" dirty="0"/>
              <a:t>расширяет ее, а область </a:t>
            </a:r>
            <a:r>
              <a:rPr lang="en-US" sz="2400" dirty="0" smtClean="0"/>
              <a:t>          </a:t>
            </a:r>
            <a:r>
              <a:rPr lang="ru-RU" sz="2400" dirty="0" smtClean="0"/>
              <a:t>– </a:t>
            </a:r>
            <a:r>
              <a:rPr lang="ru-RU" sz="2400" dirty="0"/>
              <a:t>это расширение области </a:t>
            </a:r>
          </a:p>
          <a:p>
            <a:pPr marL="457200" indent="-457200">
              <a:buClr>
                <a:srgbClr val="FFC000"/>
              </a:buClr>
              <a:buFont typeface="+mj-lt"/>
              <a:buAutoNum type="arabicPeriod" startAt="10"/>
            </a:pPr>
            <a:r>
              <a:rPr lang="ru-RU" sz="2400" dirty="0"/>
              <a:t>таким образом, верный ответ – </a:t>
            </a:r>
            <a:r>
              <a:rPr lang="ru-RU" sz="2400" dirty="0">
                <a:solidFill>
                  <a:srgbClr val="FF0000"/>
                </a:solidFill>
              </a:rPr>
              <a:t>1234</a:t>
            </a:r>
            <a:r>
              <a:rPr lang="ru-RU" sz="2400" dirty="0"/>
              <a:t> .</a:t>
            </a:r>
          </a:p>
          <a:p>
            <a:pPr marL="457200" lvl="0" indent="-457200">
              <a:buClr>
                <a:srgbClr val="FFC000"/>
              </a:buClr>
              <a:buFont typeface="+mj-lt"/>
              <a:buAutoNum type="arabicPeriod" startAt="10"/>
            </a:pPr>
            <a:endParaRPr lang="ru-RU" sz="2400" dirty="0"/>
          </a:p>
          <a:p>
            <a:pPr marL="457200" lvl="0" indent="-457200" algn="just">
              <a:buClr>
                <a:srgbClr val="FFC000"/>
              </a:buClr>
              <a:buFont typeface="+mj-lt"/>
              <a:buAutoNum type="arabicPeriod" startAt="10"/>
            </a:pPr>
            <a:endParaRPr lang="ru-RU" sz="2400" dirty="0" smtClean="0"/>
          </a:p>
          <a:p>
            <a:pPr marL="457200" indent="-457200" algn="just">
              <a:buClr>
                <a:srgbClr val="FFC000"/>
              </a:buClr>
              <a:buFont typeface="+mj-lt"/>
              <a:buAutoNum type="arabicPeriod" startAt="10"/>
            </a:pPr>
            <a:endParaRPr lang="ru-RU" sz="2400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2578361" y="1512536"/>
          <a:ext cx="850631" cy="416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0" name="Формула" r:id="rId3" imgW="444114" imgH="215713" progId="Equation.3">
                  <p:embed/>
                </p:oleObj>
              </mc:Choice>
              <mc:Fallback>
                <p:oleObj name="Формула" r:id="rId3" imgW="444114" imgH="215713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361" y="1512536"/>
                        <a:ext cx="850631" cy="4162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7954991" y="1500174"/>
          <a:ext cx="688975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1" name="Формула" r:id="rId5" imgW="419040" imgH="215640" progId="Equation.3">
                  <p:embed/>
                </p:oleObj>
              </mc:Choice>
              <mc:Fallback>
                <p:oleObj name="Формула" r:id="rId5" imgW="41904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4991" y="1500174"/>
                        <a:ext cx="688975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5929323" y="4071966"/>
          <a:ext cx="857255" cy="428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2" name="Формула" r:id="rId7" imgW="431613" imgH="228501" progId="Equation.3">
                  <p:embed/>
                </p:oleObj>
              </mc:Choice>
              <mc:Fallback>
                <p:oleObj name="Формула" r:id="rId7" imgW="431613" imgH="228501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23" y="4071966"/>
                        <a:ext cx="857255" cy="4286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2428860" y="4419606"/>
          <a:ext cx="857256" cy="438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3" name="Формула" r:id="rId9" imgW="431613" imgH="215806" progId="Equation.3">
                  <p:embed/>
                </p:oleObj>
              </mc:Choice>
              <mc:Fallback>
                <p:oleObj name="Формула" r:id="rId9" imgW="431613" imgH="215806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4419606"/>
                        <a:ext cx="857256" cy="4381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6858016" y="4438252"/>
          <a:ext cx="857256" cy="4195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4" name="Формула" r:id="rId11" imgW="444114" imgH="215713" progId="Equation.3">
                  <p:embed/>
                </p:oleObj>
              </mc:Choice>
              <mc:Fallback>
                <p:oleObj name="Формула" r:id="rId11" imgW="444114" imgH="215713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16" y="4438252"/>
                        <a:ext cx="857256" cy="4195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63" name="Object 11"/>
          <p:cNvGraphicFramePr>
            <a:graphicFrameLocks noChangeAspect="1"/>
          </p:cNvGraphicFramePr>
          <p:nvPr/>
        </p:nvGraphicFramePr>
        <p:xfrm>
          <a:off x="3643306" y="4757748"/>
          <a:ext cx="857256" cy="457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5" name="Формула" r:id="rId13" imgW="431613" imgH="228501" progId="Equation.3">
                  <p:embed/>
                </p:oleObj>
              </mc:Choice>
              <mc:Fallback>
                <p:oleObj name="Формула" r:id="rId13" imgW="431613" imgH="228501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06" y="4757748"/>
                        <a:ext cx="857256" cy="4572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Возможные проблемы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ru-RU" sz="2800" dirty="0" smtClean="0"/>
              <a:t>решение достаточно громоздко, хотя позволяет с помощью простых операций решить задачу, не рискуя ошибиться при вычислениях «в уме» в сложных случаях</a:t>
            </a:r>
          </a:p>
          <a:p>
            <a:pPr lvl="1"/>
            <a:r>
              <a:rPr lang="ru-RU" sz="2800" dirty="0" smtClean="0"/>
              <a:t>если переменных более трех, таблица получается большая, хотя заполняется несложно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Решение (вариант 3, через диаграммы):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запишем все ответы  через логические операции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покажем области, определяемые этими выражениями, на диаграмме с тремя областями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endParaRPr lang="ru-RU" sz="2800" dirty="0" smtClean="0"/>
          </a:p>
          <a:p>
            <a:pPr marL="514350" indent="-514350" algn="just">
              <a:buFont typeface="+mj-lt"/>
              <a:buAutoNum type="arabicPeriod"/>
            </a:pPr>
            <a:endParaRPr lang="ru-RU" sz="2800" dirty="0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1166813" y="2214563"/>
          <a:ext cx="14255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5" name="Формула" r:id="rId3" imgW="863280" imgH="215640" progId="Equation.3">
                  <p:embed/>
                </p:oleObj>
              </mc:Choice>
              <mc:Fallback>
                <p:oleObj name="Формула" r:id="rId3" imgW="86328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813" y="2214563"/>
                        <a:ext cx="1425575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2857488" y="2214563"/>
          <a:ext cx="1185863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6" name="Формула" r:id="rId5" imgW="698400" imgH="215640" progId="Equation.3">
                  <p:embed/>
                </p:oleObj>
              </mc:Choice>
              <mc:Fallback>
                <p:oleObj name="Формула" r:id="rId5" imgW="69840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488" y="2214563"/>
                        <a:ext cx="1185863" cy="36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4429124" y="2214563"/>
          <a:ext cx="12890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7" name="Формула" r:id="rId7" imgW="761760" imgH="228600" progId="Equation.3">
                  <p:embed/>
                </p:oleObj>
              </mc:Choice>
              <mc:Fallback>
                <p:oleObj name="Формула" r:id="rId7" imgW="76176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4" y="2214563"/>
                        <a:ext cx="1289050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6045221" y="2214563"/>
          <a:ext cx="159861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8" name="Формула" r:id="rId9" imgW="965160" imgH="215640" progId="Equation.3">
                  <p:embed/>
                </p:oleObj>
              </mc:Choice>
              <mc:Fallback>
                <p:oleObj name="Формула" r:id="rId9" imgW="965160" imgH="215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5221" y="2214563"/>
                        <a:ext cx="1598613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624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4586" name="Group 10"/>
          <p:cNvGrpSpPr>
            <a:grpSpLocks noChangeAspect="1"/>
          </p:cNvGrpSpPr>
          <p:nvPr/>
        </p:nvGrpSpPr>
        <p:grpSpPr bwMode="auto">
          <a:xfrm>
            <a:off x="500034" y="3929066"/>
            <a:ext cx="8412457" cy="2214578"/>
            <a:chOff x="1854" y="5596"/>
            <a:chExt cx="8584" cy="2261"/>
          </a:xfrm>
        </p:grpSpPr>
        <p:sp>
          <p:nvSpPr>
            <p:cNvPr id="24623" name="AutoShape 47"/>
            <p:cNvSpPr>
              <a:spLocks noChangeAspect="1" noChangeArrowheads="1" noTextEdit="1"/>
            </p:cNvSpPr>
            <p:nvPr/>
          </p:nvSpPr>
          <p:spPr bwMode="auto">
            <a:xfrm>
              <a:off x="1854" y="5596"/>
              <a:ext cx="8584" cy="226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4615" name="Group 39"/>
            <p:cNvGrpSpPr>
              <a:grpSpLocks/>
            </p:cNvGrpSpPr>
            <p:nvPr/>
          </p:nvGrpSpPr>
          <p:grpSpPr bwMode="auto">
            <a:xfrm>
              <a:off x="1854" y="5657"/>
              <a:ext cx="2036" cy="2030"/>
              <a:chOff x="1854" y="5657"/>
              <a:chExt cx="2036" cy="2030"/>
            </a:xfrm>
          </p:grpSpPr>
          <p:sp>
            <p:nvSpPr>
              <p:cNvPr id="24622" name="Oval 46"/>
              <p:cNvSpPr>
                <a:spLocks noChangeArrowheads="1"/>
              </p:cNvSpPr>
              <p:nvPr/>
            </p:nvSpPr>
            <p:spPr bwMode="auto">
              <a:xfrm>
                <a:off x="2095" y="6105"/>
                <a:ext cx="1055" cy="1054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621" name="Oval 45"/>
              <p:cNvSpPr>
                <a:spLocks noChangeArrowheads="1"/>
              </p:cNvSpPr>
              <p:nvPr/>
            </p:nvSpPr>
            <p:spPr bwMode="auto">
              <a:xfrm>
                <a:off x="2603" y="6105"/>
                <a:ext cx="1054" cy="1054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620" name="Oval 44"/>
              <p:cNvSpPr>
                <a:spLocks noChangeArrowheads="1"/>
              </p:cNvSpPr>
              <p:nvPr/>
            </p:nvSpPr>
            <p:spPr bwMode="auto">
              <a:xfrm>
                <a:off x="2328" y="6633"/>
                <a:ext cx="1055" cy="1054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619" name="Rectangle 43"/>
              <p:cNvSpPr>
                <a:spLocks noChangeArrowheads="1"/>
              </p:cNvSpPr>
              <p:nvPr/>
            </p:nvSpPr>
            <p:spPr bwMode="auto">
              <a:xfrm>
                <a:off x="1854" y="5995"/>
                <a:ext cx="415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Calibri" pitchFamily="34" charset="0"/>
                    <a:cs typeface="Times New Roman" pitchFamily="18" charset="0"/>
                  </a:rPr>
                  <a:t>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18" name="Rectangle 42"/>
              <p:cNvSpPr>
                <a:spLocks noChangeArrowheads="1"/>
              </p:cNvSpPr>
              <p:nvPr/>
            </p:nvSpPr>
            <p:spPr bwMode="auto">
              <a:xfrm>
                <a:off x="3475" y="5995"/>
                <a:ext cx="415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Calibri" pitchFamily="34" charset="0"/>
                    <a:cs typeface="Times New Roman" pitchFamily="18" charset="0"/>
                  </a:rPr>
                  <a:t>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17" name="Rectangle 41"/>
              <p:cNvSpPr>
                <a:spLocks noChangeArrowheads="1"/>
              </p:cNvSpPr>
              <p:nvPr/>
            </p:nvSpPr>
            <p:spPr bwMode="auto">
              <a:xfrm>
                <a:off x="1993" y="7282"/>
                <a:ext cx="415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Calibri" pitchFamily="34" charset="0"/>
                    <a:cs typeface="Times New Roman" pitchFamily="18" charset="0"/>
                  </a:rPr>
                  <a:t>С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graphicFrame>
            <p:nvGraphicFramePr>
              <p:cNvPr id="24616" name="Object 40"/>
              <p:cNvGraphicFramePr>
                <a:graphicFrameLocks noChangeAspect="1"/>
              </p:cNvGraphicFramePr>
              <p:nvPr/>
            </p:nvGraphicFramePr>
            <p:xfrm>
              <a:off x="2269" y="5657"/>
              <a:ext cx="1323" cy="3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629" name="Формула" r:id="rId11" imgW="825142" imgH="215806" progId="Equation.3">
                      <p:embed/>
                    </p:oleObj>
                  </mc:Choice>
                  <mc:Fallback>
                    <p:oleObj name="Формула" r:id="rId11" imgW="825142" imgH="215806" progId="Equation.3">
                      <p:embed/>
                      <p:pic>
                        <p:nvPicPr>
                          <p:cNvPr id="0" name="Picture 4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69" y="5657"/>
                            <a:ext cx="1323" cy="33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4607" name="Group 31"/>
            <p:cNvGrpSpPr>
              <a:grpSpLocks/>
            </p:cNvGrpSpPr>
            <p:nvPr/>
          </p:nvGrpSpPr>
          <p:grpSpPr bwMode="auto">
            <a:xfrm>
              <a:off x="3941" y="5657"/>
              <a:ext cx="1962" cy="2091"/>
              <a:chOff x="4356" y="5657"/>
              <a:chExt cx="1962" cy="2091"/>
            </a:xfrm>
          </p:grpSpPr>
          <p:sp>
            <p:nvSpPr>
              <p:cNvPr id="24614" name="Oval 38"/>
              <p:cNvSpPr>
                <a:spLocks noChangeArrowheads="1"/>
              </p:cNvSpPr>
              <p:nvPr/>
            </p:nvSpPr>
            <p:spPr bwMode="auto">
              <a:xfrm>
                <a:off x="4558" y="6166"/>
                <a:ext cx="1055" cy="1054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613" name="Oval 37"/>
              <p:cNvSpPr>
                <a:spLocks noChangeArrowheads="1"/>
              </p:cNvSpPr>
              <p:nvPr/>
            </p:nvSpPr>
            <p:spPr bwMode="auto">
              <a:xfrm>
                <a:off x="5066" y="6166"/>
                <a:ext cx="1054" cy="1054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612" name="Oval 36"/>
              <p:cNvSpPr>
                <a:spLocks noChangeArrowheads="1"/>
              </p:cNvSpPr>
              <p:nvPr/>
            </p:nvSpPr>
            <p:spPr bwMode="auto">
              <a:xfrm>
                <a:off x="4791" y="6694"/>
                <a:ext cx="1055" cy="1054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611" name="Rectangle 35"/>
              <p:cNvSpPr>
                <a:spLocks noChangeArrowheads="1"/>
              </p:cNvSpPr>
              <p:nvPr/>
            </p:nvSpPr>
            <p:spPr bwMode="auto">
              <a:xfrm>
                <a:off x="4356" y="6011"/>
                <a:ext cx="415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Calibri" pitchFamily="34" charset="0"/>
                    <a:cs typeface="Times New Roman" pitchFamily="18" charset="0"/>
                  </a:rPr>
                  <a:t>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10" name="Rectangle 34"/>
              <p:cNvSpPr>
                <a:spLocks noChangeArrowheads="1"/>
              </p:cNvSpPr>
              <p:nvPr/>
            </p:nvSpPr>
            <p:spPr bwMode="auto">
              <a:xfrm>
                <a:off x="5903" y="6045"/>
                <a:ext cx="415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Calibri" pitchFamily="34" charset="0"/>
                    <a:cs typeface="Times New Roman" pitchFamily="18" charset="0"/>
                  </a:rPr>
                  <a:t>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09" name="Rectangle 33"/>
              <p:cNvSpPr>
                <a:spLocks noChangeArrowheads="1"/>
              </p:cNvSpPr>
              <p:nvPr/>
            </p:nvSpPr>
            <p:spPr bwMode="auto">
              <a:xfrm>
                <a:off x="4456" y="7343"/>
                <a:ext cx="415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Calibri" pitchFamily="34" charset="0"/>
                    <a:cs typeface="Times New Roman" pitchFamily="18" charset="0"/>
                  </a:rPr>
                  <a:t>С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graphicFrame>
            <p:nvGraphicFramePr>
              <p:cNvPr id="24608" name="Object 32"/>
              <p:cNvGraphicFramePr>
                <a:graphicFrameLocks noChangeAspect="1"/>
              </p:cNvGraphicFramePr>
              <p:nvPr/>
            </p:nvGraphicFramePr>
            <p:xfrm>
              <a:off x="4732" y="5657"/>
              <a:ext cx="1323" cy="3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630" name="Формула" r:id="rId13" imgW="660113" imgH="215806" progId="Equation.3">
                      <p:embed/>
                    </p:oleObj>
                  </mc:Choice>
                  <mc:Fallback>
                    <p:oleObj name="Формула" r:id="rId13" imgW="660113" imgH="215806" progId="Equation.3">
                      <p:embed/>
                      <p:pic>
                        <p:nvPicPr>
                          <p:cNvPr id="0" name="Picture 3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32" y="5657"/>
                            <a:ext cx="1323" cy="33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pic>
          <p:nvPicPr>
            <p:cNvPr id="24606" name="Picture 30"/>
            <p:cNvPicPr>
              <a:picLocks noChangeAspect="1" noChangeArrowheads="1"/>
            </p:cNvPicPr>
            <p:nvPr/>
          </p:nvPicPr>
          <p:blipFill>
            <a:blip r:embed="rId1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41" y="6220"/>
              <a:ext cx="565" cy="948"/>
            </a:xfrm>
            <a:prstGeom prst="rect">
              <a:avLst/>
            </a:prstGeom>
            <a:noFill/>
          </p:spPr>
        </p:pic>
        <p:pic>
          <p:nvPicPr>
            <p:cNvPr id="24605" name="Picture 29"/>
            <p:cNvPicPr>
              <a:picLocks noChangeAspect="1" noChangeArrowheads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98" y="6633"/>
              <a:ext cx="547" cy="468"/>
            </a:xfrm>
            <a:prstGeom prst="rect">
              <a:avLst/>
            </a:prstGeom>
            <a:noFill/>
          </p:spPr>
        </p:pic>
        <p:grpSp>
          <p:nvGrpSpPr>
            <p:cNvPr id="24597" name="Group 21"/>
            <p:cNvGrpSpPr>
              <a:grpSpLocks/>
            </p:cNvGrpSpPr>
            <p:nvPr/>
          </p:nvGrpSpPr>
          <p:grpSpPr bwMode="auto">
            <a:xfrm>
              <a:off x="6050" y="5657"/>
              <a:ext cx="1962" cy="2091"/>
              <a:chOff x="4356" y="5657"/>
              <a:chExt cx="1962" cy="2091"/>
            </a:xfrm>
          </p:grpSpPr>
          <p:sp>
            <p:nvSpPr>
              <p:cNvPr id="24604" name="Oval 28"/>
              <p:cNvSpPr>
                <a:spLocks noChangeArrowheads="1"/>
              </p:cNvSpPr>
              <p:nvPr/>
            </p:nvSpPr>
            <p:spPr bwMode="auto">
              <a:xfrm>
                <a:off x="4558" y="6166"/>
                <a:ext cx="1055" cy="1054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603" name="Oval 27"/>
              <p:cNvSpPr>
                <a:spLocks noChangeArrowheads="1"/>
              </p:cNvSpPr>
              <p:nvPr/>
            </p:nvSpPr>
            <p:spPr bwMode="auto">
              <a:xfrm>
                <a:off x="5066" y="6166"/>
                <a:ext cx="1054" cy="1054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602" name="Oval 26"/>
              <p:cNvSpPr>
                <a:spLocks noChangeArrowheads="1"/>
              </p:cNvSpPr>
              <p:nvPr/>
            </p:nvSpPr>
            <p:spPr bwMode="auto">
              <a:xfrm>
                <a:off x="4791" y="6694"/>
                <a:ext cx="1055" cy="1054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601" name="Rectangle 25"/>
              <p:cNvSpPr>
                <a:spLocks noChangeArrowheads="1"/>
              </p:cNvSpPr>
              <p:nvPr/>
            </p:nvSpPr>
            <p:spPr bwMode="auto">
              <a:xfrm>
                <a:off x="4356" y="6011"/>
                <a:ext cx="415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Calibri" pitchFamily="34" charset="0"/>
                    <a:cs typeface="Times New Roman" pitchFamily="18" charset="0"/>
                  </a:rPr>
                  <a:t>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00" name="Rectangle 24"/>
              <p:cNvSpPr>
                <a:spLocks noChangeArrowheads="1"/>
              </p:cNvSpPr>
              <p:nvPr/>
            </p:nvSpPr>
            <p:spPr bwMode="auto">
              <a:xfrm>
                <a:off x="5903" y="6045"/>
                <a:ext cx="415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Calibri" pitchFamily="34" charset="0"/>
                    <a:cs typeface="Times New Roman" pitchFamily="18" charset="0"/>
                  </a:rPr>
                  <a:t>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599" name="Rectangle 23"/>
              <p:cNvSpPr>
                <a:spLocks noChangeArrowheads="1"/>
              </p:cNvSpPr>
              <p:nvPr/>
            </p:nvSpPr>
            <p:spPr bwMode="auto">
              <a:xfrm>
                <a:off x="4456" y="7343"/>
                <a:ext cx="415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Calibri" pitchFamily="34" charset="0"/>
                    <a:cs typeface="Times New Roman" pitchFamily="18" charset="0"/>
                  </a:rPr>
                  <a:t>С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graphicFrame>
            <p:nvGraphicFramePr>
              <p:cNvPr id="24598" name="Object 22"/>
              <p:cNvGraphicFramePr>
                <a:graphicFrameLocks noChangeAspect="1"/>
              </p:cNvGraphicFramePr>
              <p:nvPr/>
            </p:nvGraphicFramePr>
            <p:xfrm>
              <a:off x="4732" y="5657"/>
              <a:ext cx="1323" cy="3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631" name="Формула" r:id="rId17" imgW="711200" imgH="228600" progId="Equation.3">
                      <p:embed/>
                    </p:oleObj>
                  </mc:Choice>
                  <mc:Fallback>
                    <p:oleObj name="Формула" r:id="rId17" imgW="711200" imgH="228600" progId="Equation.3">
                      <p:embed/>
                      <p:pic>
                        <p:nvPicPr>
                          <p:cNvPr id="0" name="Picture 2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32" y="5657"/>
                            <a:ext cx="1323" cy="33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pic>
          <p:nvPicPr>
            <p:cNvPr id="24596" name="Picture 20"/>
            <p:cNvPicPr>
              <a:picLocks noChangeAspect="1" noChangeArrowheads="1"/>
            </p:cNvPicPr>
            <p:nvPr/>
          </p:nvPicPr>
          <p:blipFill>
            <a:blip r:embed="rId1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34" y="6156"/>
              <a:ext cx="1596" cy="1082"/>
            </a:xfrm>
            <a:prstGeom prst="rect">
              <a:avLst/>
            </a:prstGeom>
            <a:noFill/>
          </p:spPr>
        </p:pic>
        <p:grpSp>
          <p:nvGrpSpPr>
            <p:cNvPr id="24588" name="Group 12"/>
            <p:cNvGrpSpPr>
              <a:grpSpLocks/>
            </p:cNvGrpSpPr>
            <p:nvPr/>
          </p:nvGrpSpPr>
          <p:grpSpPr bwMode="auto">
            <a:xfrm>
              <a:off x="8260" y="5657"/>
              <a:ext cx="1962" cy="2091"/>
              <a:chOff x="4356" y="5657"/>
              <a:chExt cx="1962" cy="2091"/>
            </a:xfrm>
          </p:grpSpPr>
          <p:sp>
            <p:nvSpPr>
              <p:cNvPr id="24595" name="Oval 19"/>
              <p:cNvSpPr>
                <a:spLocks noChangeArrowheads="1"/>
              </p:cNvSpPr>
              <p:nvPr/>
            </p:nvSpPr>
            <p:spPr bwMode="auto">
              <a:xfrm>
                <a:off x="4558" y="6166"/>
                <a:ext cx="1055" cy="1054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594" name="Oval 18"/>
              <p:cNvSpPr>
                <a:spLocks noChangeArrowheads="1"/>
              </p:cNvSpPr>
              <p:nvPr/>
            </p:nvSpPr>
            <p:spPr bwMode="auto">
              <a:xfrm>
                <a:off x="5066" y="6166"/>
                <a:ext cx="1054" cy="1054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593" name="Oval 17"/>
              <p:cNvSpPr>
                <a:spLocks noChangeArrowheads="1"/>
              </p:cNvSpPr>
              <p:nvPr/>
            </p:nvSpPr>
            <p:spPr bwMode="auto">
              <a:xfrm>
                <a:off x="4791" y="6694"/>
                <a:ext cx="1055" cy="1054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592" name="Rectangle 16"/>
              <p:cNvSpPr>
                <a:spLocks noChangeArrowheads="1"/>
              </p:cNvSpPr>
              <p:nvPr/>
            </p:nvSpPr>
            <p:spPr bwMode="auto">
              <a:xfrm>
                <a:off x="4356" y="6011"/>
                <a:ext cx="415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Calibri" pitchFamily="34" charset="0"/>
                    <a:cs typeface="Times New Roman" pitchFamily="18" charset="0"/>
                  </a:rPr>
                  <a:t>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591" name="Rectangle 15"/>
              <p:cNvSpPr>
                <a:spLocks noChangeArrowheads="1"/>
              </p:cNvSpPr>
              <p:nvPr/>
            </p:nvSpPr>
            <p:spPr bwMode="auto">
              <a:xfrm>
                <a:off x="5903" y="6045"/>
                <a:ext cx="415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Calibri" pitchFamily="34" charset="0"/>
                    <a:cs typeface="Times New Roman" pitchFamily="18" charset="0"/>
                  </a:rPr>
                  <a:t>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590" name="Rectangle 14"/>
              <p:cNvSpPr>
                <a:spLocks noChangeArrowheads="1"/>
              </p:cNvSpPr>
              <p:nvPr/>
            </p:nvSpPr>
            <p:spPr bwMode="auto">
              <a:xfrm>
                <a:off x="4456" y="7343"/>
                <a:ext cx="415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Calibri" pitchFamily="34" charset="0"/>
                    <a:cs typeface="Times New Roman" pitchFamily="18" charset="0"/>
                  </a:rPr>
                  <a:t>С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graphicFrame>
            <p:nvGraphicFramePr>
              <p:cNvPr id="24589" name="Object 13"/>
              <p:cNvGraphicFramePr>
                <a:graphicFrameLocks noChangeAspect="1"/>
              </p:cNvGraphicFramePr>
              <p:nvPr/>
            </p:nvGraphicFramePr>
            <p:xfrm>
              <a:off x="4732" y="5657"/>
              <a:ext cx="1323" cy="3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632" name="Формула" r:id="rId20" imgW="964781" imgH="215806" progId="Equation.3">
                      <p:embed/>
                    </p:oleObj>
                  </mc:Choice>
                  <mc:Fallback>
                    <p:oleObj name="Формула" r:id="rId20" imgW="964781" imgH="215806" progId="Equation.3">
                      <p:embed/>
                      <p:pic>
                        <p:nvPicPr>
                          <p:cNvPr id="0" name="Picture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32" y="5657"/>
                            <a:ext cx="1323" cy="33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pic>
          <p:nvPicPr>
            <p:cNvPr id="24587" name="Picture 11"/>
            <p:cNvPicPr>
              <a:picLocks noChangeAspect="1" noChangeArrowheads="1"/>
            </p:cNvPicPr>
            <p:nvPr/>
          </p:nvPicPr>
          <p:blipFill>
            <a:blip r:embed="rId2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444" y="6115"/>
              <a:ext cx="1646" cy="166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28604"/>
            <a:ext cx="85725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Clr>
                <a:srgbClr val="FFC000"/>
              </a:buClr>
              <a:buFont typeface="+mj-lt"/>
              <a:buAutoNum type="arabicPeriod" startAt="3"/>
            </a:pPr>
            <a:r>
              <a:rPr lang="ru-RU" sz="2800" dirty="0"/>
              <a:t>сравнивая диаграммы, находим последовательность областей в порядке увеличения: (1,2,3,4), причем каждая следующая область в этом ряду охватывает целиком предыдущую (как и предполагается в задании, это важно</a:t>
            </a:r>
            <a:r>
              <a:rPr lang="ru-RU" sz="2800" dirty="0" smtClean="0"/>
              <a:t>!)</a:t>
            </a:r>
            <a:endParaRPr lang="en-US" sz="2800" dirty="0" smtClean="0"/>
          </a:p>
          <a:p>
            <a:pPr marL="342900" indent="-342900" algn="just">
              <a:buClr>
                <a:srgbClr val="FFC000"/>
              </a:buClr>
              <a:buFont typeface="+mj-lt"/>
              <a:buAutoNum type="arabicPeriod" startAt="3"/>
            </a:pPr>
            <a:r>
              <a:rPr lang="ru-RU" sz="2800" dirty="0"/>
              <a:t>таким образом, верный ответ – </a:t>
            </a:r>
            <a:r>
              <a:rPr lang="ru-RU" sz="2800" dirty="0">
                <a:solidFill>
                  <a:srgbClr val="FF0000"/>
                </a:solidFill>
              </a:rPr>
              <a:t>1234</a:t>
            </a:r>
            <a:r>
              <a:rPr lang="ru-RU" sz="2800" dirty="0"/>
              <a:t> </a:t>
            </a:r>
            <a:r>
              <a:rPr lang="ru-RU" sz="2800" dirty="0" smtClean="0"/>
              <a:t>.</a:t>
            </a:r>
            <a:endParaRPr lang="en-US" sz="2800" dirty="0" smtClean="0"/>
          </a:p>
          <a:p>
            <a:pPr marL="342900" indent="-342900" algn="just">
              <a:buClr>
                <a:srgbClr val="FFC000"/>
              </a:buClr>
              <a:buFont typeface="+mj-lt"/>
              <a:buAutoNum type="arabicPeriod" startAt="3"/>
            </a:pPr>
            <a:endParaRPr lang="en-US" sz="2800" dirty="0"/>
          </a:p>
          <a:p>
            <a:pPr marL="342900" indent="-342900" algn="just">
              <a:buClr>
                <a:srgbClr val="FFC000"/>
              </a:buClr>
              <a:buFont typeface="+mj-lt"/>
              <a:buAutoNum type="arabicPeriod" startAt="3"/>
            </a:pPr>
            <a:endParaRPr lang="en-US" sz="2800" dirty="0" smtClean="0"/>
          </a:p>
          <a:p>
            <a:pPr marL="342900" lvl="0" indent="-342900" algn="just">
              <a:buClr>
                <a:srgbClr val="FFC000"/>
              </a:buClr>
              <a:buFont typeface="+mj-lt"/>
              <a:buAutoNum type="arabicPeriod" startAt="3"/>
            </a:pPr>
            <a:endParaRPr lang="ru-RU" sz="2800" dirty="0"/>
          </a:p>
          <a:p>
            <a:pPr algn="just"/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4071942"/>
          <a:ext cx="8072494" cy="1643074"/>
        </p:xfrm>
        <a:graphic>
          <a:graphicData uri="http://schemas.openxmlformats.org/drawingml/2006/table">
            <a:tbl>
              <a:tblPr/>
              <a:tblGrid>
                <a:gridCol w="8072494"/>
              </a:tblGrid>
              <a:tr h="1643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Возможные проблемы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получается громоздкий рисунок, если используется более трех переменных (более трех кругов)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8643966" y="6429396"/>
            <a:ext cx="500034" cy="42860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2: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72072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sz="2400" i="1" dirty="0" smtClean="0"/>
              <a:t>      Некоторый сегмент сети Интернет состоит из 1000 сайтов. Поисковый сервер в автоматическом режиме составил таблицу ключевых слов для сайтов этого сегмента. Вот ее фрагмент:</a:t>
            </a: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i="1" dirty="0" smtClean="0"/>
              <a:t>      Сколько сайтов будет найдено по запросу </a:t>
            </a:r>
            <a:endParaRPr lang="ru-RU" sz="2400" dirty="0" smtClean="0"/>
          </a:p>
          <a:p>
            <a:pPr>
              <a:buNone/>
            </a:pPr>
            <a:r>
              <a:rPr lang="ru-RU" sz="2400" b="1" dirty="0" smtClean="0"/>
              <a:t>                (принтер | сканер) &amp; монитор                                                                                                                  </a:t>
            </a:r>
            <a:endParaRPr lang="ru-RU" sz="2400" dirty="0" smtClean="0"/>
          </a:p>
          <a:p>
            <a:pPr>
              <a:buNone/>
            </a:pPr>
            <a:r>
              <a:rPr lang="ru-RU" sz="2400" i="1" dirty="0" smtClean="0"/>
              <a:t>      если по запросу  </a:t>
            </a:r>
            <a:r>
              <a:rPr lang="ru-RU" sz="2400" b="1" dirty="0" smtClean="0"/>
              <a:t>принтер | сканер</a:t>
            </a:r>
            <a:r>
              <a:rPr lang="ru-RU" sz="2400" i="1" dirty="0" smtClean="0"/>
              <a:t> было найдено 450 сайтов,        </a:t>
            </a:r>
          </a:p>
          <a:p>
            <a:pPr>
              <a:buNone/>
            </a:pPr>
            <a:r>
              <a:rPr lang="ru-RU" sz="2400" i="1" dirty="0" smtClean="0"/>
              <a:t>      по запросу </a:t>
            </a:r>
            <a:r>
              <a:rPr lang="ru-RU" sz="2400" b="1" dirty="0" smtClean="0"/>
              <a:t>принтер &amp; монитор</a:t>
            </a:r>
            <a:r>
              <a:rPr lang="ru-RU" sz="2400" i="1" dirty="0" smtClean="0"/>
              <a:t> – 40,  </a:t>
            </a:r>
          </a:p>
          <a:p>
            <a:pPr>
              <a:buNone/>
            </a:pPr>
            <a:r>
              <a:rPr lang="ru-RU" sz="2400" i="1" dirty="0" smtClean="0"/>
              <a:t>      а по запросу </a:t>
            </a:r>
            <a:r>
              <a:rPr lang="ru-RU" sz="2400" b="1" dirty="0" smtClean="0"/>
              <a:t>сканер &amp; монитор</a:t>
            </a:r>
            <a:r>
              <a:rPr lang="ru-RU" sz="2400" i="1" dirty="0" smtClean="0"/>
              <a:t> – 50.</a:t>
            </a: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52" y="2643182"/>
          <a:ext cx="5786478" cy="1714511"/>
        </p:xfrm>
        <a:graphic>
          <a:graphicData uri="http://schemas.openxmlformats.org/drawingml/2006/table">
            <a:tbl>
              <a:tblPr/>
              <a:tblGrid>
                <a:gridCol w="1884522"/>
                <a:gridCol w="3901956"/>
              </a:tblGrid>
              <a:tr h="685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Calibri"/>
                          <a:ea typeface="Calibri"/>
                          <a:cs typeface="Times New Roman"/>
                        </a:rPr>
                        <a:t>Ключевое слово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Calibri"/>
                          <a:ea typeface="Calibri"/>
                          <a:cs typeface="Times New Roman"/>
                        </a:rPr>
                        <a:t>Количество сайтов, для которых данное слово является ключевым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Calibri"/>
                          <a:ea typeface="Calibri"/>
                          <a:cs typeface="Times New Roman"/>
                        </a:rPr>
                        <a:t>сканер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Calibri"/>
                          <a:ea typeface="Calibri"/>
                          <a:cs typeface="Times New Roman"/>
                        </a:rPr>
                        <a:t>200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Calibri"/>
                          <a:ea typeface="Calibri"/>
                          <a:cs typeface="Times New Roman"/>
                        </a:rPr>
                        <a:t>принтер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Calibri"/>
                          <a:ea typeface="Calibri"/>
                          <a:cs typeface="Times New Roman"/>
                        </a:rPr>
                        <a:t>250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Calibri"/>
                          <a:ea typeface="Calibri"/>
                          <a:cs typeface="Times New Roman"/>
                        </a:rPr>
                        <a:t>монитор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Calibri"/>
                          <a:ea typeface="Calibri"/>
                          <a:cs typeface="Times New Roman"/>
                        </a:rPr>
                        <a:t>450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Решение (вариант 1, рассуждение с использованием свойств операций «И» </a:t>
            </a:r>
            <a:r>
              <a:rPr lang="ru-RU" sz="2800" b="1" dirty="0" err="1" smtClean="0"/>
              <a:t>и</a:t>
            </a:r>
            <a:r>
              <a:rPr lang="ru-RU" sz="2800" b="1" dirty="0" smtClean="0"/>
              <a:t> «ИЛИ»):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14882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Обратим внимание на такой факт (справа указано количество сайтов по каждому запросу)</a:t>
            </a:r>
          </a:p>
          <a:p>
            <a:pPr marL="514350" lvl="0" indent="-514350"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              сканер			200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          принтер		             250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          принтер | сканер                 450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   Поскольку последнее число равно сумме двух предыдущих, можно сразу же придти к выводу, что в этом сегменте сети нет сайтов, на которых ключевыми словами являются одновременно принтер и сканер:</a:t>
            </a:r>
          </a:p>
          <a:p>
            <a:pPr>
              <a:buNone/>
            </a:pPr>
            <a:r>
              <a:rPr lang="ru-RU" b="1" dirty="0" smtClean="0"/>
              <a:t>              принтер &amp; сканер 	             0</a:t>
            </a: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28604"/>
            <a:ext cx="82868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Clr>
                <a:srgbClr val="FFC000"/>
              </a:buClr>
              <a:buFont typeface="+mj-lt"/>
              <a:buAutoNum type="arabicPeriod" startAt="2"/>
            </a:pPr>
            <a:r>
              <a:rPr lang="ru-RU" sz="2800" dirty="0" smtClean="0"/>
              <a:t>С этого момента все просто: для того, чтобы определить, сколько сайтов удовлетворяют заданному условию, достаточно просто сложить числа, соответствующие запросам     </a:t>
            </a:r>
            <a:r>
              <a:rPr lang="ru-RU" sz="2800" b="1" dirty="0" smtClean="0"/>
              <a:t>принтер &amp; монитор</a:t>
            </a:r>
            <a:r>
              <a:rPr lang="ru-RU" sz="2800" dirty="0" smtClean="0"/>
              <a:t> и </a:t>
            </a:r>
            <a:r>
              <a:rPr lang="ru-RU" sz="2800" b="1" dirty="0" smtClean="0"/>
              <a:t>сканер &amp; монитор</a:t>
            </a:r>
          </a:p>
          <a:p>
            <a:pPr marL="342900" lvl="0" indent="-342900">
              <a:buClr>
                <a:srgbClr val="FFC000"/>
              </a:buClr>
              <a:buFont typeface="+mj-lt"/>
              <a:buAutoNum type="arabicPeriod" startAt="3"/>
            </a:pPr>
            <a:r>
              <a:rPr lang="ru-RU" sz="2800" dirty="0" smtClean="0"/>
              <a:t>таким образом, правильный ответ: 40 + 50 = </a:t>
            </a:r>
            <a:r>
              <a:rPr lang="ru-RU" sz="2800" dirty="0" smtClean="0">
                <a:solidFill>
                  <a:srgbClr val="FF0000"/>
                </a:solidFill>
              </a:rPr>
              <a:t>90</a:t>
            </a:r>
            <a:r>
              <a:rPr lang="ru-RU" sz="2800" dirty="0" smtClean="0"/>
              <a:t>.</a:t>
            </a:r>
          </a:p>
          <a:p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3429000"/>
          <a:ext cx="8286808" cy="2944368"/>
        </p:xfrm>
        <a:graphic>
          <a:graphicData uri="http://schemas.openxmlformats.org/drawingml/2006/table">
            <a:tbl>
              <a:tblPr/>
              <a:tblGrid>
                <a:gridCol w="8286808"/>
              </a:tblGrid>
              <a:tr h="2571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Возможные проблемы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обратите внимание, что в условии была лишняя информация: мы нигде не использовали количество сайтов в данном сегменте Интернета (1000) и количество сайтов с ключевым словом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монитор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(450)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не всегда удается «раскрутить» задачу в уме, здесь это несложно благодаря «удачному» условию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Решение (вариант 2, таблицы истинности):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88508" cy="4495800"/>
          </a:xfrm>
        </p:spPr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ru-RU" sz="2800" dirty="0" smtClean="0"/>
              <a:t>Для сокращения записи обозначим через </a:t>
            </a:r>
            <a:r>
              <a:rPr lang="en-US" sz="2800" dirty="0" smtClean="0"/>
              <a:t>C</a:t>
            </a:r>
            <a:r>
              <a:rPr lang="ru-RU" sz="2800" dirty="0" smtClean="0"/>
              <a:t>, П, М соответственно высказывания </a:t>
            </a:r>
            <a:r>
              <a:rPr lang="ru-RU" sz="2800" i="1" dirty="0" smtClean="0"/>
              <a:t>сканер, принтер</a:t>
            </a:r>
            <a:r>
              <a:rPr lang="ru-RU" sz="2800" dirty="0" smtClean="0"/>
              <a:t>, </a:t>
            </a:r>
            <a:r>
              <a:rPr lang="ru-RU" sz="2800" i="1" dirty="0" smtClean="0"/>
              <a:t>монитор.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/>
              <a:t>Если рассматривать задачу с точки зрения математической логики, здесь есть три переменных, с помощью которых можно составить всего 8 запросов, выдающих различные результаты.</a:t>
            </a:r>
          </a:p>
          <a:p>
            <a:pPr marL="514350" lvl="0" indent="-514350" algn="just">
              <a:buFont typeface="+mj-lt"/>
              <a:buAutoNum type="arabicPeriod"/>
            </a:pPr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презентации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976519"/>
            <a:ext cx="76438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C000"/>
              </a:buClr>
              <a:buFont typeface="+mj-lt"/>
              <a:buAutoNum type="arabicPeriod"/>
            </a:pPr>
            <a:r>
              <a:rPr lang="ru-RU" sz="4800" dirty="0" smtClean="0">
                <a:hlinkClick r:id="rId2" action="ppaction://hlinksldjump"/>
              </a:rPr>
              <a:t>Что нужно знать</a:t>
            </a:r>
            <a:endParaRPr lang="ru-RU" sz="4800" dirty="0" smtClean="0"/>
          </a:p>
          <a:p>
            <a:pPr marL="342900" indent="-342900">
              <a:buClr>
                <a:srgbClr val="FFC000"/>
              </a:buClr>
              <a:buFont typeface="+mj-lt"/>
              <a:buAutoNum type="arabicPeriod"/>
            </a:pPr>
            <a:r>
              <a:rPr lang="ru-RU" sz="4800" dirty="0" smtClean="0">
                <a:hlinkClick r:id="rId3" action="ppaction://hlinksldjump"/>
              </a:rPr>
              <a:t>Разбор задания 1</a:t>
            </a:r>
            <a:endParaRPr lang="ru-RU" sz="4800" dirty="0" smtClean="0"/>
          </a:p>
          <a:p>
            <a:pPr marL="342900" indent="-342900">
              <a:buClr>
                <a:srgbClr val="FFC000"/>
              </a:buClr>
              <a:buFont typeface="+mj-lt"/>
              <a:buAutoNum type="arabicPeriod"/>
            </a:pPr>
            <a:r>
              <a:rPr lang="ru-RU" sz="4800" dirty="0" smtClean="0">
                <a:hlinkClick r:id="rId4" action="ppaction://hlinksldjump"/>
              </a:rPr>
              <a:t>Разбор задания 2</a:t>
            </a:r>
            <a:endParaRPr lang="ru-RU" sz="4800" dirty="0" smtClean="0"/>
          </a:p>
          <a:p>
            <a:pPr marL="342900" indent="-342900">
              <a:buClr>
                <a:srgbClr val="FFC000"/>
              </a:buClr>
              <a:buFont typeface="+mj-lt"/>
              <a:buAutoNum type="arabicPeriod"/>
            </a:pPr>
            <a:r>
              <a:rPr lang="ru-RU" sz="4800" dirty="0" smtClean="0">
                <a:hlinkClick r:id="rId5" action="ppaction://hlinksldjump"/>
              </a:rPr>
              <a:t>Задачи для тренировки</a:t>
            </a:r>
            <a:endParaRPr lang="ru-RU" sz="4800" dirty="0" smtClean="0"/>
          </a:p>
          <a:p>
            <a:pPr marL="342900" indent="-342900">
              <a:buClr>
                <a:srgbClr val="FFC000"/>
              </a:buClr>
              <a:buFont typeface="+mj-lt"/>
              <a:buAutoNum type="arabicPeriod"/>
            </a:pPr>
            <a:endParaRPr lang="ru-RU" sz="4800" dirty="0" smtClean="0"/>
          </a:p>
          <a:p>
            <a:pPr marL="342900" indent="-342900">
              <a:buClr>
                <a:srgbClr val="FFC000"/>
              </a:buClr>
              <a:buFont typeface="+mj-lt"/>
              <a:buAutoNum type="arabicPeriod"/>
            </a:pP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28604"/>
            <a:ext cx="407196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Clr>
                <a:srgbClr val="FFC000"/>
              </a:buClr>
              <a:buFont typeface="+mj-lt"/>
              <a:buAutoNum type="arabicPeriod" startAt="3"/>
            </a:pPr>
            <a:r>
              <a:rPr lang="ru-RU" sz="2400" dirty="0" smtClean="0"/>
              <a:t>Составим таблицу истинности, в которую добавим левый столбец и последнюю строку, где будем записывать количество сайтов, удовлетворяющих условиям строки и столбца (см. рисунок справа); например, первая строка соответствует сайтам, на которых нет ни одного из заданных ключевых слов; такая схема непривычна, но она существенно упрощает дело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429124" y="928670"/>
          <a:ext cx="4338322" cy="4286276"/>
        </p:xfrm>
        <a:graphic>
          <a:graphicData uri="http://schemas.openxmlformats.org/drawingml/2006/table">
            <a:tbl>
              <a:tblPr/>
              <a:tblGrid>
                <a:gridCol w="1226503"/>
                <a:gridCol w="1037273"/>
                <a:gridCol w="1037273"/>
                <a:gridCol w="1037273"/>
              </a:tblGrid>
              <a:tr h="363723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63723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723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63723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723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63723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723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63723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723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012769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всего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200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250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450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428604"/>
            <a:ext cx="40005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Clr>
                <a:srgbClr val="FFC000"/>
              </a:buClr>
              <a:buFont typeface="+mj-lt"/>
              <a:buAutoNum type="arabicPeriod" startAt="4"/>
            </a:pPr>
            <a:r>
              <a:rPr lang="ru-RU" sz="2000" dirty="0" smtClean="0"/>
              <a:t>Сумма в последней строчке получается в результате сложения всех чисел из тех строк первого столбца, где в данном столбце стоят единицы. Например, сумма в столбце </a:t>
            </a:r>
            <a:r>
              <a:rPr lang="ru-RU" sz="2000" b="1" dirty="0" smtClean="0"/>
              <a:t>С</a:t>
            </a:r>
            <a:r>
              <a:rPr lang="ru-RU" sz="2000" dirty="0" smtClean="0"/>
              <a:t> – складывается из четырех чисел в последних четырех строчках первого столбца. Мы пока не знаем, сколько результатов возвращает каждый из восьми запросов отдельно, поэтому в первом столбце стоят знаки вопроса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84296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Clr>
                <a:srgbClr val="FFC000"/>
              </a:buClr>
              <a:buFont typeface="+mj-lt"/>
              <a:buAutoNum type="arabicPeriod" startAt="5"/>
            </a:pPr>
            <a:r>
              <a:rPr lang="ru-RU" dirty="0" smtClean="0"/>
              <a:t>Добавим в таблицу истинности остальные запросы, которые есть в условии, в том числе и тот, который нас интересует:</a:t>
            </a:r>
          </a:p>
          <a:p>
            <a:r>
              <a:rPr lang="ru-RU" b="1" dirty="0" smtClean="0"/>
              <a:t>          П | С = принтер | сканер		            450</a:t>
            </a:r>
            <a:endParaRPr lang="ru-RU" dirty="0" smtClean="0"/>
          </a:p>
          <a:p>
            <a:r>
              <a:rPr lang="ru-RU" b="1" dirty="0" smtClean="0"/>
              <a:t>          П &amp; М = принтер &amp; монитор	</a:t>
            </a:r>
            <a:r>
              <a:rPr lang="en-US" b="1" dirty="0" smtClean="0"/>
              <a:t>	</a:t>
            </a:r>
            <a:r>
              <a:rPr lang="ru-RU" b="1" dirty="0" smtClean="0"/>
              <a:t>            40</a:t>
            </a:r>
            <a:endParaRPr lang="ru-RU" dirty="0" smtClean="0"/>
          </a:p>
          <a:p>
            <a:r>
              <a:rPr lang="ru-RU" b="1" dirty="0" smtClean="0"/>
              <a:t>          </a:t>
            </a:r>
            <a:r>
              <a:rPr lang="en-US" b="1" dirty="0" smtClean="0"/>
              <a:t>C </a:t>
            </a:r>
            <a:r>
              <a:rPr lang="ru-RU" b="1" dirty="0" smtClean="0"/>
              <a:t>&amp; М = сканер &amp; монитор		            50</a:t>
            </a:r>
            <a:endParaRPr lang="ru-RU" dirty="0" smtClean="0"/>
          </a:p>
          <a:p>
            <a:r>
              <a:rPr lang="ru-RU" b="1" dirty="0" smtClean="0"/>
              <a:t>         (П | </a:t>
            </a:r>
            <a:r>
              <a:rPr lang="en-US" b="1" dirty="0" smtClean="0"/>
              <a:t>C</a:t>
            </a:r>
            <a:r>
              <a:rPr lang="ru-RU" b="1" dirty="0" smtClean="0"/>
              <a:t>) &amp; М = (принтер | сканер) &amp; монитор        ? </a:t>
            </a:r>
            <a:endParaRPr lang="ru-RU" dirty="0" smtClean="0"/>
          </a:p>
          <a:p>
            <a:pPr marL="342900" lvl="0" indent="-342900">
              <a:buClr>
                <a:srgbClr val="FFC000"/>
              </a:buClr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8" y="2857496"/>
          <a:ext cx="9017530" cy="3221086"/>
        </p:xfrm>
        <a:graphic>
          <a:graphicData uri="http://schemas.openxmlformats.org/drawingml/2006/table">
            <a:tbl>
              <a:tblPr/>
              <a:tblGrid>
                <a:gridCol w="1100074"/>
                <a:gridCol w="1163219"/>
                <a:gridCol w="936264"/>
                <a:gridCol w="936264"/>
                <a:gridCol w="1050479"/>
                <a:gridCol w="1135697"/>
                <a:gridCol w="1115060"/>
                <a:gridCol w="1580473"/>
              </a:tblGrid>
              <a:tr h="28675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 </a:t>
                      </a: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| С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П 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&amp;</a:t>
                      </a: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C 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&amp;</a:t>
                      </a: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П | 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) &amp; 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3173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3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3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3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3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3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3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73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69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200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250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450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450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0034" y="500042"/>
            <a:ext cx="82153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Clr>
                <a:srgbClr val="FFC000"/>
              </a:buClr>
              <a:buFont typeface="+mj-lt"/>
              <a:buAutoNum type="arabicPeriod" startAt="6"/>
            </a:pPr>
            <a:r>
              <a:rPr lang="ru-RU" sz="2000" dirty="0" smtClean="0"/>
              <a:t>Проанализируем столбец </a:t>
            </a:r>
            <a:r>
              <a:rPr lang="ru-RU" sz="2000" b="1" dirty="0" smtClean="0"/>
              <a:t>П | С</a:t>
            </a:r>
            <a:r>
              <a:rPr lang="ru-RU" sz="2000" dirty="0" smtClean="0"/>
              <a:t> в этой таблице: его сумма (450) складывается из суммы столбцов С (200) и П (250) – выделены ярким зеленым цветом – плюс последние две строчки (</a:t>
            </a:r>
            <a:r>
              <a:rPr lang="ru-RU" sz="2000" dirty="0" err="1" smtClean="0"/>
              <a:t>голубой</a:t>
            </a:r>
            <a:r>
              <a:rPr lang="ru-RU" sz="2000" dirty="0" smtClean="0"/>
              <a:t> фон), то есть, 450 = 200 + 250 + X, откуда сразу получаем, что X = 0, то есть, последним двум строчкам (запросам) не удовлетворяет ни одного сайта.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835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Clr>
                <a:srgbClr val="FFC000"/>
              </a:buClr>
              <a:buFont typeface="+mj-lt"/>
              <a:buAutoNum type="arabicPeriod" startAt="7"/>
            </a:pPr>
            <a:r>
              <a:rPr lang="ru-RU" sz="2400" dirty="0" smtClean="0"/>
              <a:t>теперь составим таблицы истинности для остальных запросов, отбросив заведомо «нулевые» варианты:</a:t>
            </a:r>
          </a:p>
          <a:p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9001" y="1285860"/>
          <a:ext cx="8918193" cy="2381267"/>
        </p:xfrm>
        <a:graphic>
          <a:graphicData uri="http://schemas.openxmlformats.org/drawingml/2006/table">
            <a:tbl>
              <a:tblPr/>
              <a:tblGrid>
                <a:gridCol w="1100074"/>
                <a:gridCol w="949960"/>
                <a:gridCol w="949960"/>
                <a:gridCol w="949960"/>
                <a:gridCol w="1065847"/>
                <a:gridCol w="1181735"/>
                <a:gridCol w="1115060"/>
                <a:gridCol w="1605597"/>
              </a:tblGrid>
              <a:tr h="28575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П | С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П 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&amp;</a:t>
                      </a: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C </a:t>
                      </a: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&amp;</a:t>
                      </a: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(П | </a:t>
                      </a: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) &amp; М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16668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8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668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999999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0709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200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250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450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450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7158" y="3929066"/>
            <a:ext cx="82153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Из оставшихся шести строк таблицы запросы П </a:t>
            </a:r>
            <a:r>
              <a:rPr lang="ru-RU" sz="2000" b="1" dirty="0" smtClean="0">
                <a:ea typeface="Calibri"/>
                <a:cs typeface="Times New Roman"/>
              </a:rPr>
              <a:t>&amp; </a:t>
            </a:r>
            <a:r>
              <a:rPr lang="ru-RU" sz="2000" dirty="0" smtClean="0"/>
              <a:t>М и С </a:t>
            </a:r>
            <a:r>
              <a:rPr lang="ru-RU" sz="2000" b="1" dirty="0" smtClean="0">
                <a:ea typeface="Calibri"/>
                <a:cs typeface="Times New Roman"/>
              </a:rPr>
              <a:t>&amp;</a:t>
            </a:r>
            <a:r>
              <a:rPr lang="ru-RU" sz="2000" dirty="0" smtClean="0"/>
              <a:t> М затрагивают только по одной строчке, поэтому сразу можем вписать соответствующие числа в первый столбец; в последнем запросе, который нас интересует, присутствуют именно эти две строки, то есть, для получения нужно сложить 40 и 50.</a:t>
            </a:r>
          </a:p>
          <a:p>
            <a:pPr marL="457200" lvl="0" indent="-457200">
              <a:buClr>
                <a:srgbClr val="FFC000"/>
              </a:buClr>
              <a:buFont typeface="+mj-lt"/>
              <a:buAutoNum type="arabicPeriod" startAt="8"/>
            </a:pPr>
            <a:r>
              <a:rPr lang="ru-RU" sz="2000" dirty="0" smtClean="0"/>
              <a:t>Таким образом, правильный ответ: 40 + 50 = </a:t>
            </a:r>
            <a:r>
              <a:rPr lang="ru-RU" sz="2000" dirty="0" smtClean="0">
                <a:solidFill>
                  <a:srgbClr val="FF0000"/>
                </a:solidFill>
              </a:rPr>
              <a:t>90</a:t>
            </a:r>
            <a:r>
              <a:rPr lang="ru-RU" sz="2000" dirty="0" smtClean="0"/>
              <a:t>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Решение (вариант 3, через диаграммы):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8429684" cy="44958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400" dirty="0" smtClean="0"/>
              <a:t>Для сокращения записи обозначим через </a:t>
            </a:r>
            <a:r>
              <a:rPr lang="en-US" sz="2400" dirty="0" smtClean="0"/>
              <a:t>C</a:t>
            </a:r>
            <a:r>
              <a:rPr lang="ru-RU" sz="2400" dirty="0" smtClean="0"/>
              <a:t>, П, М соответственно высказывания  </a:t>
            </a:r>
            <a:r>
              <a:rPr lang="ru-RU" sz="2400" i="1" dirty="0" smtClean="0"/>
              <a:t>сканер, принтер</a:t>
            </a:r>
            <a:r>
              <a:rPr lang="ru-RU" sz="2400" dirty="0" smtClean="0"/>
              <a:t>, </a:t>
            </a:r>
            <a:r>
              <a:rPr lang="ru-RU" sz="2400" i="1" dirty="0" smtClean="0"/>
              <a:t>монитор </a:t>
            </a:r>
            <a:r>
              <a:rPr lang="ru-RU" sz="2400" dirty="0" smtClean="0"/>
              <a:t>и нарисуем эти области в виде диаграммы (кругов Эйлера); интересующему нас запросу </a:t>
            </a:r>
            <a:r>
              <a:rPr lang="ru-RU" sz="2400" b="1" dirty="0" smtClean="0"/>
              <a:t>(П | C) &amp; M</a:t>
            </a:r>
            <a:r>
              <a:rPr lang="ru-RU" sz="2400" dirty="0" smtClean="0"/>
              <a:t> соответствует объединение областей 4, 5 и 6 («зеленая зона» на рисунке)</a:t>
            </a:r>
          </a:p>
          <a:p>
            <a:pPr marL="514350" lvl="0" indent="-514350" algn="just">
              <a:buFont typeface="+mj-lt"/>
              <a:buAutoNum type="arabicPeriod"/>
            </a:pPr>
            <a:endParaRPr lang="ru-RU" sz="2400" i="1" dirty="0" smtClean="0"/>
          </a:p>
          <a:p>
            <a:pPr algn="just">
              <a:buNone/>
            </a:pPr>
            <a:endParaRPr lang="ru-RU" sz="2400" dirty="0"/>
          </a:p>
        </p:txBody>
      </p:sp>
      <p:grpSp>
        <p:nvGrpSpPr>
          <p:cNvPr id="36866" name="Group 2"/>
          <p:cNvGrpSpPr>
            <a:grpSpLocks noChangeAspect="1"/>
          </p:cNvGrpSpPr>
          <p:nvPr/>
        </p:nvGrpSpPr>
        <p:grpSpPr bwMode="auto">
          <a:xfrm>
            <a:off x="4714876" y="3857628"/>
            <a:ext cx="2643206" cy="2646452"/>
            <a:chOff x="2706" y="5596"/>
            <a:chExt cx="2036" cy="2038"/>
          </a:xfrm>
        </p:grpSpPr>
        <p:sp>
          <p:nvSpPr>
            <p:cNvPr id="36867" name="AutoShape 3"/>
            <p:cNvSpPr>
              <a:spLocks noChangeAspect="1" noChangeArrowheads="1"/>
            </p:cNvSpPr>
            <p:nvPr/>
          </p:nvSpPr>
          <p:spPr bwMode="auto">
            <a:xfrm>
              <a:off x="2706" y="5596"/>
              <a:ext cx="2036" cy="2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pic>
          <p:nvPicPr>
            <p:cNvPr id="36868" name="Picture 4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74" y="6569"/>
              <a:ext cx="1053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869" name="Oval 5"/>
            <p:cNvSpPr>
              <a:spLocks noChangeArrowheads="1"/>
            </p:cNvSpPr>
            <p:nvPr/>
          </p:nvSpPr>
          <p:spPr bwMode="auto">
            <a:xfrm>
              <a:off x="2947" y="6044"/>
              <a:ext cx="1055" cy="1054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6870" name="Oval 6"/>
            <p:cNvSpPr>
              <a:spLocks noChangeArrowheads="1"/>
            </p:cNvSpPr>
            <p:nvPr/>
          </p:nvSpPr>
          <p:spPr bwMode="auto">
            <a:xfrm>
              <a:off x="3455" y="6044"/>
              <a:ext cx="1054" cy="1054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6871" name="Oval 7"/>
            <p:cNvSpPr>
              <a:spLocks noChangeArrowheads="1"/>
            </p:cNvSpPr>
            <p:nvPr/>
          </p:nvSpPr>
          <p:spPr bwMode="auto">
            <a:xfrm>
              <a:off x="3180" y="6572"/>
              <a:ext cx="1055" cy="1054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36872" name="Rectangle 8"/>
            <p:cNvSpPr>
              <a:spLocks noChangeArrowheads="1"/>
            </p:cNvSpPr>
            <p:nvPr/>
          </p:nvSpPr>
          <p:spPr bwMode="auto">
            <a:xfrm>
              <a:off x="2706" y="5934"/>
              <a:ext cx="415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С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873" name="Rectangle 9"/>
            <p:cNvSpPr>
              <a:spLocks noChangeArrowheads="1"/>
            </p:cNvSpPr>
            <p:nvPr/>
          </p:nvSpPr>
          <p:spPr bwMode="auto">
            <a:xfrm>
              <a:off x="4327" y="5934"/>
              <a:ext cx="415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П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874" name="Rectangle 10"/>
            <p:cNvSpPr>
              <a:spLocks noChangeArrowheads="1"/>
            </p:cNvSpPr>
            <p:nvPr/>
          </p:nvSpPr>
          <p:spPr bwMode="auto">
            <a:xfrm>
              <a:off x="2845" y="7221"/>
              <a:ext cx="415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М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875" name="Rectangle 11"/>
            <p:cNvSpPr>
              <a:spLocks noChangeArrowheads="1"/>
            </p:cNvSpPr>
            <p:nvPr/>
          </p:nvSpPr>
          <p:spPr bwMode="auto">
            <a:xfrm>
              <a:off x="3052" y="5627"/>
              <a:ext cx="1336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(П | С) &amp; M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876" name="Rectangle 12"/>
            <p:cNvSpPr>
              <a:spLocks noChangeArrowheads="1"/>
            </p:cNvSpPr>
            <p:nvPr/>
          </p:nvSpPr>
          <p:spPr bwMode="auto">
            <a:xfrm>
              <a:off x="3104" y="6292"/>
              <a:ext cx="237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877" name="Rectangle 13"/>
            <p:cNvSpPr>
              <a:spLocks noChangeArrowheads="1"/>
            </p:cNvSpPr>
            <p:nvPr/>
          </p:nvSpPr>
          <p:spPr bwMode="auto">
            <a:xfrm>
              <a:off x="3602" y="6251"/>
              <a:ext cx="237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878" name="Rectangle 14"/>
            <p:cNvSpPr>
              <a:spLocks noChangeArrowheads="1"/>
            </p:cNvSpPr>
            <p:nvPr/>
          </p:nvSpPr>
          <p:spPr bwMode="auto">
            <a:xfrm>
              <a:off x="4112" y="6293"/>
              <a:ext cx="237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3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879" name="Rectangle 15"/>
            <p:cNvSpPr>
              <a:spLocks noChangeArrowheads="1"/>
            </p:cNvSpPr>
            <p:nvPr/>
          </p:nvSpPr>
          <p:spPr bwMode="auto">
            <a:xfrm>
              <a:off x="3276" y="6773"/>
              <a:ext cx="237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4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880" name="Rectangle 16"/>
            <p:cNvSpPr>
              <a:spLocks noChangeArrowheads="1"/>
            </p:cNvSpPr>
            <p:nvPr/>
          </p:nvSpPr>
          <p:spPr bwMode="auto">
            <a:xfrm>
              <a:off x="3621" y="6619"/>
              <a:ext cx="237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5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881" name="Rectangle 17"/>
            <p:cNvSpPr>
              <a:spLocks noChangeArrowheads="1"/>
            </p:cNvSpPr>
            <p:nvPr/>
          </p:nvSpPr>
          <p:spPr bwMode="auto">
            <a:xfrm>
              <a:off x="3921" y="6792"/>
              <a:ext cx="237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6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882" name="Rectangle 18"/>
            <p:cNvSpPr>
              <a:spLocks noChangeArrowheads="1"/>
            </p:cNvSpPr>
            <p:nvPr/>
          </p:nvSpPr>
          <p:spPr bwMode="auto">
            <a:xfrm>
              <a:off x="3565" y="7201"/>
              <a:ext cx="237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7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864396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Clr>
                <a:srgbClr val="FFC000"/>
              </a:buClr>
              <a:buFont typeface="+mj-lt"/>
              <a:buAutoNum type="arabicPeriod" startAt="2"/>
            </a:pPr>
            <a:r>
              <a:rPr lang="ru-RU" sz="2000" dirty="0" smtClean="0"/>
              <a:t>Количество сайтов, удовлетворяющих запросу в области </a:t>
            </a:r>
            <a:r>
              <a:rPr lang="ru-RU" sz="2000" b="1" dirty="0" err="1" smtClean="0"/>
              <a:t>i</a:t>
            </a:r>
            <a:r>
              <a:rPr lang="ru-RU" sz="2000" dirty="0" smtClean="0"/>
              <a:t>, будем обозначать через </a:t>
            </a:r>
            <a:r>
              <a:rPr lang="ru-RU" sz="2000" b="1" dirty="0" err="1" smtClean="0"/>
              <a:t>N</a:t>
            </a:r>
            <a:r>
              <a:rPr lang="ru-RU" sz="2000" b="1" baseline="-25000" dirty="0" err="1" smtClean="0"/>
              <a:t>i</a:t>
            </a:r>
            <a:r>
              <a:rPr lang="ru-RU" sz="2000" dirty="0" smtClean="0"/>
              <a:t> </a:t>
            </a:r>
          </a:p>
          <a:p>
            <a:pPr marL="342900" lvl="0" indent="-342900">
              <a:buClr>
                <a:srgbClr val="FFC000"/>
              </a:buClr>
              <a:buFont typeface="+mj-lt"/>
              <a:buAutoNum type="arabicPeriod" startAt="3"/>
            </a:pPr>
            <a:endParaRPr lang="ru-RU" sz="2000" dirty="0" smtClean="0"/>
          </a:p>
          <a:p>
            <a:pPr marL="342900" lvl="0" indent="-342900">
              <a:buClr>
                <a:srgbClr val="FFC000"/>
              </a:buClr>
              <a:buFont typeface="+mj-lt"/>
              <a:buAutoNum type="arabicPeriod" startAt="3"/>
            </a:pPr>
            <a:r>
              <a:rPr lang="ru-RU" sz="2000" dirty="0" smtClean="0"/>
              <a:t>Составляем уравнения, которые определяют запросы, заданные в условии:</a:t>
            </a:r>
          </a:p>
          <a:p>
            <a:r>
              <a:rPr lang="ru-RU" sz="2000" b="1" dirty="0" smtClean="0"/>
              <a:t>           сканер			</a:t>
            </a:r>
            <a:r>
              <a:rPr lang="en-US" sz="2000" b="1" dirty="0" smtClean="0"/>
              <a:t>N</a:t>
            </a:r>
            <a:r>
              <a:rPr lang="ru-RU" sz="2000" b="1" baseline="-25000" dirty="0" smtClean="0"/>
              <a:t>1</a:t>
            </a:r>
            <a:r>
              <a:rPr lang="ru-RU" sz="2000" b="1" dirty="0" smtClean="0"/>
              <a:t> + </a:t>
            </a:r>
            <a:r>
              <a:rPr lang="en-US" sz="2000" b="1" dirty="0" smtClean="0"/>
              <a:t>N</a:t>
            </a:r>
            <a:r>
              <a:rPr lang="ru-RU" sz="2000" b="1" baseline="-25000" dirty="0" smtClean="0"/>
              <a:t>2</a:t>
            </a:r>
            <a:r>
              <a:rPr lang="ru-RU" sz="2000" b="1" dirty="0" smtClean="0"/>
              <a:t> + </a:t>
            </a:r>
            <a:r>
              <a:rPr lang="en-US" sz="2000" b="1" dirty="0" smtClean="0"/>
              <a:t>N</a:t>
            </a:r>
            <a:r>
              <a:rPr lang="ru-RU" sz="2000" b="1" baseline="-25000" dirty="0" smtClean="0"/>
              <a:t>4</a:t>
            </a:r>
            <a:r>
              <a:rPr lang="ru-RU" sz="2000" b="1" dirty="0" smtClean="0"/>
              <a:t> + </a:t>
            </a:r>
            <a:r>
              <a:rPr lang="en-US" sz="2000" b="1" dirty="0" smtClean="0"/>
              <a:t>N</a:t>
            </a:r>
            <a:r>
              <a:rPr lang="ru-RU" sz="2000" b="1" baseline="-25000" dirty="0" smtClean="0"/>
              <a:t>5</a:t>
            </a:r>
            <a:r>
              <a:rPr lang="ru-RU" sz="2000" b="1" dirty="0" smtClean="0"/>
              <a:t> = 200</a:t>
            </a:r>
            <a:endParaRPr lang="ru-RU" sz="2000" dirty="0" smtClean="0"/>
          </a:p>
          <a:p>
            <a:r>
              <a:rPr lang="ru-RU" sz="2000" b="1" dirty="0" smtClean="0"/>
              <a:t>           принтер			</a:t>
            </a:r>
            <a:r>
              <a:rPr lang="en-US" sz="2000" b="1" dirty="0" smtClean="0"/>
              <a:t>N</a:t>
            </a:r>
            <a:r>
              <a:rPr lang="ru-RU" sz="2000" b="1" baseline="-25000" dirty="0" smtClean="0"/>
              <a:t>2</a:t>
            </a:r>
            <a:r>
              <a:rPr lang="ru-RU" sz="2000" b="1" dirty="0" smtClean="0"/>
              <a:t> + </a:t>
            </a:r>
            <a:r>
              <a:rPr lang="en-US" sz="2000" b="1" dirty="0" smtClean="0"/>
              <a:t>N</a:t>
            </a:r>
            <a:r>
              <a:rPr lang="ru-RU" sz="2000" b="1" baseline="-25000" dirty="0" smtClean="0"/>
              <a:t>3</a:t>
            </a:r>
            <a:r>
              <a:rPr lang="ru-RU" sz="2000" b="1" dirty="0" smtClean="0"/>
              <a:t> + </a:t>
            </a:r>
            <a:r>
              <a:rPr lang="en-US" sz="2000" b="1" dirty="0" smtClean="0"/>
              <a:t>N</a:t>
            </a:r>
            <a:r>
              <a:rPr lang="ru-RU" sz="2000" b="1" baseline="-25000" dirty="0" smtClean="0"/>
              <a:t>5</a:t>
            </a:r>
            <a:r>
              <a:rPr lang="ru-RU" sz="2000" b="1" dirty="0" smtClean="0"/>
              <a:t> + </a:t>
            </a:r>
            <a:r>
              <a:rPr lang="en-US" sz="2000" b="1" dirty="0" smtClean="0"/>
              <a:t>N</a:t>
            </a:r>
            <a:r>
              <a:rPr lang="ru-RU" sz="2000" b="1" baseline="-25000" dirty="0" smtClean="0"/>
              <a:t>6</a:t>
            </a:r>
            <a:r>
              <a:rPr lang="ru-RU" sz="2000" b="1" dirty="0" smtClean="0"/>
              <a:t> = 250</a:t>
            </a:r>
            <a:endParaRPr lang="ru-RU" sz="2000" dirty="0" smtClean="0"/>
          </a:p>
          <a:p>
            <a:r>
              <a:rPr lang="ru-RU" sz="2000" b="1" dirty="0" smtClean="0"/>
              <a:t>           принтер | сканер		</a:t>
            </a:r>
            <a:r>
              <a:rPr lang="en-US" sz="2000" b="1" dirty="0" smtClean="0"/>
              <a:t>N</a:t>
            </a:r>
            <a:r>
              <a:rPr lang="ru-RU" sz="2000" b="1" baseline="-25000" dirty="0" smtClean="0"/>
              <a:t>1</a:t>
            </a:r>
            <a:r>
              <a:rPr lang="ru-RU" sz="2000" b="1" dirty="0" smtClean="0"/>
              <a:t> + </a:t>
            </a:r>
            <a:r>
              <a:rPr lang="en-US" sz="2000" b="1" dirty="0" smtClean="0"/>
              <a:t>N</a:t>
            </a:r>
            <a:r>
              <a:rPr lang="ru-RU" sz="2000" b="1" baseline="-25000" dirty="0" smtClean="0"/>
              <a:t>2</a:t>
            </a:r>
            <a:r>
              <a:rPr lang="ru-RU" sz="2000" b="1" dirty="0" smtClean="0"/>
              <a:t> + </a:t>
            </a:r>
            <a:r>
              <a:rPr lang="en-US" sz="2000" b="1" dirty="0" smtClean="0"/>
              <a:t>N</a:t>
            </a:r>
            <a:r>
              <a:rPr lang="ru-RU" sz="2000" b="1" baseline="-25000" dirty="0" smtClean="0"/>
              <a:t>4</a:t>
            </a:r>
            <a:r>
              <a:rPr lang="ru-RU" sz="2000" b="1" dirty="0" smtClean="0"/>
              <a:t> + </a:t>
            </a:r>
            <a:r>
              <a:rPr lang="en-US" sz="2000" b="1" dirty="0" smtClean="0"/>
              <a:t>N</a:t>
            </a:r>
            <a:r>
              <a:rPr lang="ru-RU" sz="2000" b="1" baseline="-25000" dirty="0" smtClean="0"/>
              <a:t>5</a:t>
            </a:r>
            <a:r>
              <a:rPr lang="ru-RU" sz="2000" b="1" dirty="0" smtClean="0"/>
              <a:t> + </a:t>
            </a:r>
            <a:r>
              <a:rPr lang="en-US" sz="2000" b="1" dirty="0" smtClean="0"/>
              <a:t>N</a:t>
            </a:r>
            <a:r>
              <a:rPr lang="ru-RU" sz="2000" b="1" baseline="-25000" dirty="0" smtClean="0"/>
              <a:t>3</a:t>
            </a:r>
            <a:r>
              <a:rPr lang="ru-RU" sz="2000" b="1" dirty="0" smtClean="0"/>
              <a:t> + </a:t>
            </a:r>
            <a:r>
              <a:rPr lang="en-US" sz="2000" b="1" dirty="0" smtClean="0"/>
              <a:t>N</a:t>
            </a:r>
            <a:r>
              <a:rPr lang="ru-RU" sz="2000" b="1" baseline="-25000" dirty="0" smtClean="0"/>
              <a:t>6</a:t>
            </a:r>
            <a:r>
              <a:rPr lang="ru-RU" sz="2000" b="1" dirty="0" smtClean="0"/>
              <a:t> = 450</a:t>
            </a:r>
          </a:p>
          <a:p>
            <a:endParaRPr lang="ru-RU" sz="2000" dirty="0" smtClean="0"/>
          </a:p>
          <a:p>
            <a:r>
              <a:rPr lang="ru-RU" sz="2000" dirty="0" smtClean="0"/>
              <a:t>из первого и третьего уравнений сразу следует</a:t>
            </a:r>
          </a:p>
          <a:p>
            <a:r>
              <a:rPr lang="ru-RU" sz="2000" b="1" dirty="0" smtClean="0"/>
              <a:t>200 + </a:t>
            </a:r>
            <a:r>
              <a:rPr lang="en-US" sz="2000" b="1" dirty="0" smtClean="0"/>
              <a:t>N</a:t>
            </a:r>
            <a:r>
              <a:rPr lang="ru-RU" sz="2000" b="1" baseline="-25000" dirty="0" smtClean="0"/>
              <a:t>3</a:t>
            </a:r>
            <a:r>
              <a:rPr lang="ru-RU" sz="2000" b="1" dirty="0" smtClean="0"/>
              <a:t> + </a:t>
            </a:r>
            <a:r>
              <a:rPr lang="en-US" sz="2000" b="1" dirty="0" smtClean="0"/>
              <a:t>N</a:t>
            </a:r>
            <a:r>
              <a:rPr lang="ru-RU" sz="2000" b="1" baseline="-25000" dirty="0" smtClean="0"/>
              <a:t>6</a:t>
            </a:r>
            <a:r>
              <a:rPr lang="ru-RU" sz="2000" b="1" dirty="0" smtClean="0"/>
              <a:t> = 450   </a:t>
            </a:r>
            <a:r>
              <a:rPr lang="ru-RU" sz="2000" b="1" dirty="0" smtClean="0">
                <a:sym typeface="Symbol"/>
              </a:rPr>
              <a:t></a:t>
            </a:r>
            <a:r>
              <a:rPr lang="ru-RU" sz="2000" b="1" dirty="0" smtClean="0"/>
              <a:t>   </a:t>
            </a:r>
            <a:r>
              <a:rPr lang="en-US" sz="2000" b="1" dirty="0" smtClean="0"/>
              <a:t>N</a:t>
            </a:r>
            <a:r>
              <a:rPr lang="ru-RU" sz="2000" b="1" baseline="-25000" dirty="0" smtClean="0"/>
              <a:t>3</a:t>
            </a:r>
            <a:r>
              <a:rPr lang="ru-RU" sz="2000" b="1" dirty="0" smtClean="0"/>
              <a:t> + </a:t>
            </a:r>
            <a:r>
              <a:rPr lang="en-US" sz="2000" b="1" dirty="0" smtClean="0"/>
              <a:t>N</a:t>
            </a:r>
            <a:r>
              <a:rPr lang="ru-RU" sz="2000" b="1" baseline="-25000" dirty="0" smtClean="0"/>
              <a:t>6</a:t>
            </a:r>
            <a:r>
              <a:rPr lang="ru-RU" sz="2000" b="1" dirty="0" smtClean="0"/>
              <a:t> = 250</a:t>
            </a:r>
            <a:endParaRPr lang="ru-RU" sz="2000" dirty="0" smtClean="0"/>
          </a:p>
          <a:p>
            <a:r>
              <a:rPr lang="ru-RU" sz="2000" dirty="0" smtClean="0"/>
              <a:t>далее из второго уравнения </a:t>
            </a:r>
          </a:p>
          <a:p>
            <a:r>
              <a:rPr lang="en-US" sz="2000" b="1" dirty="0" smtClean="0"/>
              <a:t>N</a:t>
            </a:r>
            <a:r>
              <a:rPr lang="ru-RU" sz="2000" b="1" baseline="-25000" dirty="0" smtClean="0"/>
              <a:t>2</a:t>
            </a:r>
            <a:r>
              <a:rPr lang="ru-RU" sz="2000" b="1" dirty="0" smtClean="0"/>
              <a:t> + </a:t>
            </a:r>
            <a:r>
              <a:rPr lang="en-US" sz="2000" b="1" dirty="0" smtClean="0"/>
              <a:t>N</a:t>
            </a:r>
            <a:r>
              <a:rPr lang="ru-RU" sz="2000" b="1" baseline="-25000" dirty="0" smtClean="0"/>
              <a:t>5</a:t>
            </a:r>
            <a:r>
              <a:rPr lang="ru-RU" sz="2000" b="1" dirty="0" smtClean="0"/>
              <a:t> + 250 = 250   </a:t>
            </a:r>
            <a:r>
              <a:rPr lang="ru-RU" sz="2000" b="1" dirty="0" smtClean="0">
                <a:sym typeface="Symbol"/>
              </a:rPr>
              <a:t></a:t>
            </a:r>
            <a:r>
              <a:rPr lang="ru-RU" sz="2000" b="1" dirty="0" smtClean="0"/>
              <a:t>   </a:t>
            </a:r>
            <a:r>
              <a:rPr lang="en-US" sz="2000" b="1" dirty="0" smtClean="0"/>
              <a:t>N</a:t>
            </a:r>
            <a:r>
              <a:rPr lang="ru-RU" sz="2000" b="1" baseline="-25000" dirty="0" smtClean="0"/>
              <a:t>2</a:t>
            </a:r>
            <a:r>
              <a:rPr lang="ru-RU" sz="2000" b="1" dirty="0" smtClean="0"/>
              <a:t> + </a:t>
            </a:r>
            <a:r>
              <a:rPr lang="en-US" sz="2000" b="1" dirty="0" smtClean="0"/>
              <a:t>N</a:t>
            </a:r>
            <a:r>
              <a:rPr lang="ru-RU" sz="2000" b="1" baseline="-25000" dirty="0" smtClean="0"/>
              <a:t>5</a:t>
            </a:r>
            <a:r>
              <a:rPr lang="ru-RU" sz="2000" b="1" dirty="0" smtClean="0"/>
              <a:t> = 0</a:t>
            </a:r>
            <a:endParaRPr lang="ru-RU" sz="2000" dirty="0" smtClean="0"/>
          </a:p>
          <a:p>
            <a:r>
              <a:rPr lang="ru-RU" sz="2000" dirty="0" smtClean="0"/>
              <a:t>поскольку количество сайтов </a:t>
            </a:r>
          </a:p>
          <a:p>
            <a:r>
              <a:rPr lang="ru-RU" sz="2000" dirty="0" smtClean="0"/>
              <a:t>не может быть отрицательной величиной,</a:t>
            </a:r>
          </a:p>
          <a:p>
            <a:r>
              <a:rPr lang="ru-RU" sz="2000" dirty="0" smtClean="0"/>
              <a:t> </a:t>
            </a:r>
            <a:r>
              <a:rPr lang="en-US" sz="2000" b="1" dirty="0" smtClean="0"/>
              <a:t>N</a:t>
            </a:r>
            <a:r>
              <a:rPr lang="ru-RU" sz="2000" b="1" baseline="-25000" dirty="0" smtClean="0"/>
              <a:t>2</a:t>
            </a:r>
            <a:r>
              <a:rPr lang="ru-RU" sz="2000" b="1" dirty="0" smtClean="0"/>
              <a:t> = </a:t>
            </a:r>
            <a:r>
              <a:rPr lang="en-US" sz="2000" b="1" dirty="0" smtClean="0"/>
              <a:t>N</a:t>
            </a:r>
            <a:r>
              <a:rPr lang="ru-RU" sz="2000" b="1" baseline="-25000" dirty="0" smtClean="0"/>
              <a:t>5</a:t>
            </a:r>
            <a:r>
              <a:rPr lang="ru-RU" sz="2000" b="1" dirty="0" smtClean="0"/>
              <a:t> = 0</a:t>
            </a:r>
          </a:p>
          <a:p>
            <a:endParaRPr lang="ru-RU" sz="2000" b="1" dirty="0" smtClean="0"/>
          </a:p>
          <a:p>
            <a:pPr marL="342900" lvl="0" indent="-342900">
              <a:buClr>
                <a:srgbClr val="FFC000"/>
              </a:buClr>
              <a:buFont typeface="+mj-lt"/>
              <a:buAutoNum type="arabicPeriod" startAt="4"/>
            </a:pPr>
            <a:r>
              <a:rPr lang="ru-RU" sz="2000" dirty="0" smtClean="0"/>
              <a:t>Посмотрим, что еще мы знаем (учитываем, что </a:t>
            </a:r>
            <a:r>
              <a:rPr lang="en-US" sz="2000" b="1" dirty="0" smtClean="0"/>
              <a:t>N</a:t>
            </a:r>
            <a:r>
              <a:rPr lang="ru-RU" sz="2000" b="1" baseline="-25000" dirty="0" smtClean="0"/>
              <a:t>5</a:t>
            </a:r>
            <a:r>
              <a:rPr lang="ru-RU" sz="2000" b="1" dirty="0" smtClean="0"/>
              <a:t> = 0</a:t>
            </a:r>
            <a:r>
              <a:rPr lang="ru-RU" sz="2000" dirty="0" smtClean="0"/>
              <a:t>):</a:t>
            </a:r>
          </a:p>
          <a:p>
            <a:r>
              <a:rPr lang="ru-RU" sz="2000" b="1" dirty="0" smtClean="0"/>
              <a:t>         принтер &amp; монитор	               N</a:t>
            </a:r>
            <a:r>
              <a:rPr lang="ru-RU" sz="2000" b="1" baseline="-25000" dirty="0" smtClean="0"/>
              <a:t>5</a:t>
            </a:r>
            <a:r>
              <a:rPr lang="ru-RU" sz="2000" b="1" dirty="0" smtClean="0"/>
              <a:t> + </a:t>
            </a:r>
            <a:r>
              <a:rPr lang="en-US" sz="2000" b="1" dirty="0" smtClean="0"/>
              <a:t>N</a:t>
            </a:r>
            <a:r>
              <a:rPr lang="ru-RU" sz="2000" b="1" baseline="-25000" dirty="0" smtClean="0"/>
              <a:t>6</a:t>
            </a:r>
            <a:r>
              <a:rPr lang="ru-RU" sz="2000" b="1" dirty="0" smtClean="0"/>
              <a:t> = 40    </a:t>
            </a:r>
            <a:r>
              <a:rPr lang="ru-RU" sz="2000" b="1" dirty="0" smtClean="0">
                <a:sym typeface="Symbol"/>
              </a:rPr>
              <a:t></a:t>
            </a:r>
            <a:r>
              <a:rPr lang="ru-RU" sz="2000" b="1" dirty="0" smtClean="0"/>
              <a:t>   N</a:t>
            </a:r>
            <a:r>
              <a:rPr lang="ru-RU" sz="2000" b="1" baseline="-25000" dirty="0" smtClean="0"/>
              <a:t>6</a:t>
            </a:r>
            <a:r>
              <a:rPr lang="ru-RU" sz="2000" b="1" dirty="0" smtClean="0"/>
              <a:t> = 40</a:t>
            </a:r>
            <a:endParaRPr lang="ru-RU" sz="2000" dirty="0" smtClean="0"/>
          </a:p>
          <a:p>
            <a:r>
              <a:rPr lang="ru-RU" sz="2000" b="1" dirty="0" smtClean="0"/>
              <a:t>         сканер &amp; монитор	               N</a:t>
            </a:r>
            <a:r>
              <a:rPr lang="ru-RU" sz="2000" b="1" baseline="-25000" dirty="0" smtClean="0"/>
              <a:t>4</a:t>
            </a:r>
            <a:r>
              <a:rPr lang="ru-RU" sz="2000" b="1" dirty="0" smtClean="0"/>
              <a:t> + </a:t>
            </a:r>
            <a:r>
              <a:rPr lang="en-US" sz="2000" b="1" dirty="0" smtClean="0"/>
              <a:t>N</a:t>
            </a:r>
            <a:r>
              <a:rPr lang="ru-RU" sz="2000" b="1" baseline="-25000" dirty="0" smtClean="0"/>
              <a:t>5</a:t>
            </a:r>
            <a:r>
              <a:rPr lang="ru-RU" sz="2000" b="1" dirty="0" smtClean="0"/>
              <a:t> = 50    </a:t>
            </a:r>
            <a:r>
              <a:rPr lang="ru-RU" sz="2000" b="1" dirty="0" smtClean="0">
                <a:sym typeface="Symbol"/>
              </a:rPr>
              <a:t></a:t>
            </a:r>
            <a:r>
              <a:rPr lang="ru-RU" sz="2000" b="1" dirty="0" smtClean="0"/>
              <a:t>   N</a:t>
            </a:r>
            <a:r>
              <a:rPr lang="ru-RU" sz="2000" b="1" baseline="-25000" dirty="0" smtClean="0"/>
              <a:t>4</a:t>
            </a:r>
            <a:r>
              <a:rPr lang="ru-RU" sz="2000" b="1" dirty="0" smtClean="0"/>
              <a:t> = 50</a:t>
            </a:r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  <p:grpSp>
        <p:nvGrpSpPr>
          <p:cNvPr id="3" name="Group 2"/>
          <p:cNvGrpSpPr>
            <a:grpSpLocks noChangeAspect="1"/>
          </p:cNvGrpSpPr>
          <p:nvPr/>
        </p:nvGrpSpPr>
        <p:grpSpPr bwMode="auto">
          <a:xfrm>
            <a:off x="6643702" y="3000372"/>
            <a:ext cx="2643206" cy="2646452"/>
            <a:chOff x="2706" y="5596"/>
            <a:chExt cx="2036" cy="2038"/>
          </a:xfrm>
        </p:grpSpPr>
        <p:sp>
          <p:nvSpPr>
            <p:cNvPr id="4" name="AutoShape 3"/>
            <p:cNvSpPr>
              <a:spLocks noChangeAspect="1" noChangeArrowheads="1"/>
            </p:cNvSpPr>
            <p:nvPr/>
          </p:nvSpPr>
          <p:spPr bwMode="auto">
            <a:xfrm>
              <a:off x="2706" y="5596"/>
              <a:ext cx="2036" cy="2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74" y="6569"/>
              <a:ext cx="1053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2947" y="6044"/>
              <a:ext cx="1055" cy="1054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3455" y="6044"/>
              <a:ext cx="1054" cy="1054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3180" y="6572"/>
              <a:ext cx="1055" cy="1054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706" y="5934"/>
              <a:ext cx="415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С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327" y="5934"/>
              <a:ext cx="415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П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845" y="7221"/>
              <a:ext cx="415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М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3052" y="5627"/>
              <a:ext cx="1336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(П | С) &amp; M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3104" y="6292"/>
              <a:ext cx="237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602" y="6251"/>
              <a:ext cx="237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4112" y="6293"/>
              <a:ext cx="237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3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3276" y="6773"/>
              <a:ext cx="237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4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621" y="6619"/>
              <a:ext cx="237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5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921" y="6792"/>
              <a:ext cx="237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6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565" y="7201"/>
              <a:ext cx="237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7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28604"/>
            <a:ext cx="850112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Clr>
                <a:srgbClr val="FFC000"/>
              </a:buClr>
              <a:buFont typeface="+mj-lt"/>
              <a:buAutoNum type="arabicPeriod" startAt="5"/>
            </a:pPr>
            <a:r>
              <a:rPr lang="ru-RU" sz="2000" dirty="0" smtClean="0"/>
              <a:t>   Окончательный результат:</a:t>
            </a:r>
          </a:p>
          <a:p>
            <a:r>
              <a:rPr lang="ru-RU" sz="2000" b="1" dirty="0" smtClean="0"/>
              <a:t>     (принтер | сканер) &amp; монитор	N</a:t>
            </a:r>
            <a:r>
              <a:rPr lang="ru-RU" sz="2000" b="1" baseline="-25000" dirty="0" smtClean="0"/>
              <a:t>4</a:t>
            </a:r>
            <a:r>
              <a:rPr lang="ru-RU" sz="2000" b="1" dirty="0" smtClean="0"/>
              <a:t> + </a:t>
            </a:r>
            <a:r>
              <a:rPr lang="en-US" sz="2000" b="1" dirty="0" smtClean="0"/>
              <a:t>N</a:t>
            </a:r>
            <a:r>
              <a:rPr lang="ru-RU" sz="2000" b="1" baseline="-25000" dirty="0" smtClean="0"/>
              <a:t>5</a:t>
            </a:r>
            <a:r>
              <a:rPr lang="ru-RU" sz="2000" b="1" dirty="0" smtClean="0"/>
              <a:t> + </a:t>
            </a:r>
            <a:r>
              <a:rPr lang="en-US" sz="2000" b="1" dirty="0" smtClean="0"/>
              <a:t>N</a:t>
            </a:r>
            <a:r>
              <a:rPr lang="ru-RU" sz="2000" b="1" baseline="-25000" dirty="0" smtClean="0"/>
              <a:t>6</a:t>
            </a:r>
            <a:r>
              <a:rPr lang="ru-RU" sz="2000" b="1" dirty="0" smtClean="0"/>
              <a:t> = N</a:t>
            </a:r>
            <a:r>
              <a:rPr lang="ru-RU" sz="2000" b="1" baseline="-25000" dirty="0" smtClean="0"/>
              <a:t>4</a:t>
            </a:r>
            <a:r>
              <a:rPr lang="ru-RU" sz="2000" b="1" dirty="0" smtClean="0"/>
              <a:t> + </a:t>
            </a:r>
            <a:r>
              <a:rPr lang="en-US" sz="2000" b="1" dirty="0" smtClean="0"/>
              <a:t>N</a:t>
            </a:r>
            <a:r>
              <a:rPr lang="ru-RU" sz="2000" b="1" baseline="-25000" dirty="0" smtClean="0"/>
              <a:t>6</a:t>
            </a:r>
            <a:r>
              <a:rPr lang="ru-RU" sz="2000" b="1" dirty="0" smtClean="0"/>
              <a:t> = 40 + 50 = 90</a:t>
            </a:r>
          </a:p>
          <a:p>
            <a:r>
              <a:rPr lang="ru-RU" sz="2000" b="1" dirty="0" smtClean="0"/>
              <a:t> </a:t>
            </a:r>
            <a:endParaRPr lang="ru-RU" sz="2000" dirty="0" smtClean="0"/>
          </a:p>
          <a:p>
            <a:pPr marL="457200" lvl="0" indent="-457200">
              <a:buClr>
                <a:srgbClr val="FFC000"/>
              </a:buClr>
              <a:buFont typeface="+mj-lt"/>
              <a:buAutoNum type="arabicPeriod" startAt="6"/>
            </a:pPr>
            <a:r>
              <a:rPr lang="ru-RU" sz="2000" dirty="0" smtClean="0"/>
              <a:t>Таким образом, правильный ответ </a:t>
            </a:r>
            <a:r>
              <a:rPr lang="ru-RU" sz="2000" dirty="0" smtClean="0">
                <a:solidFill>
                  <a:srgbClr val="FF0000"/>
                </a:solidFill>
              </a:rPr>
              <a:t>90</a:t>
            </a:r>
            <a:r>
              <a:rPr lang="ru-RU" sz="2000" dirty="0" smtClean="0"/>
              <a:t>.</a:t>
            </a:r>
          </a:p>
          <a:p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2444704"/>
          <a:ext cx="7929618" cy="3505200"/>
        </p:xfrm>
        <a:graphic>
          <a:graphicData uri="http://schemas.openxmlformats.org/drawingml/2006/table">
            <a:tbl>
              <a:tblPr/>
              <a:tblGrid>
                <a:gridCol w="7929618"/>
              </a:tblGrid>
              <a:tr h="3357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Возможные проблемы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внимательнее с индексами переменными, очень легко по невнимательности написать </a:t>
                      </a:r>
                      <a:r>
                        <a:rPr lang="en-US" sz="2000" b="1" dirty="0">
                          <a:latin typeface="Courier New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ru-RU" sz="2000" b="1" baseline="-25000" dirty="0">
                          <a:latin typeface="Courier New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вместо </a:t>
                      </a:r>
                      <a:r>
                        <a:rPr lang="en-US" sz="2000" b="1" dirty="0">
                          <a:latin typeface="Courier New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ru-RU" sz="2000" b="1" baseline="-25000" dirty="0">
                          <a:latin typeface="Courier New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и получить совершенно другой результат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этот метод ярко демонстрирует, что в общем случае мы получаем систему уравнения с семью неизвестными (или даже с восемью, если задействована еще и область вне всех кругов); решать такую систему вручную достаточно сложно, поэтому на экзамене всегда будет какое-то условие, сильно упрощающее дело, ищите его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sp>
        <p:nvSpPr>
          <p:cNvPr id="5" name="Управляющая кнопка: в начало 4">
            <a:hlinkClick r:id="rId2" action="ppaction://hlinksldjump" highlightClick="1"/>
          </p:cNvPr>
          <p:cNvSpPr/>
          <p:nvPr/>
        </p:nvSpPr>
        <p:spPr>
          <a:xfrm>
            <a:off x="8643966" y="6429396"/>
            <a:ext cx="500034" cy="42860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для тренировки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1643050"/>
            <a:ext cx="78581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i="1" dirty="0" smtClean="0"/>
              <a:t>В таблице приведены запросы и количество страниц, которые нашел поисковый сервер по этим запросам в некотором сегменте Интернета:</a:t>
            </a:r>
            <a:endParaRPr lang="ru-RU" sz="2200" dirty="0" smtClean="0"/>
          </a:p>
          <a:p>
            <a:pPr algn="just"/>
            <a:endParaRPr lang="ru-RU" sz="2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28" y="2857496"/>
          <a:ext cx="5643602" cy="1261872"/>
        </p:xfrm>
        <a:graphic>
          <a:graphicData uri="http://schemas.openxmlformats.org/drawingml/2006/table">
            <a:tbl>
              <a:tblPr/>
              <a:tblGrid>
                <a:gridCol w="2492329"/>
                <a:gridCol w="3151273"/>
              </a:tblGrid>
              <a:tr h="234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Calibri"/>
                          <a:ea typeface="Calibri"/>
                          <a:cs typeface="Times New Roman"/>
                        </a:rPr>
                        <a:t>Запрос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Calibri"/>
                          <a:ea typeface="Calibri"/>
                          <a:cs typeface="Times New Roman"/>
                        </a:rPr>
                        <a:t>Количество страниц (тыс.)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пирожное &amp; выпечка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3200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пирожное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8700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выпечка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7500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785786" y="4214818"/>
            <a:ext cx="7858180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Сколько страниц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(в тысячах)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будет найдено по запросу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пирожное | выпечка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7650" name="Group 2"/>
          <p:cNvGrpSpPr>
            <a:grpSpLocks noChangeAspect="1"/>
          </p:cNvGrpSpPr>
          <p:nvPr/>
        </p:nvGrpSpPr>
        <p:grpSpPr bwMode="auto">
          <a:xfrm>
            <a:off x="6724827" y="4714938"/>
            <a:ext cx="2419173" cy="1604912"/>
            <a:chOff x="2706" y="5870"/>
            <a:chExt cx="2036" cy="1349"/>
          </a:xfrm>
        </p:grpSpPr>
        <p:sp>
          <p:nvSpPr>
            <p:cNvPr id="27651" name="AutoShape 3"/>
            <p:cNvSpPr>
              <a:spLocks noChangeAspect="1" noChangeArrowheads="1"/>
            </p:cNvSpPr>
            <p:nvPr/>
          </p:nvSpPr>
          <p:spPr bwMode="auto">
            <a:xfrm>
              <a:off x="2706" y="5930"/>
              <a:ext cx="2036" cy="1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52" name="Oval 4"/>
            <p:cNvSpPr>
              <a:spLocks noChangeArrowheads="1"/>
            </p:cNvSpPr>
            <p:nvPr/>
          </p:nvSpPr>
          <p:spPr bwMode="auto">
            <a:xfrm>
              <a:off x="2947" y="6044"/>
              <a:ext cx="1055" cy="1054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53" name="Oval 5"/>
            <p:cNvSpPr>
              <a:spLocks noChangeArrowheads="1"/>
            </p:cNvSpPr>
            <p:nvPr/>
          </p:nvSpPr>
          <p:spPr bwMode="auto">
            <a:xfrm>
              <a:off x="3455" y="6044"/>
              <a:ext cx="1054" cy="1054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54" name="Rectangle 6"/>
            <p:cNvSpPr>
              <a:spLocks noChangeArrowheads="1"/>
            </p:cNvSpPr>
            <p:nvPr/>
          </p:nvSpPr>
          <p:spPr bwMode="auto">
            <a:xfrm>
              <a:off x="2938" y="5930"/>
              <a:ext cx="415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П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7655" name="Rectangle 7"/>
            <p:cNvSpPr>
              <a:spLocks noChangeArrowheads="1"/>
            </p:cNvSpPr>
            <p:nvPr/>
          </p:nvSpPr>
          <p:spPr bwMode="auto">
            <a:xfrm>
              <a:off x="4201" y="5870"/>
              <a:ext cx="415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В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7656" name="Rectangle 8"/>
            <p:cNvSpPr>
              <a:spLocks noChangeArrowheads="1"/>
            </p:cNvSpPr>
            <p:nvPr/>
          </p:nvSpPr>
          <p:spPr bwMode="auto">
            <a:xfrm>
              <a:off x="3114" y="6442"/>
              <a:ext cx="237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7657" name="Rectangle 9"/>
            <p:cNvSpPr>
              <a:spLocks noChangeArrowheads="1"/>
            </p:cNvSpPr>
            <p:nvPr/>
          </p:nvSpPr>
          <p:spPr bwMode="auto">
            <a:xfrm>
              <a:off x="3618" y="6442"/>
              <a:ext cx="237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7658" name="Rectangle 10"/>
            <p:cNvSpPr>
              <a:spLocks noChangeArrowheads="1"/>
            </p:cNvSpPr>
            <p:nvPr/>
          </p:nvSpPr>
          <p:spPr bwMode="auto">
            <a:xfrm>
              <a:off x="4122" y="6442"/>
              <a:ext cx="237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3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214282" y="5000636"/>
            <a:ext cx="721523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Составляем уравнения, которые определяют запросы,   заданные в условии: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пирожное &amp; выпечка	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N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= 3200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пирожное			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N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1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+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N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= 8700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выпечка			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N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+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N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3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= 7500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285720" y="4970704"/>
            <a:ext cx="642942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Подставляя значение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N</a:t>
            </a:r>
            <a:r>
              <a:rPr kumimoji="0" lang="ru-RU" sz="1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2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из первого уравнения в остальные, получаем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N</a:t>
            </a:r>
            <a:r>
              <a:rPr kumimoji="0" lang="ru-RU" sz="1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1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= 8700 -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N</a:t>
            </a:r>
            <a:r>
              <a:rPr kumimoji="0" lang="ru-RU" sz="1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2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= 8700 – 3200 = 5500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N</a:t>
            </a:r>
            <a:r>
              <a:rPr kumimoji="0" lang="ru-RU" sz="1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3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= 7500 -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N</a:t>
            </a:r>
            <a:r>
              <a:rPr kumimoji="0" lang="ru-RU" sz="1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2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= 7500 – 3200 = 4300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6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оличество сайтов по запросу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пирожное | выпечка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равно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N</a:t>
            </a:r>
            <a:r>
              <a:rPr kumimoji="0" lang="ru-RU" sz="1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1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+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N</a:t>
            </a:r>
            <a:r>
              <a:rPr kumimoji="0" lang="ru-RU" sz="1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2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+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N</a:t>
            </a:r>
            <a:r>
              <a:rPr kumimoji="0" lang="ru-RU" sz="1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3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= 5500 + 3200 + 4300 = 13000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6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аким образом, ответ –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13000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9" grpId="0"/>
      <p:bldP spid="27659" grpId="1"/>
      <p:bldP spid="2766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857232"/>
            <a:ext cx="850109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dirty="0" smtClean="0"/>
              <a:t>В таблице приведены запросы к поисковому серверу. Расположите обозначения запросов в порядке возрастания количества страниц, которые найдет поисковый сервер по каждому запросу. </a:t>
            </a:r>
          </a:p>
          <a:p>
            <a:r>
              <a:rPr lang="ru-RU" sz="2400" dirty="0" smtClean="0"/>
              <a:t>А)  </a:t>
            </a:r>
            <a:r>
              <a:rPr lang="ru-RU" sz="2400" b="1" dirty="0" smtClean="0"/>
              <a:t>физкультура</a:t>
            </a:r>
            <a:endParaRPr lang="ru-RU" sz="2400" dirty="0" smtClean="0"/>
          </a:p>
          <a:p>
            <a:r>
              <a:rPr lang="ru-RU" sz="2400" dirty="0" smtClean="0"/>
              <a:t>Б)  </a:t>
            </a:r>
            <a:r>
              <a:rPr lang="ru-RU" sz="2400" b="1" dirty="0" smtClean="0"/>
              <a:t>физкультура &amp; подтягивания &amp; отжимания</a:t>
            </a:r>
            <a:endParaRPr lang="ru-RU" sz="2400" dirty="0" smtClean="0"/>
          </a:p>
          <a:p>
            <a:r>
              <a:rPr lang="ru-RU" sz="2400" dirty="0" smtClean="0"/>
              <a:t>В)  </a:t>
            </a:r>
            <a:r>
              <a:rPr lang="ru-RU" sz="2400" b="1" dirty="0" smtClean="0"/>
              <a:t>физкультура &amp; подтягивания</a:t>
            </a:r>
            <a:endParaRPr lang="ru-RU" sz="2400" dirty="0" smtClean="0"/>
          </a:p>
          <a:p>
            <a:r>
              <a:rPr lang="ru-RU" sz="2400" dirty="0" smtClean="0"/>
              <a:t>Г)  </a:t>
            </a:r>
            <a:r>
              <a:rPr lang="ru-RU" sz="2400" b="1" dirty="0" smtClean="0"/>
              <a:t>физкультура | фитнесс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715140" y="4231195"/>
            <a:ext cx="1643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БВАГ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85752" y="928670"/>
            <a:ext cx="871540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6208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В таблице приведены запросы к поисковому серверу. Расположите обозначения запросов в порядке возрастания количества страниц, которые найдет поисковый сервер по  каждому запросу.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А)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волейбол | баскетбол | подача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Б)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волейбол | баскетбол | подача | блок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В)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волейбол | баскетбол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Г)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волейбол &amp; баскетбол &amp; подача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15140" y="4231195"/>
            <a:ext cx="1643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ГВАБ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1000108"/>
            <a:ext cx="84296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400" dirty="0" smtClean="0"/>
              <a:t>В таблице приведены запросы к поисковому серверу. Расположите обозначения запросов в порядке возрастания количества страниц, которые найдет поисковый сервер по  каждому запросу.  </a:t>
            </a:r>
          </a:p>
          <a:p>
            <a:r>
              <a:rPr lang="ru-RU" sz="2400" dirty="0" smtClean="0"/>
              <a:t>A)  </a:t>
            </a:r>
            <a:r>
              <a:rPr lang="ru-RU" sz="2400" b="1" dirty="0" smtClean="0"/>
              <a:t>чемпионы | (бег &amp; плавание)</a:t>
            </a:r>
            <a:endParaRPr lang="ru-RU" sz="2400" dirty="0" smtClean="0"/>
          </a:p>
          <a:p>
            <a:r>
              <a:rPr lang="ru-RU" sz="2400" dirty="0" smtClean="0"/>
              <a:t>Б)  </a:t>
            </a:r>
            <a:r>
              <a:rPr lang="ru-RU" sz="2400" b="1" dirty="0" smtClean="0"/>
              <a:t>чемпионы  &amp; плавание</a:t>
            </a:r>
            <a:endParaRPr lang="ru-RU" sz="2400" dirty="0" smtClean="0"/>
          </a:p>
          <a:p>
            <a:r>
              <a:rPr lang="ru-RU" sz="2400" dirty="0" smtClean="0"/>
              <a:t>В)  </a:t>
            </a:r>
            <a:r>
              <a:rPr lang="ru-RU" sz="2400" b="1" dirty="0" smtClean="0"/>
              <a:t>чемпионы | бег | плавание</a:t>
            </a:r>
            <a:endParaRPr lang="ru-RU" sz="2400" dirty="0" smtClean="0"/>
          </a:p>
          <a:p>
            <a:r>
              <a:rPr lang="ru-RU" sz="2400" dirty="0" smtClean="0"/>
              <a:t>Г)  </a:t>
            </a:r>
            <a:r>
              <a:rPr lang="ru-RU" sz="2400" b="1" dirty="0" smtClean="0"/>
              <a:t>чемпионы &amp; Европа &amp; бег &amp; плавание</a:t>
            </a:r>
            <a:endParaRPr lang="ru-RU" sz="2400" dirty="0" smtClean="0"/>
          </a:p>
          <a:p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715140" y="4231195"/>
            <a:ext cx="1643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ГБАВ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Что нужно знать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1"/>
          <p:cNvSpPr>
            <a:spLocks noGrp="1"/>
          </p:cNvSpPr>
          <p:nvPr>
            <p:ph sz="quarter" idx="1"/>
          </p:nvPr>
        </p:nvSpPr>
        <p:spPr>
          <a:xfrm>
            <a:off x="357158" y="1714488"/>
            <a:ext cx="8643998" cy="4495800"/>
          </a:xfrm>
        </p:spPr>
        <p:txBody>
          <a:bodyPr>
            <a:noAutofit/>
          </a:bodyPr>
          <a:lstStyle/>
          <a:p>
            <a:pPr marL="514350" indent="-514350"/>
            <a:r>
              <a:rPr lang="ru-RU" sz="2400" dirty="0" smtClean="0"/>
              <a:t>таблицы истинности логических операций «И», «ИЛИ», «НЕ»</a:t>
            </a:r>
          </a:p>
          <a:p>
            <a:pPr marL="514350" indent="-514350"/>
            <a:r>
              <a:rPr lang="ru-RU" sz="2400" dirty="0" smtClean="0"/>
              <a:t>если в выражении нет скобок, сначала выполняются все операции «НЕ», затем – «И», затем  – «ИЛИ»</a:t>
            </a:r>
          </a:p>
          <a:p>
            <a:pPr marL="514350" indent="-514350"/>
            <a:r>
              <a:rPr lang="ru-RU" sz="2400" dirty="0" smtClean="0"/>
              <a:t>логическое произведение </a:t>
            </a:r>
            <a:r>
              <a:rPr lang="en-US" sz="2400" dirty="0" smtClean="0"/>
              <a:t>A</a:t>
            </a:r>
            <a:r>
              <a:rPr lang="ru-RU" sz="2400" dirty="0" smtClean="0"/>
              <a:t>∙</a:t>
            </a:r>
            <a:r>
              <a:rPr lang="en-US" sz="2400" dirty="0" smtClean="0"/>
              <a:t>B</a:t>
            </a:r>
            <a:r>
              <a:rPr lang="ru-RU" sz="2400" dirty="0" smtClean="0"/>
              <a:t>∙</a:t>
            </a:r>
            <a:r>
              <a:rPr lang="en-US" sz="2400" dirty="0" smtClean="0"/>
              <a:t>C</a:t>
            </a:r>
            <a:r>
              <a:rPr lang="ru-RU" sz="2400" dirty="0" smtClean="0"/>
              <a:t>∙… равно 1 (выражение истинно) только тогда, когда все сомножители равны 1 (а в остальных случаях равно 0)</a:t>
            </a:r>
          </a:p>
          <a:p>
            <a:pPr marL="514350" indent="-514350"/>
            <a:r>
              <a:rPr lang="ru-RU" sz="2400" dirty="0" smtClean="0"/>
              <a:t>логическая сумма </a:t>
            </a:r>
            <a:r>
              <a:rPr lang="en-US" sz="2400" dirty="0" smtClean="0"/>
              <a:t>A</a:t>
            </a:r>
            <a:r>
              <a:rPr lang="ru-RU" sz="2400" dirty="0" smtClean="0"/>
              <a:t>+</a:t>
            </a:r>
            <a:r>
              <a:rPr lang="en-US" sz="2400" dirty="0" smtClean="0"/>
              <a:t>B</a:t>
            </a:r>
            <a:r>
              <a:rPr lang="ru-RU" sz="2400" dirty="0" smtClean="0"/>
              <a:t>+</a:t>
            </a:r>
            <a:r>
              <a:rPr lang="en-US" sz="2400" dirty="0" smtClean="0"/>
              <a:t>C</a:t>
            </a:r>
            <a:r>
              <a:rPr lang="ru-RU" sz="2400" dirty="0" smtClean="0"/>
              <a:t>+… равна 0 (выражение ложно) только тогда, когда все слагаемые равны 0 (а в остальных случаях равна 1)</a:t>
            </a:r>
          </a:p>
          <a:p>
            <a:pPr marL="514350" indent="-514350"/>
            <a:r>
              <a:rPr lang="ru-RU" sz="2400" dirty="0" smtClean="0"/>
              <a:t>правила преобразования логических выражений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285720" y="1071546"/>
            <a:ext cx="864396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6208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В таблице приведены запросы к поисковому серверу. Расположите обозначения запросов в порядке возрастания количества страниц, которые найдет поисковый сервер по каждому запросу.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А)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музыка | классика | Моцарт | серенада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Б)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музыка | классика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В)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музыка | классика | Моцарт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Г)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музыка &amp; классика &amp; Моцарт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15140" y="4231195"/>
            <a:ext cx="1643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ГБВА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357158" y="1000108"/>
            <a:ext cx="850109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6208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В таблице приведены запросы к поисковому серверу. Расположите обозначения запросов в порядке возрастания количества страниц, которые найдет поисковый сервер по каждому запросу.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А)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реферат | математика | Гаусс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Б)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реферат | математика | Гаусс | метод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В)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реферат | математика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Г)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реферат &amp; математика &amp; Гаусс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15140" y="4231195"/>
            <a:ext cx="1643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ГВАБ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357158" y="857232"/>
            <a:ext cx="842968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6208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В таблице приведены запросы к поисковому серверу. Расположите обозначения запросов в порядке возрастания количества страниц, которые найдет поисковый сервер по каждому запросу. Ответ запишите в виде последовательности соответствующих букв.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Америка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|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 путешественники | Колумб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Америка | путешественники | Колумб | открытие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 startAt="3"/>
              <a:tabLst>
                <a:tab pos="162083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Америка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|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 Колумб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lphaLcParenR" startAt="3"/>
              <a:tabLst>
                <a:tab pos="1620838" algn="l"/>
              </a:tabLst>
            </a:pPr>
            <a:r>
              <a:rPr lang="ru-RU" sz="2400" b="1" dirty="0" smtClean="0"/>
              <a:t>Америка &amp; путешественники &amp; Колумб</a:t>
            </a:r>
            <a:endParaRPr lang="ru-RU" sz="2400" dirty="0" smtClean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 startAt="3"/>
              <a:tabLst>
                <a:tab pos="1620838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15140" y="4231195"/>
            <a:ext cx="1643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dcab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85752" y="928670"/>
            <a:ext cx="864396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6208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В таблице приведены запросы к поисковому серверу. Расположите обозначения запросов в порядке убывания количества страниц, которые найдет поисковый сервер по каждому запросу. Ответ запишите в виде последовательности соответствующих букв.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а)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Информатика &amp; уроки &amp;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Excel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Информатика | уроки |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Excel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 | диаграмма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с)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Информатика | уроки |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Excel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d)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Информатика |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Excel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15140" y="4231195"/>
            <a:ext cx="1643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bcda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214314" y="1000108"/>
            <a:ext cx="864396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6208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В таблице приведены запросы к поисковому серверу, условно обозначенные буквами от А до Г. Расположите запросы в порядке возрастания количества страниц, которые найдет поисковый сервер по каждому запросу. Ответ запишите в виде последовательности соответствующих букв.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А)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Гренландия &amp; Климат &amp; Флора &amp; Фауна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Б)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Гренландия &amp; Флора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В)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(Гренландия &amp; Флора)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| Фауна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Г)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Гренландия &amp; Флора &amp; Фауна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15140" y="4231195"/>
            <a:ext cx="1643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АГБВ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214314" y="1000108"/>
            <a:ext cx="857252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6208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В таблице приведены запросы к поисковому серверу. Расположите обозначения запросов в порядке убывания количества страниц, которые найдет поисковый сервер по каждому запросу.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а)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спорт | футбол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спорт | футбол | Петербург | Зенит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с)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спорт | футбол | Петербург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спорт &amp; футбол &amp; Петербург &amp; Зенит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15140" y="4231195"/>
            <a:ext cx="1643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bcad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214282" y="1214422"/>
            <a:ext cx="864396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6208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Каким условием нужно воспользоваться для поиска в сети Интернет информации о цветах, растущих на острове Тайвань или Хонсю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Courier New" pitchFamily="49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620838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1)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цветы &amp; (Тайвань | Хонсю)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2)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цветы &amp; Тайвань &amp; Хонсю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3)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цветы | Тайвань | Хонсю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4)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цветы &amp; (остров | Тайвань | Хонсю)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15140" y="4231195"/>
            <a:ext cx="1643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285720" y="714356"/>
            <a:ext cx="864399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urier New" pitchFamily="49" charset="0"/>
              </a:rPr>
              <a:t>Некоторый сегмент сети Интернет состоит из 1000 сайтов. Поисковый сервер в автоматическом режиме составил таблицу ключевых слов для сайтов этого сегмента. Вот ее фрагмент: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28662" y="2428868"/>
          <a:ext cx="5715040" cy="1402080"/>
        </p:xfrm>
        <a:graphic>
          <a:graphicData uri="http://schemas.openxmlformats.org/drawingml/2006/table">
            <a:tbl>
              <a:tblPr/>
              <a:tblGrid>
                <a:gridCol w="1861255"/>
                <a:gridCol w="3853785"/>
              </a:tblGrid>
              <a:tr h="457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latin typeface="Calibri"/>
                          <a:ea typeface="Calibri"/>
                          <a:cs typeface="Times New Roman"/>
                        </a:rPr>
                        <a:t>Ключевое слово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latin typeface="Calibri"/>
                          <a:ea typeface="Calibri"/>
                          <a:cs typeface="Times New Roman"/>
                        </a:rPr>
                        <a:t>Количество сайтов, для которых данное слово является ключевым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Calibri"/>
                          <a:ea typeface="Calibri"/>
                          <a:cs typeface="Times New Roman"/>
                        </a:rPr>
                        <a:t>сомики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Calibri"/>
                          <a:ea typeface="Calibri"/>
                          <a:cs typeface="Times New Roman"/>
                        </a:rPr>
                        <a:t>250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Calibri"/>
                          <a:ea typeface="Calibri"/>
                          <a:cs typeface="Times New Roman"/>
                        </a:rPr>
                        <a:t>меченосцы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Calibri"/>
                          <a:ea typeface="Calibri"/>
                          <a:cs typeface="Times New Roman"/>
                        </a:rPr>
                        <a:t>200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Calibri"/>
                          <a:ea typeface="Calibri"/>
                          <a:cs typeface="Times New Roman"/>
                        </a:rPr>
                        <a:t>гуппи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7158" y="4071942"/>
            <a:ext cx="78581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Сколько сайтов будет найдено по запросу </a:t>
            </a:r>
          </a:p>
          <a:p>
            <a:r>
              <a:rPr lang="ru-RU" sz="2400" b="1" dirty="0" err="1" smtClean="0"/>
              <a:t>сомики</a:t>
            </a:r>
            <a:r>
              <a:rPr lang="ru-RU" sz="2400" b="1" dirty="0" smtClean="0"/>
              <a:t> | меченосцы | </a:t>
            </a:r>
            <a:r>
              <a:rPr lang="ru-RU" sz="2400" b="1" dirty="0" err="1" smtClean="0"/>
              <a:t>гуппи</a:t>
            </a:r>
            <a:endParaRPr lang="ru-RU" sz="2400" dirty="0" smtClean="0"/>
          </a:p>
          <a:p>
            <a:r>
              <a:rPr lang="ru-RU" sz="2400" dirty="0" smtClean="0"/>
              <a:t>если по запросу</a:t>
            </a:r>
            <a:r>
              <a:rPr lang="ru-RU" sz="2400" i="1" dirty="0" smtClean="0"/>
              <a:t>  </a:t>
            </a:r>
            <a:r>
              <a:rPr lang="ru-RU" sz="2400" b="1" dirty="0" err="1" smtClean="0"/>
              <a:t>сомики</a:t>
            </a:r>
            <a:r>
              <a:rPr lang="ru-RU" sz="2400" b="1" dirty="0" smtClean="0"/>
              <a:t> &amp; </a:t>
            </a:r>
            <a:r>
              <a:rPr lang="ru-RU" sz="2400" b="1" dirty="0" err="1" smtClean="0"/>
              <a:t>гуппи</a:t>
            </a:r>
            <a:r>
              <a:rPr lang="ru-RU" sz="2400" i="1" dirty="0" smtClean="0"/>
              <a:t> </a:t>
            </a:r>
            <a:r>
              <a:rPr lang="ru-RU" sz="2400" dirty="0" smtClean="0"/>
              <a:t>было найдено 0 сайтов</a:t>
            </a:r>
            <a:r>
              <a:rPr lang="ru-RU" sz="2400" i="1" dirty="0" smtClean="0"/>
              <a:t>, </a:t>
            </a:r>
            <a:r>
              <a:rPr lang="ru-RU" sz="2400" dirty="0" smtClean="0"/>
              <a:t>по запросу</a:t>
            </a:r>
            <a:r>
              <a:rPr lang="ru-RU" sz="2400" i="1" dirty="0" smtClean="0"/>
              <a:t>  </a:t>
            </a:r>
            <a:r>
              <a:rPr lang="ru-RU" sz="2400" b="1" dirty="0" err="1" smtClean="0"/>
              <a:t>сомики</a:t>
            </a:r>
            <a:r>
              <a:rPr lang="ru-RU" sz="2400" b="1" dirty="0" smtClean="0"/>
              <a:t> &amp; меченосцы </a:t>
            </a:r>
            <a:r>
              <a:rPr lang="ru-RU" sz="2400" dirty="0" smtClean="0"/>
              <a:t>– 20, а по запросу</a:t>
            </a:r>
            <a:r>
              <a:rPr lang="ru-RU" sz="2400" i="1" dirty="0" smtClean="0"/>
              <a:t> </a:t>
            </a:r>
            <a:r>
              <a:rPr lang="ru-RU" sz="2400" b="1" dirty="0" smtClean="0"/>
              <a:t>меченосцы &amp; </a:t>
            </a:r>
            <a:r>
              <a:rPr lang="ru-RU" sz="2400" b="1" dirty="0" err="1" smtClean="0"/>
              <a:t>гуппи</a:t>
            </a:r>
            <a:r>
              <a:rPr lang="ru-RU" sz="2400" i="1" dirty="0" smtClean="0"/>
              <a:t> </a:t>
            </a:r>
            <a:r>
              <a:rPr lang="ru-RU" sz="2400" dirty="0" smtClean="0"/>
              <a:t>– 10.</a:t>
            </a:r>
          </a:p>
          <a:p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286644" y="5715016"/>
            <a:ext cx="1643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920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285720" y="714356"/>
            <a:ext cx="85725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urier New" pitchFamily="49" charset="0"/>
              </a:rPr>
              <a:t>Некоторый сегмент сети Интернет состоит из 1000 сайтов. Поисковый сервер в автоматическом режиме составил таблицу ключевых слов для сайтов этого сегмента. Вот ее фрагмент: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4071942"/>
            <a:ext cx="81439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Сколько сайтов будет найдено по запросу </a:t>
            </a:r>
          </a:p>
          <a:p>
            <a:r>
              <a:rPr lang="ru-RU" sz="2400" b="1" dirty="0" smtClean="0"/>
              <a:t>(</a:t>
            </a:r>
            <a:r>
              <a:rPr lang="ru-RU" sz="2400" b="1" dirty="0" err="1" smtClean="0"/>
              <a:t>сомики</a:t>
            </a:r>
            <a:r>
              <a:rPr lang="ru-RU" sz="2400" b="1" dirty="0" smtClean="0"/>
              <a:t> &amp; меченосцы) | </a:t>
            </a:r>
            <a:r>
              <a:rPr lang="ru-RU" sz="2400" b="1" dirty="0" err="1" smtClean="0"/>
              <a:t>гуппи</a:t>
            </a:r>
            <a:endParaRPr lang="ru-RU" sz="2400" dirty="0" smtClean="0"/>
          </a:p>
          <a:p>
            <a:r>
              <a:rPr lang="ru-RU" sz="2400" dirty="0" smtClean="0"/>
              <a:t>если по запросу</a:t>
            </a:r>
            <a:r>
              <a:rPr lang="ru-RU" sz="2400" i="1" dirty="0" smtClean="0"/>
              <a:t>  </a:t>
            </a:r>
            <a:r>
              <a:rPr lang="ru-RU" sz="2400" b="1" dirty="0" err="1" smtClean="0"/>
              <a:t>сомики</a:t>
            </a:r>
            <a:r>
              <a:rPr lang="ru-RU" sz="2400" b="1" dirty="0" smtClean="0"/>
              <a:t> | </a:t>
            </a:r>
            <a:r>
              <a:rPr lang="ru-RU" sz="2400" b="1" dirty="0" err="1" smtClean="0"/>
              <a:t>гуппи</a:t>
            </a:r>
            <a:r>
              <a:rPr lang="ru-RU" sz="2400" i="1" dirty="0" smtClean="0"/>
              <a:t> </a:t>
            </a:r>
            <a:r>
              <a:rPr lang="ru-RU" sz="2400" dirty="0" smtClean="0"/>
              <a:t>было найдено 750 сайтов</a:t>
            </a:r>
            <a:r>
              <a:rPr lang="ru-RU" sz="2400" i="1" dirty="0" smtClean="0"/>
              <a:t>, </a:t>
            </a:r>
            <a:r>
              <a:rPr lang="ru-RU" sz="2400" dirty="0" smtClean="0"/>
              <a:t>по запросу</a:t>
            </a:r>
            <a:r>
              <a:rPr lang="ru-RU" sz="2400" i="1" dirty="0" smtClean="0"/>
              <a:t> </a:t>
            </a:r>
            <a:r>
              <a:rPr lang="ru-RU" sz="2400" b="1" dirty="0" err="1" smtClean="0"/>
              <a:t>сомики</a:t>
            </a:r>
            <a:r>
              <a:rPr lang="ru-RU" sz="2400" b="1" dirty="0" smtClean="0"/>
              <a:t> &amp; меченосцы </a:t>
            </a:r>
            <a:r>
              <a:rPr lang="ru-RU" sz="2400" dirty="0" smtClean="0"/>
              <a:t>– 100, а по запросу</a:t>
            </a:r>
            <a:r>
              <a:rPr lang="ru-RU" sz="2400" i="1" dirty="0" smtClean="0"/>
              <a:t> </a:t>
            </a:r>
            <a:r>
              <a:rPr lang="ru-RU" sz="2400" b="1" dirty="0" smtClean="0"/>
              <a:t>меченосцы &amp; </a:t>
            </a:r>
            <a:r>
              <a:rPr lang="ru-RU" sz="2400" b="1" dirty="0" err="1" smtClean="0"/>
              <a:t>гуппи</a:t>
            </a:r>
            <a:r>
              <a:rPr lang="ru-RU" sz="2400" i="1" dirty="0" smtClean="0"/>
              <a:t> </a:t>
            </a:r>
            <a:r>
              <a:rPr lang="ru-RU" sz="2400" dirty="0" smtClean="0"/>
              <a:t>– 0.</a:t>
            </a:r>
          </a:p>
          <a:p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728" y="2357430"/>
          <a:ext cx="5572164" cy="1428760"/>
        </p:xfrm>
        <a:graphic>
          <a:graphicData uri="http://schemas.openxmlformats.org/drawingml/2006/table">
            <a:tbl>
              <a:tblPr/>
              <a:tblGrid>
                <a:gridCol w="1814724"/>
                <a:gridCol w="3757440"/>
              </a:tblGrid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latin typeface="Calibri"/>
                          <a:ea typeface="Calibri"/>
                          <a:cs typeface="Times New Roman"/>
                        </a:rPr>
                        <a:t>Ключевое слово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latin typeface="Calibri"/>
                          <a:ea typeface="Calibri"/>
                          <a:cs typeface="Times New Roman"/>
                        </a:rPr>
                        <a:t>Количество сайтов, для которых данное слово является ключевым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Calibri"/>
                          <a:ea typeface="Calibri"/>
                          <a:cs typeface="Times New Roman"/>
                        </a:rPr>
                        <a:t>сомики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Calibri"/>
                          <a:ea typeface="Calibri"/>
                          <a:cs typeface="Times New Roman"/>
                        </a:rPr>
                        <a:t>250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Calibri"/>
                          <a:ea typeface="Calibri"/>
                          <a:cs typeface="Times New Roman"/>
                        </a:rPr>
                        <a:t>меченосцы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Calibri"/>
                          <a:ea typeface="Calibri"/>
                          <a:cs typeface="Times New Roman"/>
                        </a:rPr>
                        <a:t>200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Calibri"/>
                          <a:ea typeface="Calibri"/>
                          <a:cs typeface="Times New Roman"/>
                        </a:rPr>
                        <a:t>гуппи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286644" y="5715016"/>
            <a:ext cx="1643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600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285720" y="714356"/>
            <a:ext cx="85725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urier New" pitchFamily="49" charset="0"/>
              </a:rPr>
              <a:t>Некоторый сегмент сети Интернет состоит из 1000 сайтов. Поисковый сервер в автоматическом режиме составил таблицу ключевых слов для сайтов этого сегмента. Вот ее фрагмент: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4071942"/>
            <a:ext cx="8286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Сколько сайтов будет найдено по запросу </a:t>
            </a:r>
          </a:p>
          <a:p>
            <a:r>
              <a:rPr lang="ru-RU" sz="2400" b="1" dirty="0" smtClean="0"/>
              <a:t>принтер | сканер | монитор</a:t>
            </a:r>
            <a:endParaRPr lang="ru-RU" sz="2400" dirty="0" smtClean="0"/>
          </a:p>
          <a:p>
            <a:r>
              <a:rPr lang="ru-RU" sz="2400" dirty="0" smtClean="0"/>
              <a:t>если по запросу</a:t>
            </a:r>
            <a:r>
              <a:rPr lang="ru-RU" sz="2400" i="1" dirty="0" smtClean="0"/>
              <a:t>  </a:t>
            </a:r>
            <a:r>
              <a:rPr lang="ru-RU" sz="2400" b="1" dirty="0" smtClean="0"/>
              <a:t>принтер | сканер</a:t>
            </a:r>
            <a:r>
              <a:rPr lang="ru-RU" sz="2400" i="1" dirty="0" smtClean="0"/>
              <a:t> </a:t>
            </a:r>
            <a:r>
              <a:rPr lang="ru-RU" sz="2400" dirty="0" smtClean="0"/>
              <a:t>было найдено 450 сайтов, по запросу</a:t>
            </a:r>
            <a:r>
              <a:rPr lang="ru-RU" sz="2400" i="1" dirty="0" smtClean="0"/>
              <a:t> </a:t>
            </a:r>
            <a:r>
              <a:rPr lang="ru-RU" sz="2400" b="1" dirty="0" smtClean="0"/>
              <a:t>принтер &amp; монитор</a:t>
            </a:r>
            <a:r>
              <a:rPr lang="ru-RU" sz="2400" dirty="0" smtClean="0"/>
              <a:t> – 40, </a:t>
            </a:r>
          </a:p>
          <a:p>
            <a:r>
              <a:rPr lang="ru-RU" sz="2400" dirty="0" smtClean="0"/>
              <a:t>а по запросу </a:t>
            </a:r>
            <a:r>
              <a:rPr lang="ru-RU" sz="2400" b="1" dirty="0" smtClean="0"/>
              <a:t>сканер &amp; монитор</a:t>
            </a:r>
            <a:r>
              <a:rPr lang="ru-RU" sz="2400" i="1" dirty="0" smtClean="0"/>
              <a:t> </a:t>
            </a:r>
            <a:r>
              <a:rPr lang="ru-RU" sz="2400" dirty="0" smtClean="0"/>
              <a:t>– 50.</a:t>
            </a:r>
          </a:p>
          <a:p>
            <a:endParaRPr lang="ru-RU" sz="2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14414" y="2428868"/>
          <a:ext cx="5214974" cy="1402080"/>
        </p:xfrm>
        <a:graphic>
          <a:graphicData uri="http://schemas.openxmlformats.org/drawingml/2006/table">
            <a:tbl>
              <a:tblPr/>
              <a:tblGrid>
                <a:gridCol w="1698396"/>
                <a:gridCol w="3516578"/>
              </a:tblGrid>
              <a:tr h="514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latin typeface="Calibri"/>
                          <a:ea typeface="Calibri"/>
                          <a:cs typeface="Times New Roman"/>
                        </a:rPr>
                        <a:t>Ключевое слово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latin typeface="Calibri"/>
                          <a:ea typeface="Calibri"/>
                          <a:cs typeface="Times New Roman"/>
                        </a:rPr>
                        <a:t>Количество сайтов, для которых данное слово является ключевым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Calibri"/>
                          <a:ea typeface="Calibri"/>
                          <a:cs typeface="Times New Roman"/>
                        </a:rPr>
                        <a:t>сканер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Calibri"/>
                          <a:ea typeface="Calibri"/>
                          <a:cs typeface="Times New Roman"/>
                        </a:rPr>
                        <a:t>200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Calibri"/>
                          <a:ea typeface="Calibri"/>
                          <a:cs typeface="Times New Roman"/>
                        </a:rPr>
                        <a:t>принтер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Calibri"/>
                          <a:ea typeface="Calibri"/>
                          <a:cs typeface="Times New Roman"/>
                        </a:rPr>
                        <a:t>250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latin typeface="Calibri"/>
                          <a:ea typeface="Calibri"/>
                          <a:cs typeface="Times New Roman"/>
                        </a:rPr>
                        <a:t>монитор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Calibri"/>
                          <a:ea typeface="Calibri"/>
                          <a:cs typeface="Times New Roman"/>
                        </a:rPr>
                        <a:t>450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286644" y="5715016"/>
            <a:ext cx="1643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810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t="2261" b="4893"/>
          <a:stretch>
            <a:fillRect/>
          </a:stretch>
        </p:blipFill>
        <p:spPr bwMode="auto">
          <a:xfrm>
            <a:off x="-1" y="0"/>
            <a:ext cx="9132627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8501090" y="71438"/>
            <a:ext cx="571472" cy="3571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142876" y="1000108"/>
            <a:ext cx="885828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В таблице приведены запросы к поисковому серверу, условно обозначенные буквами от А до Г. Расположите запросы в порядке возрастания количества страниц, которые найдет поисковый сервер по каждому запросу. Ответ запишите в виде последовательности соответствующих букв.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Courier New" pitchFamily="49" charset="0"/>
            </a:endParaRPr>
          </a:p>
          <a:p>
            <a:r>
              <a:rPr lang="ru-RU" sz="2400" dirty="0" smtClean="0"/>
              <a:t>А)  </a:t>
            </a:r>
            <a:r>
              <a:rPr lang="ru-RU" sz="2400" b="1" dirty="0" smtClean="0"/>
              <a:t>(огурцы &amp; помидоры) &amp; (прополка | поливка)</a:t>
            </a:r>
            <a:endParaRPr lang="ru-RU" sz="2400" dirty="0" smtClean="0"/>
          </a:p>
          <a:p>
            <a:r>
              <a:rPr lang="ru-RU" sz="2400" dirty="0" smtClean="0"/>
              <a:t>Б)  </a:t>
            </a:r>
            <a:r>
              <a:rPr lang="ru-RU" sz="2400" b="1" dirty="0" smtClean="0"/>
              <a:t>огурцы | помидоры</a:t>
            </a:r>
            <a:endParaRPr lang="ru-RU" sz="2400" dirty="0" smtClean="0"/>
          </a:p>
          <a:p>
            <a:r>
              <a:rPr lang="ru-RU" sz="2400" dirty="0" smtClean="0"/>
              <a:t>В)  </a:t>
            </a:r>
            <a:r>
              <a:rPr lang="ru-RU" sz="2400" b="1" dirty="0" smtClean="0"/>
              <a:t>огурцы</a:t>
            </a:r>
            <a:endParaRPr lang="ru-RU" sz="2400" dirty="0" smtClean="0"/>
          </a:p>
          <a:p>
            <a:r>
              <a:rPr lang="ru-RU" sz="2400" dirty="0" smtClean="0"/>
              <a:t>Г)  </a:t>
            </a:r>
            <a:r>
              <a:rPr lang="ru-RU" sz="2400" b="1" dirty="0" smtClean="0"/>
              <a:t>огурцы &amp; помидоры</a:t>
            </a:r>
            <a:endParaRPr lang="ru-RU" sz="24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72264" y="5072074"/>
            <a:ext cx="1643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АГВБ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142876" y="1000108"/>
            <a:ext cx="885828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В таблице приведены запросы к поисковому серверу, условно обозначенные буквами от А до Г. Расположите запросы в порядке возрастания количества страниц, которые найдет поисковый сервер по каждому запросу. Ответ запишите в виде последовательности соответствующих букв.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Courier New" pitchFamily="49" charset="0"/>
            </a:endParaRPr>
          </a:p>
          <a:p>
            <a:r>
              <a:rPr lang="ru-RU" sz="2400" dirty="0" smtClean="0"/>
              <a:t>А)  </a:t>
            </a:r>
            <a:r>
              <a:rPr lang="ru-RU" sz="2400" b="1" dirty="0" smtClean="0"/>
              <a:t>экзамен | тестирование</a:t>
            </a:r>
            <a:endParaRPr lang="ru-RU" sz="2400" dirty="0" smtClean="0"/>
          </a:p>
          <a:p>
            <a:r>
              <a:rPr lang="ru-RU" sz="2400" dirty="0" smtClean="0"/>
              <a:t>Б) </a:t>
            </a:r>
            <a:r>
              <a:rPr lang="ru-RU" sz="2400" b="1" dirty="0" smtClean="0"/>
              <a:t>(физика | химия) &amp; (экзамен | тестирование)</a:t>
            </a:r>
            <a:endParaRPr lang="ru-RU" sz="2400" dirty="0" smtClean="0"/>
          </a:p>
          <a:p>
            <a:r>
              <a:rPr lang="ru-RU" sz="2400" dirty="0" smtClean="0"/>
              <a:t>В) </a:t>
            </a:r>
            <a:r>
              <a:rPr lang="ru-RU" sz="2400" b="1" dirty="0" smtClean="0"/>
              <a:t>физика &amp; химия &amp; экзамен &amp; тестирование</a:t>
            </a:r>
            <a:endParaRPr lang="ru-RU" sz="2400" dirty="0" smtClean="0"/>
          </a:p>
          <a:p>
            <a:r>
              <a:rPr lang="ru-RU" sz="2400" dirty="0" smtClean="0"/>
              <a:t>Г)  </a:t>
            </a:r>
            <a:r>
              <a:rPr lang="ru-RU" sz="2400" b="1" dirty="0" smtClean="0"/>
              <a:t>физика | химия | экзамен | тестирование</a:t>
            </a:r>
            <a:endParaRPr lang="ru-RU" sz="24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72264" y="5072074"/>
            <a:ext cx="1643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ВБАГ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142876" y="1000108"/>
            <a:ext cx="885828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В таблице приведены запросы к поисковому серверу, условно обозначенные буквами от А до Г. Расположите запросы в порядке возрастания количества страниц, которые найдет поисковый сервер по каждому запросу. Ответ запишите в виде последовательности соответствующих букв.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Courier New" pitchFamily="49" charset="0"/>
            </a:endParaRPr>
          </a:p>
          <a:p>
            <a:r>
              <a:rPr lang="ru-RU" sz="2400" dirty="0" smtClean="0"/>
              <a:t>А)  </a:t>
            </a:r>
            <a:r>
              <a:rPr lang="ru-RU" sz="2400" b="1" dirty="0" err="1" smtClean="0"/>
              <a:t>сомики</a:t>
            </a:r>
            <a:r>
              <a:rPr lang="ru-RU" sz="2400" b="1" dirty="0" smtClean="0"/>
              <a:t> | меченосцы | содержание</a:t>
            </a:r>
            <a:endParaRPr lang="ru-RU" sz="2400" dirty="0" smtClean="0"/>
          </a:p>
          <a:p>
            <a:r>
              <a:rPr lang="ru-RU" sz="2400" dirty="0" smtClean="0"/>
              <a:t>Б) </a:t>
            </a:r>
            <a:r>
              <a:rPr lang="ru-RU" sz="2400" b="1" dirty="0" err="1" smtClean="0"/>
              <a:t>сомики</a:t>
            </a:r>
            <a:r>
              <a:rPr lang="ru-RU" sz="2400" b="1" dirty="0" smtClean="0"/>
              <a:t> </a:t>
            </a:r>
            <a:r>
              <a:rPr lang="en-US" sz="2400" b="1" dirty="0" smtClean="0"/>
              <a:t>&amp;</a:t>
            </a:r>
            <a:r>
              <a:rPr lang="ru-RU" sz="2400" b="1" dirty="0" smtClean="0"/>
              <a:t> содержание</a:t>
            </a:r>
            <a:endParaRPr lang="ru-RU" sz="2400" dirty="0" smtClean="0"/>
          </a:p>
          <a:p>
            <a:r>
              <a:rPr lang="ru-RU" sz="2400" dirty="0" smtClean="0"/>
              <a:t>В) </a:t>
            </a:r>
            <a:r>
              <a:rPr lang="ru-RU" sz="2400" b="1" dirty="0" err="1" smtClean="0"/>
              <a:t>сомики</a:t>
            </a:r>
            <a:r>
              <a:rPr lang="ru-RU" sz="2400" b="1" dirty="0" smtClean="0"/>
              <a:t> &amp; меченосцы &amp; разведение &amp; содержание</a:t>
            </a:r>
            <a:endParaRPr lang="ru-RU" sz="2400" dirty="0" smtClean="0"/>
          </a:p>
          <a:p>
            <a:r>
              <a:rPr lang="ru-RU" sz="2400" dirty="0" smtClean="0"/>
              <a:t>Г) </a:t>
            </a:r>
            <a:r>
              <a:rPr lang="ru-RU" sz="2400" b="1" dirty="0" smtClean="0"/>
              <a:t>(</a:t>
            </a:r>
            <a:r>
              <a:rPr lang="ru-RU" sz="2400" b="1" dirty="0" err="1" smtClean="0"/>
              <a:t>сомики</a:t>
            </a:r>
            <a:r>
              <a:rPr lang="ru-RU" sz="2400" b="1" dirty="0" smtClean="0"/>
              <a:t> | меченосцы) &amp; содержание</a:t>
            </a:r>
            <a:endParaRPr lang="ru-RU" sz="24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72264" y="5072074"/>
            <a:ext cx="1643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ВБГА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142876" y="1000108"/>
            <a:ext cx="885828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ru-RU" sz="2400" dirty="0" smtClean="0"/>
              <a:t>В таблице приведены запросы к поисковому серверу. Расположите номера запросов в порядке </a:t>
            </a:r>
            <a:r>
              <a:rPr lang="ru-RU" sz="2400" b="1" dirty="0" smtClean="0"/>
              <a:t>возрастания </a:t>
            </a:r>
            <a:r>
              <a:rPr lang="ru-RU" sz="2400" dirty="0" smtClean="0"/>
              <a:t>количества страниц, которые найдет поисковый сервер по каждому запросу. Для обозначения логической операции «ИЛИ» в запросе используется символ |, а для логической операции «И» – &amp;.</a:t>
            </a:r>
          </a:p>
          <a:p>
            <a:pPr lvl="0" algn="just"/>
            <a:endParaRPr lang="ru-RU" sz="2400" dirty="0" smtClean="0"/>
          </a:p>
          <a:p>
            <a:r>
              <a:rPr lang="ru-RU" sz="2400" dirty="0" smtClean="0"/>
              <a:t>1)  </a:t>
            </a:r>
            <a:r>
              <a:rPr lang="ru-RU" sz="2400" b="1" dirty="0" smtClean="0"/>
              <a:t>канарейки | щеглы | содержание</a:t>
            </a:r>
            <a:endParaRPr lang="ru-RU" sz="2400" dirty="0" smtClean="0"/>
          </a:p>
          <a:p>
            <a:r>
              <a:rPr lang="ru-RU" sz="2400" dirty="0" smtClean="0"/>
              <a:t>2)  </a:t>
            </a:r>
            <a:r>
              <a:rPr lang="ru-RU" sz="2400" b="1" dirty="0" smtClean="0"/>
              <a:t>канарейки &amp; содержание</a:t>
            </a:r>
            <a:endParaRPr lang="ru-RU" sz="2400" dirty="0" smtClean="0"/>
          </a:p>
          <a:p>
            <a:r>
              <a:rPr lang="ru-RU" sz="2400" dirty="0" smtClean="0"/>
              <a:t>3)  </a:t>
            </a:r>
            <a:r>
              <a:rPr lang="ru-RU" sz="2400" b="1" dirty="0" smtClean="0"/>
              <a:t>канарейки &amp; щеглы &amp; содержание</a:t>
            </a:r>
            <a:endParaRPr lang="ru-RU" sz="2400" dirty="0" smtClean="0"/>
          </a:p>
          <a:p>
            <a:r>
              <a:rPr lang="ru-RU" sz="2400" dirty="0" smtClean="0"/>
              <a:t>4)  </a:t>
            </a:r>
            <a:r>
              <a:rPr lang="ru-RU" sz="2400" b="1" dirty="0" smtClean="0"/>
              <a:t>разведение &amp; содержание &amp; канарейки &amp; щеглы</a:t>
            </a:r>
            <a:endParaRPr lang="ru-RU" sz="24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72264" y="5072074"/>
            <a:ext cx="1643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4321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142876" y="1000108"/>
            <a:ext cx="885828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ru-RU" sz="2400" dirty="0" smtClean="0"/>
              <a:t>В таблице приведены запросы к поисковому серверу. Расположите номера запросов в порядке </a:t>
            </a:r>
            <a:r>
              <a:rPr lang="ru-RU" sz="2400" b="1" dirty="0" smtClean="0"/>
              <a:t>убывания </a:t>
            </a:r>
            <a:r>
              <a:rPr lang="ru-RU" sz="2400" dirty="0" smtClean="0"/>
              <a:t>количества страниц, которые найдет поисковый сервер по каждому запросу. Для обозначения логической операции «ИЛИ» в запросе используется символ |, а для логической операции «И» – &amp;.</a:t>
            </a:r>
          </a:p>
          <a:p>
            <a:pPr lvl="0"/>
            <a:endParaRPr lang="ru-RU" sz="2400" dirty="0" smtClean="0"/>
          </a:p>
          <a:p>
            <a:r>
              <a:rPr lang="ru-RU" sz="2400" dirty="0" smtClean="0"/>
              <a:t>1)  </a:t>
            </a:r>
            <a:r>
              <a:rPr lang="ru-RU" sz="2400" b="1" dirty="0" smtClean="0"/>
              <a:t>барокко | (классицизм &amp; ампир)</a:t>
            </a:r>
            <a:endParaRPr lang="ru-RU" sz="2400" dirty="0" smtClean="0"/>
          </a:p>
          <a:p>
            <a:r>
              <a:rPr lang="ru-RU" sz="2400" dirty="0" smtClean="0"/>
              <a:t>2)  </a:t>
            </a:r>
            <a:r>
              <a:rPr lang="ru-RU" sz="2400" b="1" dirty="0" smtClean="0"/>
              <a:t>барокко | классицизм</a:t>
            </a:r>
            <a:endParaRPr lang="ru-RU" sz="2400" dirty="0" smtClean="0"/>
          </a:p>
          <a:p>
            <a:r>
              <a:rPr lang="ru-RU" sz="2400" dirty="0" smtClean="0"/>
              <a:t>3)  </a:t>
            </a:r>
            <a:r>
              <a:rPr lang="ru-RU" sz="2400" b="1" dirty="0" smtClean="0"/>
              <a:t>барокко | ампир | классицизм </a:t>
            </a:r>
            <a:endParaRPr lang="ru-RU" sz="2400" dirty="0" smtClean="0"/>
          </a:p>
          <a:p>
            <a:r>
              <a:rPr lang="ru-RU" sz="2400" dirty="0" smtClean="0"/>
              <a:t>4)  </a:t>
            </a:r>
            <a:r>
              <a:rPr lang="ru-RU" sz="2400" b="1" dirty="0" smtClean="0"/>
              <a:t>классицизм </a:t>
            </a:r>
            <a:r>
              <a:rPr lang="en-US" sz="2400" b="1" dirty="0" smtClean="0"/>
              <a:t>&amp;</a:t>
            </a:r>
            <a:r>
              <a:rPr lang="ru-RU" sz="2400" b="1" dirty="0" smtClean="0"/>
              <a:t> ампир</a:t>
            </a:r>
            <a:endParaRPr lang="ru-RU" sz="24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57950" y="5072074"/>
            <a:ext cx="1643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400" dirty="0" smtClean="0">
                <a:solidFill>
                  <a:srgbClr val="FF0000"/>
                </a:solidFill>
              </a:rPr>
              <a:t>3214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142876" y="1000108"/>
            <a:ext cx="885828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ru-RU" sz="2400" dirty="0" smtClean="0"/>
              <a:t>В таблице приведены запросы к поисковому серверу. Расположите номера запросов в порядке </a:t>
            </a:r>
            <a:r>
              <a:rPr lang="ru-RU" sz="2400" b="1" dirty="0" smtClean="0"/>
              <a:t>убывания </a:t>
            </a:r>
            <a:r>
              <a:rPr lang="ru-RU" sz="2400" dirty="0" smtClean="0"/>
              <a:t>количества страниц, которые найдет поисковый сервер по каждому запросу. Для обозначения логической операции «ИЛИ» в запросе используется символ |, а для логической операции «И» – &amp;.</a:t>
            </a:r>
          </a:p>
          <a:p>
            <a:pPr lvl="0" algn="just"/>
            <a:endParaRPr lang="ru-RU" sz="2400" dirty="0" smtClean="0"/>
          </a:p>
          <a:p>
            <a:r>
              <a:rPr lang="ru-RU" sz="2400" dirty="0" smtClean="0"/>
              <a:t>1)  </a:t>
            </a:r>
            <a:r>
              <a:rPr lang="ru-RU" sz="2400" b="1" dirty="0" smtClean="0"/>
              <a:t>барокко | (классицизм &amp; ампир)</a:t>
            </a:r>
            <a:endParaRPr lang="ru-RU" sz="2400" dirty="0" smtClean="0"/>
          </a:p>
          <a:p>
            <a:r>
              <a:rPr lang="ru-RU" sz="2400" dirty="0" smtClean="0"/>
              <a:t>2)  </a:t>
            </a:r>
            <a:r>
              <a:rPr lang="ru-RU" sz="2400" b="1" dirty="0" smtClean="0"/>
              <a:t>барокко | классицизм</a:t>
            </a:r>
            <a:endParaRPr lang="ru-RU" sz="2400" dirty="0" smtClean="0"/>
          </a:p>
          <a:p>
            <a:r>
              <a:rPr lang="ru-RU" sz="2400" dirty="0" smtClean="0"/>
              <a:t>3)  </a:t>
            </a:r>
            <a:r>
              <a:rPr lang="ru-RU" sz="2400" b="1" dirty="0" smtClean="0"/>
              <a:t>(классицизм &amp; ампир) | (барокко &amp; модерн)</a:t>
            </a:r>
            <a:endParaRPr lang="ru-RU" sz="2400" dirty="0" smtClean="0"/>
          </a:p>
          <a:p>
            <a:r>
              <a:rPr lang="ru-RU" sz="2400" dirty="0" smtClean="0"/>
              <a:t>4)  </a:t>
            </a:r>
            <a:r>
              <a:rPr lang="ru-RU" sz="2400" b="1" dirty="0" smtClean="0"/>
              <a:t>барокко | ампир | классицизм</a:t>
            </a:r>
            <a:endParaRPr lang="ru-RU" sz="24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57950" y="5072074"/>
            <a:ext cx="1643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400" dirty="0" smtClean="0">
                <a:solidFill>
                  <a:srgbClr val="FF0000"/>
                </a:solidFill>
              </a:rPr>
              <a:t>4213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142876" y="1000108"/>
            <a:ext cx="885828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ru-RU" sz="2400" dirty="0" smtClean="0"/>
              <a:t>В таблице приведены запросы к поисковому серверу. Расположите номера запросов в порядке </a:t>
            </a:r>
            <a:r>
              <a:rPr lang="ru-RU" sz="2400" b="1" dirty="0" smtClean="0"/>
              <a:t>убывания </a:t>
            </a:r>
            <a:r>
              <a:rPr lang="ru-RU" sz="2400" dirty="0" smtClean="0"/>
              <a:t>количества страниц, которые найдет поисковый сервер по каждому запросу. Для обозначения логической операции «ИЛИ» в запросе используется символ |, а для логической операции «И» – &amp;.</a:t>
            </a:r>
          </a:p>
          <a:p>
            <a:pPr lvl="0" algn="just"/>
            <a:endParaRPr lang="ru-RU" sz="2400" dirty="0" smtClean="0"/>
          </a:p>
          <a:p>
            <a:r>
              <a:rPr lang="ru-RU" sz="2400" dirty="0" smtClean="0"/>
              <a:t>1)  </a:t>
            </a:r>
            <a:r>
              <a:rPr lang="ru-RU" sz="2400" b="1" dirty="0" smtClean="0"/>
              <a:t>зайцы &amp; кролики</a:t>
            </a:r>
            <a:endParaRPr lang="ru-RU" sz="2400" dirty="0" smtClean="0"/>
          </a:p>
          <a:p>
            <a:r>
              <a:rPr lang="ru-RU" sz="2400" dirty="0" smtClean="0"/>
              <a:t>2)  </a:t>
            </a:r>
            <a:r>
              <a:rPr lang="ru-RU" sz="2400" b="1" dirty="0" smtClean="0"/>
              <a:t>зайцы &amp; (кролики | лисицы)</a:t>
            </a:r>
            <a:endParaRPr lang="ru-RU" sz="2400" dirty="0" smtClean="0"/>
          </a:p>
          <a:p>
            <a:r>
              <a:rPr lang="ru-RU" sz="2400" dirty="0" smtClean="0"/>
              <a:t>3)  </a:t>
            </a:r>
            <a:r>
              <a:rPr lang="ru-RU" sz="2400" b="1" dirty="0" smtClean="0"/>
              <a:t>зайцы &amp; кролики &amp; лисицы</a:t>
            </a:r>
            <a:endParaRPr lang="ru-RU" sz="2400" dirty="0" smtClean="0"/>
          </a:p>
          <a:p>
            <a:r>
              <a:rPr lang="ru-RU" sz="2400" dirty="0" smtClean="0"/>
              <a:t>4)  </a:t>
            </a:r>
            <a:r>
              <a:rPr lang="ru-RU" sz="2400" b="1" dirty="0" smtClean="0"/>
              <a:t>кролики | лисицы</a:t>
            </a:r>
            <a:endParaRPr lang="ru-RU" sz="24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57950" y="5072074"/>
            <a:ext cx="1643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400" dirty="0" smtClean="0">
                <a:solidFill>
                  <a:srgbClr val="FF0000"/>
                </a:solidFill>
              </a:rPr>
              <a:t>4213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142876" y="1000108"/>
            <a:ext cx="885828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2400" dirty="0" smtClean="0"/>
              <a:t>В таблице приведены запросы к поисковому серверу. Расположите номера запросов в порядке </a:t>
            </a:r>
            <a:r>
              <a:rPr lang="ru-RU" sz="2400" b="1" dirty="0" smtClean="0"/>
              <a:t>возрастания </a:t>
            </a:r>
            <a:r>
              <a:rPr lang="ru-RU" sz="2400" dirty="0" smtClean="0"/>
              <a:t>количества страниц, которые найдет поисковый сервер по каждому запросу. Для обозначения логической операции «ИЛИ» в запросе используется символ |, а для логической операции «И» – &amp;.</a:t>
            </a:r>
          </a:p>
          <a:p>
            <a:pPr lvl="0"/>
            <a:endParaRPr lang="ru-RU" sz="2400" dirty="0" smtClean="0"/>
          </a:p>
          <a:p>
            <a:r>
              <a:rPr lang="ru-RU" sz="2400" dirty="0" smtClean="0"/>
              <a:t>1)  </a:t>
            </a:r>
            <a:r>
              <a:rPr lang="ru-RU" sz="2400" b="1" dirty="0" smtClean="0"/>
              <a:t>кролики | лисицы </a:t>
            </a:r>
            <a:endParaRPr lang="ru-RU" sz="2400" dirty="0" smtClean="0"/>
          </a:p>
          <a:p>
            <a:r>
              <a:rPr lang="ru-RU" sz="2400" dirty="0" smtClean="0"/>
              <a:t>2)  (</a:t>
            </a:r>
            <a:r>
              <a:rPr lang="ru-RU" sz="2400" b="1" dirty="0" smtClean="0"/>
              <a:t>зайцы &amp; кролики</a:t>
            </a:r>
            <a:r>
              <a:rPr lang="ru-RU" sz="2400" dirty="0" smtClean="0"/>
              <a:t>)  |  </a:t>
            </a:r>
            <a:r>
              <a:rPr lang="ru-RU" sz="2400" b="1" dirty="0" smtClean="0"/>
              <a:t>(лисицы &amp; волки)</a:t>
            </a:r>
            <a:endParaRPr lang="ru-RU" sz="2400" dirty="0" smtClean="0"/>
          </a:p>
          <a:p>
            <a:r>
              <a:rPr lang="ru-RU" sz="2400" dirty="0" smtClean="0"/>
              <a:t>3)  </a:t>
            </a:r>
            <a:r>
              <a:rPr lang="ru-RU" sz="2400" b="1" dirty="0" smtClean="0"/>
              <a:t>зайцы &amp; кролики</a:t>
            </a:r>
            <a:r>
              <a:rPr lang="ru-RU" sz="2400" dirty="0" smtClean="0"/>
              <a:t>  &amp;  </a:t>
            </a:r>
            <a:r>
              <a:rPr lang="ru-RU" sz="2400" b="1" dirty="0" smtClean="0"/>
              <a:t>лисицы &amp; волки</a:t>
            </a:r>
            <a:endParaRPr lang="ru-RU" sz="2400" dirty="0" smtClean="0"/>
          </a:p>
          <a:p>
            <a:r>
              <a:rPr lang="ru-RU" sz="2400" dirty="0" smtClean="0"/>
              <a:t>4)  </a:t>
            </a:r>
            <a:r>
              <a:rPr lang="ru-RU" sz="2400" b="1" dirty="0" smtClean="0"/>
              <a:t>зайцы &amp; кролики</a:t>
            </a:r>
            <a:endParaRPr lang="ru-RU" sz="24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57950" y="5072074"/>
            <a:ext cx="1643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400" dirty="0" smtClean="0">
                <a:solidFill>
                  <a:srgbClr val="FF0000"/>
                </a:solidFill>
              </a:rPr>
              <a:t>3421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142876" y="1000108"/>
            <a:ext cx="885828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ru-RU" sz="2400" dirty="0" smtClean="0"/>
              <a:t>В таблице приведены запросы к поисковому серверу. Расположите номера запросов в порядке </a:t>
            </a:r>
            <a:r>
              <a:rPr lang="ru-RU" sz="2400" b="1" dirty="0" smtClean="0"/>
              <a:t>возрастания </a:t>
            </a:r>
            <a:r>
              <a:rPr lang="ru-RU" sz="2400" dirty="0" smtClean="0"/>
              <a:t>количества страниц, которые найдет поисковый сервер по каждому запросу. Для обозначения логической операции «ИЛИ» в запросе используется символ |, а для логической операции «И» – &amp;.</a:t>
            </a:r>
          </a:p>
          <a:p>
            <a:pPr lvl="0"/>
            <a:endParaRPr lang="ru-RU" sz="2400" dirty="0" smtClean="0"/>
          </a:p>
          <a:p>
            <a:r>
              <a:rPr lang="ru-RU" sz="2400" dirty="0" smtClean="0"/>
              <a:t>1)  </a:t>
            </a:r>
            <a:r>
              <a:rPr lang="ru-RU" sz="2400" b="1" dirty="0" smtClean="0"/>
              <a:t>шкафы | столы | стулья</a:t>
            </a:r>
            <a:endParaRPr lang="ru-RU" sz="2400" dirty="0" smtClean="0"/>
          </a:p>
          <a:p>
            <a:r>
              <a:rPr lang="ru-RU" sz="2400" dirty="0" smtClean="0"/>
              <a:t>2)  </a:t>
            </a:r>
            <a:r>
              <a:rPr lang="ru-RU" sz="2400" b="1" dirty="0" smtClean="0"/>
              <a:t>шкафы | (стулья &amp; шкафы)</a:t>
            </a:r>
            <a:endParaRPr lang="ru-RU" sz="2400" dirty="0" smtClean="0"/>
          </a:p>
          <a:p>
            <a:r>
              <a:rPr lang="ru-RU" sz="2400" dirty="0" smtClean="0"/>
              <a:t>3)  </a:t>
            </a:r>
            <a:r>
              <a:rPr lang="ru-RU" sz="2400" b="1" dirty="0" smtClean="0"/>
              <a:t>шкафы &amp; столы</a:t>
            </a:r>
            <a:endParaRPr lang="ru-RU" sz="2400" dirty="0" smtClean="0"/>
          </a:p>
          <a:p>
            <a:r>
              <a:rPr lang="ru-RU" sz="2400" dirty="0" smtClean="0"/>
              <a:t>4)  </a:t>
            </a:r>
            <a:r>
              <a:rPr lang="ru-RU" sz="2400" b="1" dirty="0" smtClean="0"/>
              <a:t>шкафы | стулья</a:t>
            </a:r>
            <a:endParaRPr lang="ru-RU" sz="24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57950" y="5072074"/>
            <a:ext cx="1643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400" dirty="0" smtClean="0">
                <a:solidFill>
                  <a:srgbClr val="FF0000"/>
                </a:solidFill>
              </a:rPr>
              <a:t>3241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142876" y="1000108"/>
            <a:ext cx="885828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ru-RU" sz="2400" dirty="0" smtClean="0"/>
              <a:t>В таблице приведены запросы к поисковому серверу. Расположите номера запросов в порядке </a:t>
            </a:r>
            <a:r>
              <a:rPr lang="ru-RU" sz="2400" b="1" dirty="0" smtClean="0"/>
              <a:t>убывания </a:t>
            </a:r>
            <a:r>
              <a:rPr lang="ru-RU" sz="2400" dirty="0" smtClean="0"/>
              <a:t>количества страниц, которые найдет поисковый сервер по каждому запросу. Для обозначения логической операции «ИЛИ» в запросе используется символ |, а для логической операции «И» – &amp;.</a:t>
            </a:r>
          </a:p>
          <a:p>
            <a:pPr lvl="0" algn="just"/>
            <a:endParaRPr lang="ru-RU" sz="2400" dirty="0" smtClean="0"/>
          </a:p>
          <a:p>
            <a:r>
              <a:rPr lang="ru-RU" sz="2400" dirty="0" smtClean="0"/>
              <a:t>1)  </a:t>
            </a:r>
            <a:r>
              <a:rPr lang="ru-RU" sz="2400" b="1" dirty="0" smtClean="0"/>
              <a:t>яблоки | сливы</a:t>
            </a:r>
            <a:endParaRPr lang="ru-RU" sz="2400" dirty="0" smtClean="0"/>
          </a:p>
          <a:p>
            <a:r>
              <a:rPr lang="ru-RU" sz="2400" dirty="0" smtClean="0"/>
              <a:t>2)  </a:t>
            </a:r>
            <a:r>
              <a:rPr lang="ru-RU" sz="2400" b="1" dirty="0" smtClean="0"/>
              <a:t>сливы | (</a:t>
            </a:r>
            <a:r>
              <a:rPr lang="ru-RU" sz="2400" b="1" dirty="0" err="1" smtClean="0"/>
              <a:t>сливы</a:t>
            </a:r>
            <a:r>
              <a:rPr lang="ru-RU" sz="2400" b="1" dirty="0" smtClean="0"/>
              <a:t> &amp; груши)</a:t>
            </a:r>
            <a:endParaRPr lang="ru-RU" sz="2400" dirty="0" smtClean="0"/>
          </a:p>
          <a:p>
            <a:r>
              <a:rPr lang="ru-RU" sz="2400" dirty="0" smtClean="0"/>
              <a:t>3)  </a:t>
            </a:r>
            <a:r>
              <a:rPr lang="ru-RU" sz="2400" b="1" dirty="0" smtClean="0"/>
              <a:t>яблоки | груши | сливы</a:t>
            </a:r>
            <a:endParaRPr lang="ru-RU" sz="2400" dirty="0" smtClean="0"/>
          </a:p>
          <a:p>
            <a:r>
              <a:rPr lang="ru-RU" sz="2400" dirty="0" smtClean="0"/>
              <a:t>4)  </a:t>
            </a:r>
            <a:r>
              <a:rPr lang="ru-RU" sz="2400" b="1" dirty="0" smtClean="0"/>
              <a:t>(яблоки | груши) &amp; сливы</a:t>
            </a:r>
            <a:endParaRPr lang="ru-RU" sz="24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57950" y="5072074"/>
            <a:ext cx="1643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400" dirty="0" smtClean="0">
                <a:solidFill>
                  <a:srgbClr val="FF0000"/>
                </a:solidFill>
              </a:rPr>
              <a:t>3124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64399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Clr>
                <a:srgbClr val="FFC000"/>
              </a:buClr>
              <a:buFont typeface="Arial" pitchFamily="34" charset="0"/>
              <a:buChar char="•"/>
            </a:pPr>
            <a:r>
              <a:rPr lang="ru-RU" sz="2000" dirty="0" smtClean="0"/>
              <a:t> ввод </a:t>
            </a:r>
            <a:r>
              <a:rPr lang="ru-RU" sz="2000" dirty="0"/>
              <a:t>какого-то слова (скажем, </a:t>
            </a:r>
            <a:r>
              <a:rPr lang="ru-RU" sz="2000" b="1" dirty="0" err="1"/>
              <a:t>кергуду</a:t>
            </a:r>
            <a:r>
              <a:rPr lang="ru-RU" sz="2000" dirty="0"/>
              <a:t>) в запросе поисковой системы означает, что пользователь ищет </a:t>
            </a:r>
            <a:r>
              <a:rPr lang="en-US" sz="2000" dirty="0"/>
              <a:t>Web</a:t>
            </a:r>
            <a:r>
              <a:rPr lang="ru-RU" sz="2000" dirty="0"/>
              <a:t>-страницы, на которых встречается это </a:t>
            </a:r>
            <a:r>
              <a:rPr lang="ru-RU" sz="2000" dirty="0" smtClean="0"/>
              <a:t>слово</a:t>
            </a:r>
          </a:p>
          <a:p>
            <a:pPr marL="457200" lvl="0" indent="-457200" algn="just">
              <a:buClr>
                <a:srgbClr val="FFC000"/>
              </a:buClr>
              <a:buFont typeface="Arial" pitchFamily="34" charset="0"/>
              <a:buChar char="•"/>
            </a:pPr>
            <a:endParaRPr lang="ru-RU" sz="2000" dirty="0"/>
          </a:p>
          <a:p>
            <a:pPr marL="457200" lvl="0" indent="-457200" algn="just">
              <a:buClr>
                <a:srgbClr val="FFC000"/>
              </a:buClr>
              <a:buFont typeface="Arial" pitchFamily="34" charset="0"/>
              <a:buChar char="•"/>
            </a:pPr>
            <a:r>
              <a:rPr lang="ru-RU" sz="2000" dirty="0" smtClean="0"/>
              <a:t> операция </a:t>
            </a:r>
            <a:r>
              <a:rPr lang="ru-RU" sz="2000" dirty="0"/>
              <a:t>«И» всегда </a:t>
            </a:r>
            <a:r>
              <a:rPr lang="ru-RU" sz="2000" b="1" dirty="0"/>
              <a:t>ограничивает</a:t>
            </a:r>
            <a:r>
              <a:rPr lang="ru-RU" sz="2000" dirty="0"/>
              <a:t> поиск, то есть, в ответ на запрос </a:t>
            </a:r>
            <a:r>
              <a:rPr lang="ru-RU" sz="2000" b="1" dirty="0" err="1"/>
              <a:t>кергуду</a:t>
            </a:r>
            <a:r>
              <a:rPr lang="ru-RU" sz="2000" b="1" dirty="0"/>
              <a:t> И </a:t>
            </a:r>
            <a:r>
              <a:rPr lang="ru-RU" sz="2000" b="1" dirty="0" err="1"/>
              <a:t>бамбарбия</a:t>
            </a:r>
            <a:r>
              <a:rPr lang="ru-RU" sz="2000" dirty="0"/>
              <a:t> поисковый сервер выдаст </a:t>
            </a:r>
            <a:r>
              <a:rPr lang="ru-RU" sz="2000" b="1" dirty="0"/>
              <a:t>меньше</a:t>
            </a:r>
            <a:r>
              <a:rPr lang="ru-RU" sz="2000" dirty="0"/>
              <a:t> страниц, чем на запрос </a:t>
            </a:r>
            <a:r>
              <a:rPr lang="ru-RU" sz="2000" b="1" dirty="0" err="1"/>
              <a:t>кергуду</a:t>
            </a:r>
            <a:r>
              <a:rPr lang="ru-RU" sz="2000" dirty="0"/>
              <a:t>, потому что будет искать страницы, на которых есть оба этих слова </a:t>
            </a:r>
            <a:r>
              <a:rPr lang="ru-RU" sz="2000" dirty="0" smtClean="0"/>
              <a:t>одновременно</a:t>
            </a:r>
          </a:p>
          <a:p>
            <a:pPr marL="457200" lvl="0" indent="-457200" algn="just">
              <a:buClr>
                <a:srgbClr val="FFC000"/>
              </a:buClr>
              <a:buFont typeface="Arial" pitchFamily="34" charset="0"/>
              <a:buChar char="•"/>
            </a:pPr>
            <a:endParaRPr lang="ru-RU" sz="2000" dirty="0"/>
          </a:p>
          <a:p>
            <a:pPr marL="457200" lvl="0" indent="-457200" algn="just">
              <a:buClr>
                <a:srgbClr val="FFC000"/>
              </a:buClr>
              <a:buFont typeface="Arial" pitchFamily="34" charset="0"/>
              <a:buChar char="•"/>
            </a:pPr>
            <a:r>
              <a:rPr lang="ru-RU" sz="2000" dirty="0" smtClean="0"/>
              <a:t> операция </a:t>
            </a:r>
            <a:r>
              <a:rPr lang="ru-RU" sz="2000" dirty="0"/>
              <a:t>«ИЛИ» всегда </a:t>
            </a:r>
            <a:r>
              <a:rPr lang="ru-RU" sz="2000" b="1" dirty="0"/>
              <a:t>расширяет</a:t>
            </a:r>
            <a:r>
              <a:rPr lang="ru-RU" sz="2000" dirty="0"/>
              <a:t> поиск, то есть, в ответ на запрос </a:t>
            </a:r>
            <a:br>
              <a:rPr lang="ru-RU" sz="2000" dirty="0"/>
            </a:br>
            <a:r>
              <a:rPr lang="ru-RU" sz="2000" b="1" dirty="0" err="1"/>
              <a:t>кергуду</a:t>
            </a:r>
            <a:r>
              <a:rPr lang="ru-RU" sz="2000" b="1" dirty="0"/>
              <a:t> ИЛИ </a:t>
            </a:r>
            <a:r>
              <a:rPr lang="ru-RU" sz="2000" b="1" dirty="0" err="1"/>
              <a:t>бамбарбия</a:t>
            </a:r>
            <a:r>
              <a:rPr lang="ru-RU" sz="2000" dirty="0"/>
              <a:t> поисковый сервер выдаст </a:t>
            </a:r>
            <a:r>
              <a:rPr lang="ru-RU" sz="2000" b="1" dirty="0"/>
              <a:t>больше</a:t>
            </a:r>
            <a:r>
              <a:rPr lang="ru-RU" sz="2000" dirty="0"/>
              <a:t> страниц, чем на запрос </a:t>
            </a:r>
            <a:r>
              <a:rPr lang="ru-RU" sz="2000" b="1" dirty="0" err="1"/>
              <a:t>кергуду</a:t>
            </a:r>
            <a:r>
              <a:rPr lang="ru-RU" sz="2000" dirty="0"/>
              <a:t>, потому что будет искать страницы, на которых есть хотя бы одно из этих слов (или оба одновременно</a:t>
            </a:r>
            <a:r>
              <a:rPr lang="ru-RU" sz="2000" dirty="0" smtClean="0"/>
              <a:t>)</a:t>
            </a:r>
          </a:p>
          <a:p>
            <a:pPr marL="457200" lvl="0" indent="-457200" algn="just">
              <a:buClr>
                <a:srgbClr val="FFC000"/>
              </a:buClr>
              <a:buFont typeface="Arial" pitchFamily="34" charset="0"/>
              <a:buChar char="•"/>
            </a:pPr>
            <a:endParaRPr lang="ru-RU" sz="2000" dirty="0"/>
          </a:p>
          <a:p>
            <a:pPr marL="457200" lvl="0" indent="-457200" algn="just">
              <a:buClr>
                <a:srgbClr val="FFC000"/>
              </a:buClr>
              <a:buFont typeface="Arial" pitchFamily="34" charset="0"/>
              <a:buChar char="•"/>
            </a:pPr>
            <a:r>
              <a:rPr lang="ru-RU" sz="2000" dirty="0" smtClean="0"/>
              <a:t> если </a:t>
            </a:r>
            <a:r>
              <a:rPr lang="ru-RU" sz="2000" dirty="0"/>
              <a:t>в запросе вводится фраза в кавычках, поисковый сервер ищет страницы, на которых есть в точности эта фраза, а не просто отдельные слова; взятие словосочетания в кавычки </a:t>
            </a:r>
            <a:r>
              <a:rPr lang="ru-RU" sz="2000" b="1" dirty="0"/>
              <a:t>ограничивает</a:t>
            </a:r>
            <a:r>
              <a:rPr lang="ru-RU" sz="2000" dirty="0"/>
              <a:t> поиск, то есть, в ответ на запрос </a:t>
            </a:r>
            <a:r>
              <a:rPr lang="ru-RU" sz="2000" b="1" dirty="0"/>
              <a:t>"</a:t>
            </a:r>
            <a:r>
              <a:rPr lang="ru-RU" sz="2000" b="1" dirty="0" err="1"/>
              <a:t>кергуду</a:t>
            </a:r>
            <a:r>
              <a:rPr lang="ru-RU" sz="2000" b="1" dirty="0"/>
              <a:t> </a:t>
            </a:r>
            <a:r>
              <a:rPr lang="ru-RU" sz="2000" b="1" dirty="0" err="1"/>
              <a:t>бамбарбия</a:t>
            </a:r>
            <a:r>
              <a:rPr lang="ru-RU" sz="2000" b="1" dirty="0"/>
              <a:t>"</a:t>
            </a:r>
            <a:r>
              <a:rPr lang="ru-RU" sz="2000" dirty="0"/>
              <a:t> поисковый сервер выдаст </a:t>
            </a:r>
            <a:r>
              <a:rPr lang="ru-RU" sz="2000" b="1" dirty="0"/>
              <a:t>меньше</a:t>
            </a:r>
            <a:r>
              <a:rPr lang="ru-RU" sz="2000" dirty="0"/>
              <a:t> страниц, чем на запрос </a:t>
            </a:r>
            <a:r>
              <a:rPr lang="ru-RU" sz="2000" b="1" dirty="0" err="1"/>
              <a:t>кергуду</a:t>
            </a:r>
            <a:r>
              <a:rPr lang="ru-RU" sz="2000" b="1" dirty="0"/>
              <a:t> </a:t>
            </a:r>
            <a:r>
              <a:rPr lang="ru-RU" sz="2000" b="1" dirty="0" err="1"/>
              <a:t>бамбарбия</a:t>
            </a:r>
            <a:r>
              <a:rPr lang="ru-RU" sz="2000" dirty="0"/>
              <a:t>, потому что будет искать только те страницы, на которых эти слова стоят одно за другим</a:t>
            </a:r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8572528" y="6429396"/>
            <a:ext cx="571472" cy="42860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142876" y="1000108"/>
            <a:ext cx="885828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ru-RU" sz="2400" dirty="0" smtClean="0"/>
              <a:t>В таблице приведены запросы и количество страниц, которые нашел поисковый сервер по этим запросам в некотором сегменте Интернета: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357290" y="2428868"/>
          <a:ext cx="5643602" cy="1402080"/>
        </p:xfrm>
        <a:graphic>
          <a:graphicData uri="http://schemas.openxmlformats.org/drawingml/2006/table">
            <a:tbl>
              <a:tblPr/>
              <a:tblGrid>
                <a:gridCol w="2492329"/>
                <a:gridCol w="315127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Calibri"/>
                          <a:ea typeface="Calibri"/>
                          <a:cs typeface="Times New Roman"/>
                        </a:rPr>
                        <a:t>Запрос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Calibri"/>
                          <a:ea typeface="Calibri"/>
                          <a:cs typeface="Times New Roman"/>
                        </a:rPr>
                        <a:t>Количество страниц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Calibri"/>
                          <a:ea typeface="Calibri"/>
                          <a:cs typeface="Times New Roman"/>
                        </a:rPr>
                        <a:t>фрегат  </a:t>
                      </a: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| </a:t>
                      </a:r>
                      <a:r>
                        <a:rPr lang="en-US" sz="2000" i="1">
                          <a:latin typeface="Calibri"/>
                          <a:ea typeface="Calibri"/>
                          <a:cs typeface="Times New Roman"/>
                        </a:rPr>
                        <a:t> эсмине</a:t>
                      </a:r>
                      <a:r>
                        <a:rPr lang="ru-RU" sz="2000" i="1">
                          <a:latin typeface="Calibri"/>
                          <a:ea typeface="Calibri"/>
                          <a:cs typeface="Times New Roman"/>
                        </a:rPr>
                        <a:t>ц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Calibri"/>
                          <a:ea typeface="Calibri"/>
                          <a:cs typeface="Times New Roman"/>
                        </a:rPr>
                        <a:t>3000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Calibri"/>
                          <a:ea typeface="Calibri"/>
                          <a:cs typeface="Times New Roman"/>
                        </a:rPr>
                        <a:t>фрегат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Calibri"/>
                          <a:ea typeface="Calibri"/>
                          <a:cs typeface="Times New Roman"/>
                        </a:rPr>
                        <a:t>эсминец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Calibri"/>
                          <a:ea typeface="Calibri"/>
                          <a:cs typeface="Times New Roman"/>
                        </a:rPr>
                        <a:t>2500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7158" y="4214818"/>
            <a:ext cx="7286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Сколько страниц (в тысячах) будет найдено по запросу </a:t>
            </a:r>
          </a:p>
          <a:p>
            <a:r>
              <a:rPr lang="ru-RU" sz="2400" b="1" dirty="0" smtClean="0"/>
              <a:t>              фрегат </a:t>
            </a:r>
            <a:r>
              <a:rPr lang="en-US" sz="2400" b="1" dirty="0" smtClean="0"/>
              <a:t>&amp; </a:t>
            </a:r>
            <a:r>
              <a:rPr lang="ru-RU" sz="2400" b="1" dirty="0" smtClean="0"/>
              <a:t>эсминец</a:t>
            </a:r>
            <a:endParaRPr lang="ru-RU" sz="2400" dirty="0" smtClean="0"/>
          </a:p>
          <a:p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357950" y="5072074"/>
            <a:ext cx="1643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400" dirty="0" smtClean="0">
                <a:solidFill>
                  <a:srgbClr val="FF0000"/>
                </a:solidFill>
              </a:rPr>
              <a:t>1500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142876" y="1000108"/>
            <a:ext cx="885828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ru-RU" sz="2400" dirty="0" smtClean="0"/>
              <a:t>В таблице приведены запросы и количество страниц, которые нашел поисковый сервер по этим запросам в некотором сегменте Интернета: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357290" y="2428868"/>
          <a:ext cx="5643602" cy="1402080"/>
        </p:xfrm>
        <a:graphic>
          <a:graphicData uri="http://schemas.openxmlformats.org/drawingml/2006/table">
            <a:tbl>
              <a:tblPr/>
              <a:tblGrid>
                <a:gridCol w="2492329"/>
                <a:gridCol w="315127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Calibri"/>
                          <a:ea typeface="Calibri"/>
                          <a:cs typeface="Times New Roman"/>
                        </a:rPr>
                        <a:t>Запрос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Calibri"/>
                          <a:ea typeface="Calibri"/>
                          <a:cs typeface="Times New Roman"/>
                        </a:rPr>
                        <a:t>Количество страниц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Calibri"/>
                          <a:ea typeface="Calibri"/>
                          <a:cs typeface="Times New Roman"/>
                        </a:rPr>
                        <a:t>фрегат  </a:t>
                      </a:r>
                      <a:r>
                        <a:rPr lang="en-US" sz="2000" b="1" dirty="0" smtClean="0"/>
                        <a:t>&amp;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эсмине</a:t>
                      </a:r>
                      <a:r>
                        <a:rPr lang="ru-RU" sz="2000" i="1" dirty="0" err="1">
                          <a:latin typeface="Calibri"/>
                          <a:ea typeface="Calibri"/>
                          <a:cs typeface="Times New Roman"/>
                        </a:rPr>
                        <a:t>ц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Calibri"/>
                          <a:ea typeface="Calibri"/>
                          <a:cs typeface="Times New Roman"/>
                        </a:rPr>
                        <a:t>фрегат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Calibri"/>
                          <a:ea typeface="Calibri"/>
                          <a:cs typeface="Times New Roman"/>
                        </a:rPr>
                        <a:t>эсминец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Calibri"/>
                          <a:ea typeface="Calibri"/>
                          <a:cs typeface="Times New Roman"/>
                        </a:rPr>
                        <a:t>2500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7158" y="4214818"/>
            <a:ext cx="7286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Сколько страниц (в тысячах) будет найдено по запросу </a:t>
            </a:r>
          </a:p>
          <a:p>
            <a:r>
              <a:rPr lang="ru-RU" sz="2400" b="1" dirty="0" smtClean="0"/>
              <a:t>              фрегат </a:t>
            </a:r>
            <a:r>
              <a:rPr lang="en-US" sz="2400" b="1" dirty="0" smtClean="0"/>
              <a:t>| </a:t>
            </a:r>
            <a:r>
              <a:rPr lang="ru-RU" sz="2400" b="1" dirty="0" smtClean="0"/>
              <a:t>эсминец</a:t>
            </a:r>
            <a:endParaRPr lang="ru-RU" sz="2400" dirty="0" smtClean="0"/>
          </a:p>
          <a:p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357950" y="5072074"/>
            <a:ext cx="1643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400" dirty="0" smtClean="0">
                <a:solidFill>
                  <a:srgbClr val="FF0000"/>
                </a:solidFill>
              </a:rPr>
              <a:t>4000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142876" y="1000108"/>
            <a:ext cx="885828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ru-RU" sz="2400" dirty="0" smtClean="0"/>
              <a:t>В таблице приведены запросы и количество страниц, которые нашел поисковый сервер по этим запросам в некотором сегменте Интернета: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357290" y="2428868"/>
          <a:ext cx="5643602" cy="1402080"/>
        </p:xfrm>
        <a:graphic>
          <a:graphicData uri="http://schemas.openxmlformats.org/drawingml/2006/table">
            <a:tbl>
              <a:tblPr/>
              <a:tblGrid>
                <a:gridCol w="2492329"/>
                <a:gridCol w="315127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Calibri"/>
                          <a:ea typeface="Calibri"/>
                          <a:cs typeface="Times New Roman"/>
                        </a:rPr>
                        <a:t>Запрос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Calibri"/>
                          <a:ea typeface="Calibri"/>
                          <a:cs typeface="Times New Roman"/>
                        </a:rPr>
                        <a:t>Количество страниц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Calibri"/>
                          <a:ea typeface="Calibri"/>
                          <a:cs typeface="Times New Roman"/>
                        </a:rPr>
                        <a:t>фрегат  </a:t>
                      </a:r>
                      <a:r>
                        <a:rPr lang="en-US" sz="2000" b="1" dirty="0" smtClean="0"/>
                        <a:t>&amp;</a:t>
                      </a: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эсмине</a:t>
                      </a:r>
                      <a:r>
                        <a:rPr lang="ru-RU" sz="2000" i="1" dirty="0" err="1">
                          <a:latin typeface="Calibri"/>
                          <a:ea typeface="Calibri"/>
                          <a:cs typeface="Times New Roman"/>
                        </a:rPr>
                        <a:t>ц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latin typeface="+mn-lt"/>
                          <a:ea typeface="Calibri"/>
                          <a:cs typeface="Times New Roman"/>
                        </a:rPr>
                        <a:t>фрегат  </a:t>
                      </a:r>
                      <a:r>
                        <a:rPr lang="en-US" sz="2000" b="1" dirty="0" smtClean="0"/>
                        <a:t>|</a:t>
                      </a:r>
                      <a:r>
                        <a:rPr lang="ru-RU" sz="20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 smtClean="0">
                          <a:latin typeface="Calibri"/>
                          <a:ea typeface="Calibri"/>
                          <a:cs typeface="Times New Roman"/>
                        </a:rPr>
                        <a:t>эсмине</a:t>
                      </a:r>
                      <a:r>
                        <a:rPr lang="ru-RU" sz="2000" i="1" dirty="0" err="1" smtClean="0">
                          <a:latin typeface="+mn-lt"/>
                          <a:ea typeface="Calibri"/>
                          <a:cs typeface="Times New Roman"/>
                        </a:rPr>
                        <a:t>ц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latin typeface="Calibri"/>
                          <a:ea typeface="Calibri"/>
                          <a:cs typeface="Times New Roman"/>
                        </a:rPr>
                        <a:t>4500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Calibri"/>
                          <a:ea typeface="Calibri"/>
                          <a:cs typeface="Times New Roman"/>
                        </a:rPr>
                        <a:t>эсминец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Calibri"/>
                          <a:ea typeface="Calibri"/>
                          <a:cs typeface="Times New Roman"/>
                        </a:rPr>
                        <a:t>2500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7158" y="4214818"/>
            <a:ext cx="7286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Сколько страниц (в тысячах) будет найдено по запросу </a:t>
            </a:r>
          </a:p>
          <a:p>
            <a:r>
              <a:rPr lang="ru-RU" sz="2400" b="1" dirty="0" smtClean="0"/>
              <a:t>             фрегат</a:t>
            </a:r>
            <a:endParaRPr lang="ru-RU" sz="2400" dirty="0" smtClean="0"/>
          </a:p>
          <a:p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357950" y="5072074"/>
            <a:ext cx="1643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400" dirty="0" smtClean="0">
                <a:solidFill>
                  <a:srgbClr val="FF0000"/>
                </a:solidFill>
              </a:rPr>
              <a:t>2500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142876" y="1000108"/>
            <a:ext cx="885828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ru-RU" sz="2400" dirty="0" smtClean="0"/>
              <a:t>В таблице приведены запросы и количество страниц, которые нашел поисковый сервер по этим запросам в некотором сегменте Интернета: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357290" y="2428868"/>
          <a:ext cx="6000792" cy="1402080"/>
        </p:xfrm>
        <a:graphic>
          <a:graphicData uri="http://schemas.openxmlformats.org/drawingml/2006/table">
            <a:tbl>
              <a:tblPr/>
              <a:tblGrid>
                <a:gridCol w="2650071"/>
                <a:gridCol w="3350721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latin typeface="Calibri"/>
                          <a:ea typeface="Calibri"/>
                          <a:cs typeface="Times New Roman"/>
                        </a:rPr>
                        <a:t>Запрос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latin typeface="Calibri"/>
                          <a:ea typeface="Calibri"/>
                          <a:cs typeface="Times New Roman"/>
                        </a:rPr>
                        <a:t>Количество страниц (тыс.)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Calibri"/>
                          <a:ea typeface="Calibri"/>
                          <a:cs typeface="Times New Roman"/>
                        </a:rPr>
                        <a:t>крейсер  </a:t>
                      </a: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| </a:t>
                      </a:r>
                      <a:r>
                        <a:rPr lang="en-US" sz="2000" i="1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i="1">
                          <a:latin typeface="Calibri"/>
                          <a:ea typeface="Calibri"/>
                          <a:cs typeface="Times New Roman"/>
                        </a:rPr>
                        <a:t>линкор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Calibri"/>
                          <a:ea typeface="Calibri"/>
                          <a:cs typeface="Times New Roman"/>
                        </a:rPr>
                        <a:t>7000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Calibri"/>
                          <a:ea typeface="Calibri"/>
                          <a:cs typeface="Times New Roman"/>
                        </a:rPr>
                        <a:t>крейсер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Calibri"/>
                          <a:ea typeface="Calibri"/>
                          <a:cs typeface="Times New Roman"/>
                        </a:rPr>
                        <a:t>4800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Calibri"/>
                          <a:ea typeface="Calibri"/>
                          <a:cs typeface="Times New Roman"/>
                        </a:rPr>
                        <a:t>линкор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Calibri"/>
                          <a:ea typeface="Calibri"/>
                          <a:cs typeface="Times New Roman"/>
                        </a:rPr>
                        <a:t>4500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7158" y="4214818"/>
            <a:ext cx="7286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Сколько страниц (в тысячах) будет найдено по запросу </a:t>
            </a:r>
          </a:p>
          <a:p>
            <a:r>
              <a:rPr lang="ru-RU" sz="2400" b="1" dirty="0" smtClean="0"/>
              <a:t>              крейсер &amp; линкор</a:t>
            </a:r>
            <a:endParaRPr lang="ru-RU" sz="2400" dirty="0" smtClean="0"/>
          </a:p>
          <a:p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357950" y="5072074"/>
            <a:ext cx="1643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400" dirty="0" smtClean="0">
                <a:solidFill>
                  <a:srgbClr val="FF0000"/>
                </a:solidFill>
              </a:rPr>
              <a:t>2300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142876" y="1000108"/>
            <a:ext cx="885828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ru-RU" sz="2400" dirty="0" smtClean="0"/>
              <a:t>В таблице приведены запросы и количество страниц, которые нашел поисковый сервер по этим запросам в некотором сегменте Интернета: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357290" y="2428868"/>
          <a:ext cx="6000792" cy="1402080"/>
        </p:xfrm>
        <a:graphic>
          <a:graphicData uri="http://schemas.openxmlformats.org/drawingml/2006/table">
            <a:tbl>
              <a:tblPr/>
              <a:tblGrid>
                <a:gridCol w="2650071"/>
                <a:gridCol w="3350721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latin typeface="Calibri"/>
                          <a:ea typeface="Calibri"/>
                          <a:cs typeface="Times New Roman"/>
                        </a:rPr>
                        <a:t>Запрос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latin typeface="Calibri"/>
                          <a:ea typeface="Calibri"/>
                          <a:cs typeface="Times New Roman"/>
                        </a:rPr>
                        <a:t>Количество страниц (тыс.)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Calibri"/>
                          <a:ea typeface="Calibri"/>
                          <a:cs typeface="Times New Roman"/>
                        </a:rPr>
                        <a:t>торты </a:t>
                      </a: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| </a:t>
                      </a:r>
                      <a:r>
                        <a:rPr lang="en-US" sz="2000" i="1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i="1">
                          <a:latin typeface="Calibri"/>
                          <a:ea typeface="Calibri"/>
                          <a:cs typeface="Times New Roman"/>
                        </a:rPr>
                        <a:t>пироги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Calibri"/>
                          <a:ea typeface="Calibri"/>
                          <a:cs typeface="Times New Roman"/>
                        </a:rPr>
                        <a:t>12000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Calibri"/>
                          <a:ea typeface="Calibri"/>
                          <a:cs typeface="Times New Roman"/>
                        </a:rPr>
                        <a:t>торты </a:t>
                      </a: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&amp; </a:t>
                      </a:r>
                      <a:r>
                        <a:rPr lang="en-US" sz="2000" i="1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i="1">
                          <a:latin typeface="Calibri"/>
                          <a:ea typeface="Calibri"/>
                          <a:cs typeface="Times New Roman"/>
                        </a:rPr>
                        <a:t>пироги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Calibri"/>
                          <a:ea typeface="Calibri"/>
                          <a:cs typeface="Times New Roman"/>
                        </a:rPr>
                        <a:t>6500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Calibri"/>
                          <a:ea typeface="Calibri"/>
                          <a:cs typeface="Times New Roman"/>
                        </a:rPr>
                        <a:t>пироги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Calibri"/>
                          <a:ea typeface="Calibri"/>
                          <a:cs typeface="Times New Roman"/>
                        </a:rPr>
                        <a:t>7700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7158" y="4214818"/>
            <a:ext cx="7286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Сколько страниц (в тысячах) будет найдено по запросу </a:t>
            </a:r>
          </a:p>
          <a:p>
            <a:r>
              <a:rPr lang="ru-RU" sz="2400" b="1" dirty="0" smtClean="0"/>
              <a:t>             торты</a:t>
            </a:r>
            <a:endParaRPr lang="ru-RU" sz="2400" dirty="0" smtClean="0"/>
          </a:p>
          <a:p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357950" y="5072074"/>
            <a:ext cx="1643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400" dirty="0" smtClean="0">
                <a:solidFill>
                  <a:srgbClr val="FF0000"/>
                </a:solidFill>
              </a:rPr>
              <a:t>10800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142876" y="1000108"/>
            <a:ext cx="885828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ru-RU" sz="2400" dirty="0" smtClean="0"/>
              <a:t>В таблице приведены запросы и количество страниц, которые нашел поисковый сервер по этим запросам в некотором сегменте Интернета: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4214818"/>
            <a:ext cx="7286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Сколько страниц (в тысячах) будет найдено по запросу </a:t>
            </a:r>
          </a:p>
          <a:p>
            <a:r>
              <a:rPr lang="ru-RU" sz="2400" b="1" dirty="0" smtClean="0"/>
              <a:t>              выпечка</a:t>
            </a:r>
            <a:endParaRPr lang="ru-RU" sz="2400" dirty="0" smtClean="0"/>
          </a:p>
          <a:p>
            <a:r>
              <a:rPr lang="en-US" sz="2400" b="1" dirty="0" smtClean="0"/>
              <a:t> </a:t>
            </a:r>
            <a:endParaRPr lang="ru-RU" sz="2400" dirty="0" smtClean="0"/>
          </a:p>
          <a:p>
            <a:endParaRPr lang="ru-RU" sz="24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285852" y="2285992"/>
          <a:ext cx="6500858" cy="1402080"/>
        </p:xfrm>
        <a:graphic>
          <a:graphicData uri="http://schemas.openxmlformats.org/drawingml/2006/table">
            <a:tbl>
              <a:tblPr/>
              <a:tblGrid>
                <a:gridCol w="2870910"/>
                <a:gridCol w="362994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Calibri"/>
                          <a:ea typeface="Calibri"/>
                          <a:cs typeface="Times New Roman"/>
                        </a:rPr>
                        <a:t>Запрос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latin typeface="Calibri"/>
                          <a:ea typeface="Calibri"/>
                          <a:cs typeface="Times New Roman"/>
                        </a:rPr>
                        <a:t>Количество страниц (тыс.)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Calibri"/>
                          <a:ea typeface="Calibri"/>
                          <a:cs typeface="Times New Roman"/>
                        </a:rPr>
                        <a:t>пирожное </a:t>
                      </a: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| </a:t>
                      </a:r>
                      <a:r>
                        <a:rPr lang="en-US" sz="2000" i="1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i="1">
                          <a:latin typeface="Calibri"/>
                          <a:ea typeface="Calibri"/>
                          <a:cs typeface="Times New Roman"/>
                        </a:rPr>
                        <a:t>выпечка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Calibri"/>
                          <a:ea typeface="Calibri"/>
                          <a:cs typeface="Times New Roman"/>
                        </a:rPr>
                        <a:t>14200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Calibri"/>
                          <a:ea typeface="Calibri"/>
                          <a:cs typeface="Times New Roman"/>
                        </a:rPr>
                        <a:t>пирожное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Calibri"/>
                          <a:ea typeface="Calibri"/>
                          <a:cs typeface="Times New Roman"/>
                        </a:rPr>
                        <a:t>9700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Calibri"/>
                          <a:ea typeface="Calibri"/>
                          <a:cs typeface="Times New Roman"/>
                        </a:rPr>
                        <a:t>пирожное </a:t>
                      </a: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&amp; </a:t>
                      </a:r>
                      <a:r>
                        <a:rPr lang="en-US" sz="2000" i="1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i="1">
                          <a:latin typeface="Calibri"/>
                          <a:ea typeface="Calibri"/>
                          <a:cs typeface="Times New Roman"/>
                        </a:rPr>
                        <a:t>выпечка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Calibri"/>
                          <a:ea typeface="Calibri"/>
                          <a:cs typeface="Times New Roman"/>
                        </a:rPr>
                        <a:t>5100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57950" y="5072074"/>
            <a:ext cx="1643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400" dirty="0" smtClean="0">
                <a:solidFill>
                  <a:srgbClr val="FF0000"/>
                </a:solidFill>
              </a:rPr>
              <a:t>9600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6050" y="1071546"/>
            <a:ext cx="51978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hlinkClick r:id="rId2"/>
              </a:rPr>
              <a:t>http://kpolyakov.narod.ru/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071538" y="571480"/>
            <a:ext cx="628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 презентации использованы материалы с сайта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Пример 1: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643050"/>
            <a:ext cx="8072494" cy="44958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i="1" dirty="0" smtClean="0"/>
              <a:t>     В таблице приведены запросы к поисковому серверу. Расположите номера запросов в порядке возрастания количества страниц, которые найдет поисковый сервер по каждому запросу. Для обозначения логической операции «ИЛИ» в запросе используется символ </a:t>
            </a:r>
            <a:r>
              <a:rPr lang="ru-RU" dirty="0" smtClean="0"/>
              <a:t>|</a:t>
            </a:r>
            <a:r>
              <a:rPr lang="ru-RU" i="1" dirty="0" smtClean="0"/>
              <a:t>, а для логической операции «И» – &amp;.</a:t>
            </a:r>
          </a:p>
          <a:p>
            <a:pPr algn="just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1)  </a:t>
            </a:r>
            <a:r>
              <a:rPr lang="ru-RU" b="1" dirty="0" smtClean="0"/>
              <a:t>принтеры &amp; сканеры &amp; продажа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2)  </a:t>
            </a:r>
            <a:r>
              <a:rPr lang="ru-RU" b="1" dirty="0" smtClean="0"/>
              <a:t>принтеры &amp; продажа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3)  </a:t>
            </a:r>
            <a:r>
              <a:rPr lang="ru-RU" b="1" dirty="0" smtClean="0"/>
              <a:t>принтеры | продажа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4)  </a:t>
            </a:r>
            <a:r>
              <a:rPr lang="ru-RU" b="1" dirty="0" smtClean="0"/>
              <a:t>принтеры | сканеры | продажа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Решение (вариант 1, рассуждение с использованием свойств операций «И» </a:t>
            </a:r>
            <a:r>
              <a:rPr lang="ru-RU" sz="2400" b="1" dirty="0" err="1" smtClean="0"/>
              <a:t>и</a:t>
            </a:r>
            <a:r>
              <a:rPr lang="ru-RU" sz="2400" b="1" dirty="0" smtClean="0"/>
              <a:t> «ИЛИ»):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меньше всего результатов выдаст запрос с наибольшими ограничениями – первый (нужны одновременно принтеры, сканеры и продажа)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на втором месте – второй запрос (одновременно принтеры </a:t>
            </a:r>
            <a:r>
              <a:rPr lang="ru-RU" smtClean="0"/>
              <a:t>и продажа)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далее – третий запрос (принтеры или сканеры)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четвертый запрос дает наибольшее количество результатов (принтеры или сканеры или продажа)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таким образом, верный ответ – </a:t>
            </a:r>
            <a:r>
              <a:rPr lang="ru-RU" dirty="0" smtClean="0">
                <a:solidFill>
                  <a:srgbClr val="FF0000"/>
                </a:solidFill>
              </a:rPr>
              <a:t>1234</a:t>
            </a:r>
            <a:r>
              <a:rPr lang="ru-RU" dirty="0" smtClean="0"/>
              <a:t> 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Возможные проблемы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643050"/>
            <a:ext cx="8358246" cy="4495800"/>
          </a:xfrm>
        </p:spPr>
        <p:txBody>
          <a:bodyPr>
            <a:normAutofit lnSpcReduction="10000"/>
          </a:bodyPr>
          <a:lstStyle/>
          <a:p>
            <a:pPr lvl="1" algn="just"/>
            <a:r>
              <a:rPr lang="ru-RU" sz="2800" dirty="0" smtClean="0"/>
              <a:t>нужно внимательно читать условие, так как в некоторых задачах требуется перечислить запросы в порядке убывания количества результатов, а в некоторых – в порядке возрастания</a:t>
            </a:r>
          </a:p>
          <a:p>
            <a:pPr lvl="1" algn="just"/>
            <a:r>
              <a:rPr lang="ru-RU" sz="2800" dirty="0" smtClean="0"/>
              <a:t>можно ошибиться в непривычных значках: «И» = &amp;, «ИЛИ» = | (эти обозначения привычны для тех, кто программирует на языке Си)</a:t>
            </a:r>
          </a:p>
          <a:p>
            <a:pPr lvl="1" algn="just"/>
            <a:r>
              <a:rPr lang="ru-RU" sz="2800" dirty="0" smtClean="0"/>
              <a:t>для сложных запросов не всегда удастся так  просто расположить запросы по возрастанию (или убыванию) ограничений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Решение (вариант 2, через таблицы истинности):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4972072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каждое из условий можно рассматривать как сложное высказывание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обозначим  отдельные простые высказывания буквами:</a:t>
            </a:r>
          </a:p>
          <a:p>
            <a:pPr marL="514350" indent="-514350">
              <a:buNone/>
            </a:pPr>
            <a:r>
              <a:rPr lang="en-US" sz="2800" b="1" dirty="0" smtClean="0"/>
              <a:t>     A</a:t>
            </a:r>
            <a:r>
              <a:rPr lang="ru-RU" sz="2800" b="1" dirty="0" smtClean="0"/>
              <a:t>:</a:t>
            </a:r>
            <a:r>
              <a:rPr lang="ru-RU" sz="2800" dirty="0" smtClean="0"/>
              <a:t> </a:t>
            </a:r>
            <a:r>
              <a:rPr lang="ru-RU" sz="2800" b="1" dirty="0" smtClean="0"/>
              <a:t>принтеры    </a:t>
            </a:r>
            <a:r>
              <a:rPr lang="ru-RU" sz="2800" dirty="0" smtClean="0"/>
              <a:t>(на странице есть слово принтеры»)</a:t>
            </a:r>
          </a:p>
          <a:p>
            <a:pPr marL="514350" indent="-514350">
              <a:buNone/>
            </a:pPr>
            <a:r>
              <a:rPr lang="en-US" sz="2800" b="1" dirty="0" smtClean="0"/>
              <a:t>     B</a:t>
            </a:r>
            <a:r>
              <a:rPr lang="ru-RU" sz="2800" b="1" dirty="0" smtClean="0"/>
              <a:t>: сканеры</a:t>
            </a:r>
            <a:endParaRPr lang="ru-RU" sz="2800" dirty="0" smtClean="0"/>
          </a:p>
          <a:p>
            <a:pPr marL="514350" indent="-514350">
              <a:buNone/>
            </a:pPr>
            <a:r>
              <a:rPr lang="en-US" sz="2800" b="1" dirty="0" smtClean="0"/>
              <a:t>     C</a:t>
            </a:r>
            <a:r>
              <a:rPr lang="ru-RU" sz="2800" b="1" dirty="0" smtClean="0"/>
              <a:t>: продажа	</a:t>
            </a:r>
          </a:p>
          <a:p>
            <a:pPr marL="514350" lvl="0" indent="-514350">
              <a:buFont typeface="+mj-lt"/>
              <a:buAutoNum type="arabicPeriod" startAt="3"/>
            </a:pPr>
            <a:r>
              <a:rPr lang="ru-RU" sz="2800" dirty="0" smtClean="0"/>
              <a:t>запишем все выражения-запросы через логические операции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109663" y="6129338"/>
          <a:ext cx="1495425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Формула" r:id="rId3" imgW="863280" imgH="215640" progId="Equation.3">
                  <p:embed/>
                </p:oleObj>
              </mc:Choice>
              <mc:Fallback>
                <p:oleObj name="Формула" r:id="rId3" imgW="86328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663" y="6129338"/>
                        <a:ext cx="1495425" cy="37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048000" y="6084888"/>
          <a:ext cx="1335088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Формула" r:id="rId5" imgW="698400" imgH="215640" progId="Equation.3">
                  <p:embed/>
                </p:oleObj>
              </mc:Choice>
              <mc:Fallback>
                <p:oleObj name="Формула" r:id="rId5" imgW="69840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6084888"/>
                        <a:ext cx="1335088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4837113" y="6099175"/>
          <a:ext cx="1341437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Формула" r:id="rId7" imgW="761760" imgH="228600" progId="Equation.3">
                  <p:embed/>
                </p:oleObj>
              </mc:Choice>
              <mc:Fallback>
                <p:oleObj name="Формула" r:id="rId7" imgW="76176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7113" y="6099175"/>
                        <a:ext cx="1341437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6786578" y="6072206"/>
          <a:ext cx="1785950" cy="398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Формула" r:id="rId9" imgW="977476" imgH="215806" progId="Equation.3">
                  <p:embed/>
                </p:oleObj>
              </mc:Choice>
              <mc:Fallback>
                <p:oleObj name="Формула" r:id="rId9" imgW="977476" imgH="215806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6578" y="6072206"/>
                        <a:ext cx="1785950" cy="3988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452</TotalTime>
  <Words>3846</Words>
  <Application>Microsoft Office PowerPoint</Application>
  <PresentationFormat>Экран (4:3)</PresentationFormat>
  <Paragraphs>666</Paragraphs>
  <Slides>56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58" baseType="lpstr">
      <vt:lpstr>Обычная</vt:lpstr>
      <vt:lpstr>Формула</vt:lpstr>
      <vt:lpstr>Составление запросов для поисковых систем с использованием  логических выражений. </vt:lpstr>
      <vt:lpstr>Содержание презентации</vt:lpstr>
      <vt:lpstr>Что нужно знать: </vt:lpstr>
      <vt:lpstr>Презентация PowerPoint</vt:lpstr>
      <vt:lpstr>Презентация PowerPoint</vt:lpstr>
      <vt:lpstr>Пример 1: </vt:lpstr>
      <vt:lpstr> Решение (вариант 1, рассуждение с использованием свойств операций «И» и «ИЛИ»): </vt:lpstr>
      <vt:lpstr>Возможные проблемы: </vt:lpstr>
      <vt:lpstr>Решение (вариант 2, через таблицы истинности): </vt:lpstr>
      <vt:lpstr>Презентация PowerPoint</vt:lpstr>
      <vt:lpstr>Презентация PowerPoint</vt:lpstr>
      <vt:lpstr>Презентация PowerPoint</vt:lpstr>
      <vt:lpstr>Возможные проблемы: </vt:lpstr>
      <vt:lpstr>Решение (вариант 3, через диаграммы): </vt:lpstr>
      <vt:lpstr>Презентация PowerPoint</vt:lpstr>
      <vt:lpstr>Пример 2:</vt:lpstr>
      <vt:lpstr>Решение (вариант 1, рассуждение с использованием свойств операций «И» и «ИЛИ»): </vt:lpstr>
      <vt:lpstr>Презентация PowerPoint</vt:lpstr>
      <vt:lpstr>Решение (вариант 2, таблицы истинности): </vt:lpstr>
      <vt:lpstr>Презентация PowerPoint</vt:lpstr>
      <vt:lpstr>Презентация PowerPoint</vt:lpstr>
      <vt:lpstr>Презентация PowerPoint</vt:lpstr>
      <vt:lpstr> Решение (вариант 3, через диаграммы): </vt:lpstr>
      <vt:lpstr>Презентация PowerPoint</vt:lpstr>
      <vt:lpstr>Презентация PowerPoint</vt:lpstr>
      <vt:lpstr>Задачи для тренировки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Составление запросов для поисковых систем с использованием  логических выражений. </dc:title>
  <dc:creator>user</dc:creator>
  <cp:lastModifiedBy>User</cp:lastModifiedBy>
  <cp:revision>50</cp:revision>
  <dcterms:created xsi:type="dcterms:W3CDTF">2012-03-20T17:48:58Z</dcterms:created>
  <dcterms:modified xsi:type="dcterms:W3CDTF">2013-01-23T18:11:29Z</dcterms:modified>
</cp:coreProperties>
</file>