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79552-851F-4109-AB88-488B2BD13C2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5B612-C82D-4D70-AC03-D69F633CE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4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B612-C82D-4D70-AC03-D69F633CE1B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FD64C-F7CB-4871-83C0-8C4FB8A892E3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CC97-039B-4952-841F-BF1C5D4ED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\Desktop\07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Знатоки спорта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9828" y="5787752"/>
            <a:ext cx="6400800" cy="77187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3333FF"/>
                </a:solidFill>
                <a:latin typeface="Calibri" pitchFamily="34" charset="0"/>
              </a:rPr>
              <a:t>Автор: Дьяконов Максим Сергеевич </a:t>
            </a:r>
          </a:p>
          <a:p>
            <a:r>
              <a:rPr lang="ru-RU" sz="1800" b="1" dirty="0" smtClean="0">
                <a:solidFill>
                  <a:srgbClr val="3333FF"/>
                </a:solidFill>
                <a:latin typeface="Calibri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7" name="Picture 3" descr="C:\Users\Админ\Desktop\Новая папка (3)\illustration~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429000"/>
            <a:ext cx="2160240" cy="2160240"/>
          </a:xfrm>
          <a:prstGeom prst="rect">
            <a:avLst/>
          </a:prstGeom>
          <a:noFill/>
        </p:spPr>
      </p:pic>
      <p:pic>
        <p:nvPicPr>
          <p:cNvPr id="8" name="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021288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88640"/>
            <a:ext cx="699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Государственное бюджетное образовательное учреждение</a:t>
            </a:r>
          </a:p>
          <a:p>
            <a:pPr algn="ctr"/>
            <a:r>
              <a:rPr lang="ru-RU" sz="2000" b="1" dirty="0" smtClean="0"/>
              <a:t>Гимназия № 1272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2564904"/>
            <a:ext cx="749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Внеклассное мероприятие по предмету </a:t>
            </a:r>
          </a:p>
          <a:p>
            <a:pPr algn="ctr"/>
            <a:r>
              <a:rPr lang="ru-RU" sz="2400" b="1" i="1" dirty="0" smtClean="0"/>
              <a:t>физическая культура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В баскетболе запрещены: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5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6" name="Овальная выноска 5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8" name="Овальная выноска 7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043608" y="1268760"/>
            <a:ext cx="2168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игра руками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1844824"/>
            <a:ext cx="2233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б) игра ногами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1340768"/>
            <a:ext cx="2915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в) игра под кольцом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1988840"/>
            <a:ext cx="2719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г) броски в кольцо</a:t>
            </a:r>
            <a:endParaRPr lang="ru-RU" sz="2400" b="1" dirty="0">
              <a:solidFill>
                <a:srgbClr val="3333FF"/>
              </a:solidFill>
            </a:endParaRPr>
          </a:p>
        </p:txBody>
      </p:sp>
      <p:pic>
        <p:nvPicPr>
          <p:cNvPr id="16" name="Picture 5" descr="D:\великолепные клипарты\спорт\256869f5b29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556792"/>
            <a:ext cx="2160240" cy="2705024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18" name="Овальная выноска 17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1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21" name="Овальная выноска 20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2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FF"/>
                </a:solidFill>
              </a:rPr>
              <a:t>Пионербол – подводящая игра:</a:t>
            </a:r>
            <a:endParaRPr lang="ru-RU" b="1" dirty="0">
              <a:solidFill>
                <a:srgbClr val="3333FF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5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6" name="Овальная выноска 5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8" name="Овальная выноска 7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331640" y="1988840"/>
            <a:ext cx="1881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а) к баскетболу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2852936"/>
            <a:ext cx="1894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 б) к волейболу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1988840"/>
            <a:ext cx="3072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 в) к настольному теннису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2780928"/>
            <a:ext cx="1574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 г) к футболу</a:t>
            </a:r>
            <a:endParaRPr lang="ru-RU" sz="2000" b="1" dirty="0">
              <a:solidFill>
                <a:srgbClr val="3333F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pic>
          <p:nvPicPr>
            <p:cNvPr id="17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16" name="Овальная выноска 15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pic>
          <p:nvPicPr>
            <p:cNvPr id="1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20" name="Овальная выноска 19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pic>
        <p:nvPicPr>
          <p:cNvPr id="6147" name="Picture 3" descr="C:\Users\Админ\Desktop\3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988840"/>
            <a:ext cx="104775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Основным способом передвижения на лыжах является: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5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6" name="Овальная выноска 5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8" name="Овальная выноска 7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187624" y="1844824"/>
            <a:ext cx="4031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а) попеременный </a:t>
            </a:r>
            <a:r>
              <a:rPr lang="ru-RU" sz="2000" b="1" dirty="0" err="1" smtClean="0">
                <a:solidFill>
                  <a:srgbClr val="3333FF"/>
                </a:solidFill>
              </a:rPr>
              <a:t>бесшажный</a:t>
            </a:r>
            <a:r>
              <a:rPr lang="ru-RU" sz="2000" b="1" dirty="0" smtClean="0">
                <a:solidFill>
                  <a:srgbClr val="3333FF"/>
                </a:solidFill>
              </a:rPr>
              <a:t> ход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420888"/>
            <a:ext cx="4225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б) попеременный </a:t>
            </a:r>
            <a:r>
              <a:rPr lang="ru-RU" sz="2000" b="1" dirty="0" err="1" smtClean="0">
                <a:solidFill>
                  <a:srgbClr val="3333FF"/>
                </a:solidFill>
              </a:rPr>
              <a:t>одношажный</a:t>
            </a:r>
            <a:r>
              <a:rPr lang="ru-RU" sz="2000" b="1" dirty="0" smtClean="0">
                <a:solidFill>
                  <a:srgbClr val="3333FF"/>
                </a:solidFill>
              </a:rPr>
              <a:t> ход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068960"/>
            <a:ext cx="4172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в) попеременный </a:t>
            </a:r>
            <a:r>
              <a:rPr lang="ru-RU" sz="2000" b="1" dirty="0" err="1" smtClean="0">
                <a:solidFill>
                  <a:srgbClr val="3333FF"/>
                </a:solidFill>
              </a:rPr>
              <a:t>двухшажный</a:t>
            </a:r>
            <a:r>
              <a:rPr lang="ru-RU" sz="2000" b="1" dirty="0" smtClean="0">
                <a:solidFill>
                  <a:srgbClr val="3333FF"/>
                </a:solidFill>
              </a:rPr>
              <a:t> ход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789040"/>
            <a:ext cx="434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г) одновременно-попеременный ход</a:t>
            </a:r>
            <a:endParaRPr lang="ru-RU" sz="2000" b="1" dirty="0">
              <a:solidFill>
                <a:srgbClr val="3333FF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4797152"/>
            <a:ext cx="3759100" cy="1481698"/>
            <a:chOff x="899592" y="4725144"/>
            <a:chExt cx="3759100" cy="1481698"/>
          </a:xfrm>
        </p:grpSpPr>
        <p:pic>
          <p:nvPicPr>
            <p:cNvPr id="18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17" name="Овальная выноска 16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0" y="4797152"/>
            <a:ext cx="4176464" cy="1584176"/>
            <a:chOff x="899592" y="4725144"/>
            <a:chExt cx="3759100" cy="1409690"/>
          </a:xfrm>
        </p:grpSpPr>
        <p:pic>
          <p:nvPicPr>
            <p:cNvPr id="21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797152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20" name="Овальная выноска 19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pic>
        <p:nvPicPr>
          <p:cNvPr id="10243" name="Picture 3" descr="D:\анимация\люди\people07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8104" y="1844824"/>
            <a:ext cx="247685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Остановка для отдыха в походе называется:</a:t>
            </a:r>
            <a:endParaRPr lang="ru-RU" b="1" dirty="0">
              <a:solidFill>
                <a:srgbClr val="3333FF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5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6" name="Овальная выноска 5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8" name="Овальная выноска 7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619672" y="1988840"/>
            <a:ext cx="1535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стоянка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708920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б) ночлег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2060848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в) причал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2780928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г) привал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4869160"/>
            <a:ext cx="3759100" cy="1481698"/>
            <a:chOff x="899592" y="4725144"/>
            <a:chExt cx="3759100" cy="1481698"/>
          </a:xfrm>
        </p:grpSpPr>
        <p:pic>
          <p:nvPicPr>
            <p:cNvPr id="17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16" name="Овальная выноска 15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pic>
          <p:nvPicPr>
            <p:cNvPr id="20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19" name="Овальная выноска 18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pic>
        <p:nvPicPr>
          <p:cNvPr id="11266" name="Picture 2" descr="D:\анимация\люди\24113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484784"/>
            <a:ext cx="2260779" cy="316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327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3333FF"/>
                </a:solidFill>
                <a:latin typeface="Comic Sans MS" pitchFamily="66" charset="0"/>
              </a:rPr>
              <a:t>С какого года ведут свое начало современные Олимпийские игры ?</a:t>
            </a:r>
            <a:endParaRPr lang="ru-RU" sz="3600" b="1" dirty="0">
              <a:solidFill>
                <a:srgbClr val="3333FF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5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6" name="Овальная выноска 5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8" name="Овальная выноска 7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619672" y="1988840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1894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708920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б) 1892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2060848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в) 1900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2780928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г) 1896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4869160"/>
            <a:ext cx="3759100" cy="1481698"/>
            <a:chOff x="899592" y="4725144"/>
            <a:chExt cx="3759100" cy="1481698"/>
          </a:xfrm>
        </p:grpSpPr>
        <p:pic>
          <p:nvPicPr>
            <p:cNvPr id="17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16" name="Овальная выноска 15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pic>
          <p:nvPicPr>
            <p:cNvPr id="20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19" name="Овальная выноска 18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238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3333FF"/>
                </a:solidFill>
                <a:latin typeface="Comic Sans MS" pitchFamily="66" charset="0"/>
              </a:rPr>
              <a:t>Когда впервые российские спортсмены приняли участие в Олимпийских играх ?</a:t>
            </a:r>
            <a:r>
              <a:rPr lang="ru-RU" sz="3600" b="1" dirty="0">
                <a:solidFill>
                  <a:srgbClr val="3333FF"/>
                </a:solidFill>
                <a:latin typeface="Comic Sans MS" pitchFamily="66" charset="0"/>
              </a:rPr>
              <a:t/>
            </a:r>
            <a:br>
              <a:rPr lang="ru-RU" sz="3600" b="1" dirty="0">
                <a:solidFill>
                  <a:srgbClr val="3333FF"/>
                </a:solidFill>
                <a:latin typeface="Comic Sans MS" pitchFamily="66" charset="0"/>
              </a:rPr>
            </a:br>
            <a:endParaRPr lang="ru-RU" sz="3600" b="1" dirty="0">
              <a:solidFill>
                <a:srgbClr val="3333FF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5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6" name="Овальная выноска 5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8" name="Овальная выноска 7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619672" y="1988840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1986 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708920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б) 1984 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2060848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в) 1900 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2780928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г) 1908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4869160"/>
            <a:ext cx="3759100" cy="1481698"/>
            <a:chOff x="899592" y="4725144"/>
            <a:chExt cx="3759100" cy="1481698"/>
          </a:xfrm>
        </p:grpSpPr>
        <p:pic>
          <p:nvPicPr>
            <p:cNvPr id="17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16" name="Овальная выноска 15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pic>
          <p:nvPicPr>
            <p:cNvPr id="20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19" name="Овальная выноска 18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37" y="2569914"/>
            <a:ext cx="3215259" cy="2371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3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98072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3333FF"/>
                </a:solidFill>
                <a:latin typeface="Comic Sans MS" pitchFamily="66" charset="0"/>
              </a:rPr>
              <a:t>Кто был первым олимпийским чемпионом в истории российского олимпийского движения ?</a:t>
            </a:r>
            <a:r>
              <a:rPr lang="ru-RU" b="1" dirty="0">
                <a:solidFill>
                  <a:srgbClr val="3333FF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5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6" name="Овальная выноска 5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8" name="Овальная выноска 7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187624" y="1844824"/>
            <a:ext cx="2807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а) </a:t>
            </a:r>
            <a:r>
              <a:rPr lang="ru-RU" sz="2000" b="1" dirty="0">
                <a:latin typeface="Comic Sans MS" pitchFamily="66" charset="0"/>
                <a:hlinkClick r:id="" action="ppaction://noaction"/>
              </a:rPr>
              <a:t>Александр Петров</a:t>
            </a:r>
            <a:endParaRPr lang="ru-RU" sz="2000" b="1" dirty="0"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420888"/>
            <a:ext cx="4440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б)</a:t>
            </a:r>
            <a:r>
              <a:rPr lang="ru-RU" sz="2000" b="1" dirty="0">
                <a:latin typeface="Comic Sans MS" pitchFamily="66" charset="0"/>
                <a:hlinkClick r:id="" action="ppaction://noaction"/>
              </a:rPr>
              <a:t> Николай Панин – </a:t>
            </a:r>
            <a:r>
              <a:rPr lang="ru-RU" sz="2000" b="1" dirty="0" err="1">
                <a:latin typeface="Comic Sans MS" pitchFamily="66" charset="0"/>
                <a:hlinkClick r:id="" action="ppaction://noaction"/>
              </a:rPr>
              <a:t>Коломенкин</a:t>
            </a:r>
            <a:endParaRPr lang="ru-RU" sz="2000" b="1" dirty="0"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068960"/>
            <a:ext cx="4431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в)</a:t>
            </a:r>
            <a:r>
              <a:rPr lang="ru-RU" sz="2000" b="1" dirty="0">
                <a:latin typeface="Comic Sans MS" pitchFamily="66" charset="0"/>
                <a:hlinkClick r:id="" action="ppaction://noaction"/>
              </a:rPr>
              <a:t> Николай Панин – </a:t>
            </a:r>
            <a:r>
              <a:rPr lang="ru-RU" sz="2000" b="1" dirty="0" err="1">
                <a:latin typeface="Comic Sans MS" pitchFamily="66" charset="0"/>
                <a:hlinkClick r:id="" action="ppaction://noaction"/>
              </a:rPr>
              <a:t>Коломенкин</a:t>
            </a:r>
            <a:endParaRPr lang="ru-RU" sz="2000" b="1" dirty="0">
              <a:latin typeface="Comic Sans MS" pitchFamily="66" charset="0"/>
            </a:endParaRPr>
          </a:p>
          <a:p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789040"/>
            <a:ext cx="272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г</a:t>
            </a:r>
            <a:r>
              <a:rPr lang="ru-RU" sz="2000" b="1" u="sng" dirty="0" smtClean="0">
                <a:solidFill>
                  <a:srgbClr val="3333FF"/>
                </a:solidFill>
              </a:rPr>
              <a:t>)   </a:t>
            </a:r>
            <a:r>
              <a:rPr lang="ru-RU" sz="2000" b="1" u="sng" dirty="0" smtClean="0">
                <a:solidFill>
                  <a:srgbClr val="3333FF"/>
                </a:solidFill>
                <a:latin typeface="Comic Sans MS" pitchFamily="66" charset="0"/>
              </a:rPr>
              <a:t>Иван </a:t>
            </a:r>
            <a:r>
              <a:rPr lang="ru-RU" sz="2000" b="1" u="sng" dirty="0" err="1" smtClean="0">
                <a:solidFill>
                  <a:srgbClr val="3333FF"/>
                </a:solidFill>
                <a:latin typeface="Comic Sans MS" pitchFamily="66" charset="0"/>
              </a:rPr>
              <a:t>Поддубный</a:t>
            </a:r>
            <a:endParaRPr lang="ru-RU" sz="2000" b="1" u="sng" dirty="0">
              <a:solidFill>
                <a:srgbClr val="3333FF"/>
              </a:solidFill>
              <a:latin typeface="Comic Sans MS" pitchFamily="66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4797152"/>
            <a:ext cx="3759100" cy="1481698"/>
            <a:chOff x="899592" y="4725144"/>
            <a:chExt cx="3759100" cy="1481698"/>
          </a:xfrm>
        </p:grpSpPr>
        <p:pic>
          <p:nvPicPr>
            <p:cNvPr id="18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17" name="Овальная выноска 16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0" y="4797152"/>
            <a:ext cx="4176464" cy="1584176"/>
            <a:chOff x="899592" y="4725144"/>
            <a:chExt cx="3759100" cy="1409690"/>
          </a:xfrm>
        </p:grpSpPr>
        <p:pic>
          <p:nvPicPr>
            <p:cNvPr id="21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797152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20" name="Овальная выноска 19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510349"/>
            <a:ext cx="2503884" cy="336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3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83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3333FF"/>
                </a:solidFill>
                <a:latin typeface="Comic Sans MS" pitchFamily="66" charset="0"/>
              </a:rPr>
              <a:t>В каком году олимпийские игры проходили в России ?</a:t>
            </a: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5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6" name="Овальная выноска 5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8" name="Овальная выноска 7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043608" y="1268760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в 1992 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1844824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б) в 1980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1340768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в) в 1976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198884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г) в 1984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18" name="Овальная выноска 17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1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21" name="Овальная выноска 20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2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33" y="1375454"/>
            <a:ext cx="2324757" cy="348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827088" y="836613"/>
            <a:ext cx="7777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latin typeface="Comic Sans MS" pitchFamily="66" charset="0"/>
              </a:rPr>
              <a:t>Что не является легкой атлетикой ?</a:t>
            </a:r>
          </a:p>
        </p:txBody>
      </p:sp>
      <p:pic>
        <p:nvPicPr>
          <p:cNvPr id="41987" name="Picture 2" descr="G:\Документы\школа\использование ИКТ на уроках ф.к\Weightlif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35941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250825" y="1700213"/>
            <a:ext cx="673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/>
              <a:t>А)</a:t>
            </a:r>
          </a:p>
        </p:txBody>
      </p:sp>
      <p:pic>
        <p:nvPicPr>
          <p:cNvPr id="41989" name="Picture 3" descr="G:\Документы\школа\использование ИКТ на уроках ф.к\14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2623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Прямоугольник 5"/>
          <p:cNvSpPr>
            <a:spLocks noChangeArrowheads="1"/>
          </p:cNvSpPr>
          <p:nvPr/>
        </p:nvSpPr>
        <p:spPr bwMode="auto">
          <a:xfrm>
            <a:off x="4859338" y="1628775"/>
            <a:ext cx="671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/>
              <a:t>Б)</a:t>
            </a:r>
          </a:p>
        </p:txBody>
      </p:sp>
      <p:sp>
        <p:nvSpPr>
          <p:cNvPr id="41991" name="Прямоугольник 6"/>
          <p:cNvSpPr>
            <a:spLocks noChangeArrowheads="1"/>
          </p:cNvSpPr>
          <p:nvPr/>
        </p:nvSpPr>
        <p:spPr bwMode="auto">
          <a:xfrm>
            <a:off x="179388" y="4581525"/>
            <a:ext cx="671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/>
              <a:t>В)</a:t>
            </a:r>
          </a:p>
        </p:txBody>
      </p:sp>
      <p:sp>
        <p:nvSpPr>
          <p:cNvPr id="41992" name="Прямоугольник 7"/>
          <p:cNvSpPr>
            <a:spLocks noChangeArrowheads="1"/>
          </p:cNvSpPr>
          <p:nvPr/>
        </p:nvSpPr>
        <p:spPr bwMode="auto">
          <a:xfrm>
            <a:off x="4859338" y="4581525"/>
            <a:ext cx="600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/>
              <a:t>Г)</a:t>
            </a:r>
          </a:p>
        </p:txBody>
      </p:sp>
      <p:pic>
        <p:nvPicPr>
          <p:cNvPr id="41993" name="Picture 4" descr="G:\Документы\школа\использование ИКТ на уроках ф.к\shotput-barn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4032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5" descr="G:\Документы\школа\использование ИКТ на уроках ф.к\2978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65625"/>
            <a:ext cx="31686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123555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Цель:  </a:t>
            </a:r>
            <a:r>
              <a:rPr lang="ru-RU" sz="2400" b="1" dirty="0" smtClean="0"/>
              <a:t>обобщить знания по предмету физическая культура</a:t>
            </a:r>
          </a:p>
          <a:p>
            <a:r>
              <a:rPr lang="ru-RU" sz="2400" b="1" dirty="0" smtClean="0"/>
              <a:t> и повысить мотивацию учащихся к изучению истории спорта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Участники:</a:t>
            </a:r>
            <a:r>
              <a:rPr lang="ru-RU" sz="2400" b="1" dirty="0" smtClean="0"/>
              <a:t>  учащиеся 5-8 классов</a:t>
            </a:r>
          </a:p>
          <a:p>
            <a:endParaRPr lang="ru-RU" sz="2400" b="1" dirty="0" smtClean="0"/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Условия </a:t>
            </a:r>
            <a:r>
              <a:rPr lang="ru-RU" sz="2400" b="1" dirty="0" smtClean="0">
                <a:solidFill>
                  <a:srgbClr val="C00000"/>
                </a:solidFill>
              </a:rPr>
              <a:t>проведения</a:t>
            </a:r>
            <a:r>
              <a:rPr lang="ru-RU" sz="2400" b="1" dirty="0" smtClean="0"/>
              <a:t>: 3 команды учащихся по  7 человек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FF"/>
                </a:solidFill>
              </a:rPr>
              <a:t>Упражнения, где сочетаются быстрота и сила, называются: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077072"/>
            <a:ext cx="3528392" cy="46166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г</a:t>
            </a:r>
            <a:r>
              <a:rPr lang="ru-RU" sz="2400" b="1" dirty="0">
                <a:solidFill>
                  <a:srgbClr val="3333FF"/>
                </a:solidFill>
              </a:rPr>
              <a:t>) </a:t>
            </a:r>
            <a:r>
              <a:rPr lang="ru-RU" sz="2400" b="1" dirty="0" smtClean="0">
                <a:solidFill>
                  <a:srgbClr val="3333FF"/>
                </a:solidFill>
              </a:rPr>
              <a:t>групповыми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628800"/>
            <a:ext cx="3456384" cy="46166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</a:t>
            </a:r>
            <a:r>
              <a:rPr lang="ru-RU" sz="2400" b="1" dirty="0" err="1" smtClean="0">
                <a:solidFill>
                  <a:srgbClr val="3333FF"/>
                </a:solidFill>
              </a:rPr>
              <a:t>общеразвивающими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420888"/>
            <a:ext cx="3512500" cy="46166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б) собственно-силовыми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212976"/>
            <a:ext cx="3528392" cy="46166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в) скоростно-силовыми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2054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13" name="Овальная выноска 12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11" name="Овальная выноска 10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053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251520" y="4725144"/>
            <a:ext cx="3759100" cy="1481698"/>
            <a:chOff x="899592" y="4725144"/>
            <a:chExt cx="3759100" cy="1481698"/>
          </a:xfrm>
        </p:grpSpPr>
        <p:sp>
          <p:nvSpPr>
            <p:cNvPr id="20" name="Овальная выноска 19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1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251520" y="4725144"/>
            <a:ext cx="3759100" cy="1481698"/>
            <a:chOff x="899592" y="4725144"/>
            <a:chExt cx="3759100" cy="1481698"/>
          </a:xfrm>
        </p:grpSpPr>
        <p:sp>
          <p:nvSpPr>
            <p:cNvPr id="23" name="Овальная выноска 22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4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С низкого старта бегают: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84784"/>
            <a:ext cx="363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на короткие дистанции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204864"/>
            <a:ext cx="352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б) на средние дистанции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068960"/>
            <a:ext cx="3690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в) на длинные дистанции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3717032"/>
            <a:ext cx="1415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г) кроссы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16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17" name="Овальная выноска 16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1560" y="5085184"/>
            <a:ext cx="3327052" cy="1193666"/>
            <a:chOff x="638567" y="4725144"/>
            <a:chExt cx="4020125" cy="1481698"/>
          </a:xfrm>
        </p:grpSpPr>
        <p:sp>
          <p:nvSpPr>
            <p:cNvPr id="19" name="Овальная выноска 18"/>
            <p:cNvSpPr/>
            <p:nvPr/>
          </p:nvSpPr>
          <p:spPr>
            <a:xfrm flipH="1">
              <a:off x="638567" y="4725144"/>
              <a:ext cx="2061225" cy="792087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0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21" name="Группа 20"/>
          <p:cNvGrpSpPr/>
          <p:nvPr/>
        </p:nvGrpSpPr>
        <p:grpSpPr>
          <a:xfrm>
            <a:off x="611560" y="5085184"/>
            <a:ext cx="3327052" cy="1193666"/>
            <a:chOff x="638567" y="4725144"/>
            <a:chExt cx="4020125" cy="1481698"/>
          </a:xfrm>
        </p:grpSpPr>
        <p:sp>
          <p:nvSpPr>
            <p:cNvPr id="22" name="Овальная выноска 21"/>
            <p:cNvSpPr/>
            <p:nvPr/>
          </p:nvSpPr>
          <p:spPr>
            <a:xfrm flipH="1">
              <a:off x="638567" y="4725144"/>
              <a:ext cx="2061225" cy="792087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3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611560" y="5085184"/>
            <a:ext cx="3327052" cy="1193666"/>
            <a:chOff x="638567" y="4725144"/>
            <a:chExt cx="4020125" cy="1481698"/>
          </a:xfrm>
        </p:grpSpPr>
        <p:sp>
          <p:nvSpPr>
            <p:cNvPr id="25" name="Овальная выноска 24"/>
            <p:cNvSpPr/>
            <p:nvPr/>
          </p:nvSpPr>
          <p:spPr>
            <a:xfrm flipH="1">
              <a:off x="638567" y="4725144"/>
              <a:ext cx="2061225" cy="792087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6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 r="35100"/>
          <a:stretch>
            <a:fillRect/>
          </a:stretch>
        </p:blipFill>
        <p:spPr bwMode="auto">
          <a:xfrm>
            <a:off x="323528" y="0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Бег на длинные дистанции развивает: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700808"/>
            <a:ext cx="1658980" cy="46166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гибкость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420888"/>
            <a:ext cx="1705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б) ловкость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844824"/>
            <a:ext cx="1728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в) быстроту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564904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г) выносливость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16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17" name="Овальная выноска 16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19" name="Овальная выноска 18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0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21" name="Группа 20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22" name="Овальная выноска 21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3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25" name="Овальная выноска 24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6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988840"/>
            <a:ext cx="1809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Бег по пересеченной местности называется: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916832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стипль-чез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924944"/>
            <a:ext cx="2319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б) марш-бросок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988840"/>
            <a:ext cx="1308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в) кросс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924944"/>
            <a:ext cx="1471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г) конкур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10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11" name="Овальная выноска 10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13" name="Овальная выноска 12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14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16" name="Овальная выноска 15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17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19" name="Овальная выноска 18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0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772816"/>
            <a:ext cx="868955" cy="22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Туфли для бега называются: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204864"/>
            <a:ext cx="1199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кеды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996952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б) пуанты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348880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в) чешки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996952"/>
            <a:ext cx="1741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г) шиповки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10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11" name="Овальная выноска 10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13" name="Овальная выноска 12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14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pic>
        <p:nvPicPr>
          <p:cNvPr id="3074" name="Picture 2" descr="C:\Users\Админ\Desktop\Новая папка (3)\7d6dd3ab3d.jpg"/>
          <p:cNvPicPr>
            <a:picLocks noChangeAspect="1" noChangeArrowheads="1"/>
          </p:cNvPicPr>
          <p:nvPr/>
        </p:nvPicPr>
        <p:blipFill>
          <a:blip r:embed="rId5" cstate="print"/>
          <a:srcRect t="14573" b="12560"/>
          <a:stretch>
            <a:fillRect/>
          </a:stretch>
        </p:blipFill>
        <p:spPr bwMode="auto">
          <a:xfrm>
            <a:off x="3419872" y="1988840"/>
            <a:ext cx="2143126" cy="1440160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51520" y="4797152"/>
            <a:ext cx="3759100" cy="1481698"/>
            <a:chOff x="899592" y="4725144"/>
            <a:chExt cx="3759100" cy="1481698"/>
          </a:xfrm>
        </p:grpSpPr>
        <p:sp>
          <p:nvSpPr>
            <p:cNvPr id="17" name="Овальная выноска 16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18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20" name="Овальная выноска 19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1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3333FF"/>
                </a:solidFill>
              </a:rPr>
              <a:t>Размеры волейбольной площадки составляют: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772816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6х9 м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924944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б) 9х12 м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844824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в) 8х16 м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292494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г) 9х18 м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10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11" name="Овальная выноска 10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13" name="Овальная выноска 12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14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pic>
        <p:nvPicPr>
          <p:cNvPr id="4098" name="Picture 2" descr="D:\МоиФильмы\вадик\хоккей\Team\volyba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484784"/>
            <a:ext cx="2374824" cy="244827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17" name="Овальная выноска 16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18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20" name="Овальная выноска 19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21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Продолжительность одной четверти в баскетболе: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499992" y="4869160"/>
            <a:ext cx="3814824" cy="1536674"/>
            <a:chOff x="4499992" y="4858768"/>
            <a:chExt cx="3814824" cy="1536674"/>
          </a:xfrm>
        </p:grpSpPr>
        <p:pic>
          <p:nvPicPr>
            <p:cNvPr id="5" name="Picture 6" descr="D:\МоиФильмы\вадик\Новая папка (4)\ууу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499992" y="4858768"/>
              <a:ext cx="1656184" cy="1536674"/>
            </a:xfrm>
            <a:prstGeom prst="rect">
              <a:avLst/>
            </a:prstGeom>
            <a:noFill/>
          </p:spPr>
        </p:pic>
        <p:sp>
          <p:nvSpPr>
            <p:cNvPr id="6" name="Овальная выноска 5"/>
            <p:cNvSpPr/>
            <p:nvPr/>
          </p:nvSpPr>
          <p:spPr>
            <a:xfrm>
              <a:off x="6660232" y="5085184"/>
              <a:ext cx="1654584" cy="787021"/>
            </a:xfrm>
            <a:prstGeom prst="wedgeEllipseCallout">
              <a:avLst>
                <a:gd name="adj1" fmla="val -113672"/>
                <a:gd name="adj2" fmla="val 361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отлично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4797152"/>
            <a:ext cx="3759100" cy="1481698"/>
            <a:chOff x="899592" y="4725144"/>
            <a:chExt cx="3759100" cy="1481698"/>
          </a:xfrm>
        </p:grpSpPr>
        <p:sp>
          <p:nvSpPr>
            <p:cNvPr id="8" name="Овальная выноска 7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  <p:pic>
          <p:nvPicPr>
            <p:cNvPr id="9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869160"/>
              <a:ext cx="1382836" cy="1337682"/>
            </a:xfrm>
            <a:prstGeom prst="rect">
              <a:avLst/>
            </a:prstGeom>
            <a:noFill/>
          </p:spPr>
        </p:pic>
      </p:grpSp>
      <p:pic>
        <p:nvPicPr>
          <p:cNvPr id="7170" name="Picture 2" descr="D:\МоиФильмы\вадик\Новая папка (4)\sporta-99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916832"/>
            <a:ext cx="1980220" cy="21602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19672" y="1988840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а) 10 мин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2708920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б) 15 мин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2060848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в) 20 мин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2780928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 г) 25 мин</a:t>
            </a:r>
            <a:endParaRPr lang="ru-RU" sz="2400" b="1" dirty="0">
              <a:solidFill>
                <a:srgbClr val="3333FF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79512" y="4797152"/>
            <a:ext cx="3750716" cy="1473314"/>
            <a:chOff x="899592" y="4725144"/>
            <a:chExt cx="3750716" cy="1473314"/>
          </a:xfrm>
        </p:grpSpPr>
        <p:pic>
          <p:nvPicPr>
            <p:cNvPr id="18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7472" y="4860776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17" name="Овальная выноска 16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79512" y="4797152"/>
            <a:ext cx="3750716" cy="1473314"/>
            <a:chOff x="899592" y="4725144"/>
            <a:chExt cx="3750716" cy="1473314"/>
          </a:xfrm>
        </p:grpSpPr>
        <p:pic>
          <p:nvPicPr>
            <p:cNvPr id="20" name="Picture 5" descr="D:\МоиФильмы\вадик\Новая папка (4)\ууу - копия (2)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7472" y="4860776"/>
              <a:ext cx="1382836" cy="1337682"/>
            </a:xfrm>
            <a:prstGeom prst="rect">
              <a:avLst/>
            </a:prstGeom>
            <a:noFill/>
          </p:spPr>
        </p:pic>
        <p:sp>
          <p:nvSpPr>
            <p:cNvPr id="21" name="Овальная выноска 20"/>
            <p:cNvSpPr/>
            <p:nvPr/>
          </p:nvSpPr>
          <p:spPr>
            <a:xfrm flipH="1">
              <a:off x="899592" y="4725144"/>
              <a:ext cx="1800200" cy="792088"/>
            </a:xfrm>
            <a:prstGeom prst="wedgeEllipseCallout">
              <a:avLst>
                <a:gd name="adj1" fmla="val -113882"/>
                <a:gd name="adj2" fmla="val 728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ошибочка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490</Words>
  <Application>Microsoft Office PowerPoint</Application>
  <PresentationFormat>Экран (4:3)</PresentationFormat>
  <Paragraphs>177</Paragraphs>
  <Slides>18</Slides>
  <Notes>16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Знатоки спорта</vt:lpstr>
      <vt:lpstr>Презентация PowerPoint</vt:lpstr>
      <vt:lpstr>Упражнения, где сочетаются быстрота и сила, называются:</vt:lpstr>
      <vt:lpstr>С низкого старта бегают: </vt:lpstr>
      <vt:lpstr>Бег на длинные дистанции развивает:</vt:lpstr>
      <vt:lpstr>Бег по пересеченной местности называется:</vt:lpstr>
      <vt:lpstr>Туфли для бега называются: </vt:lpstr>
      <vt:lpstr>Размеры волейбольной площадки составляют: </vt:lpstr>
      <vt:lpstr>Продолжительность одной четверти в баскетболе: </vt:lpstr>
      <vt:lpstr>В баскетболе запрещены: </vt:lpstr>
      <vt:lpstr>Пионербол – подводящая игра:</vt:lpstr>
      <vt:lpstr>Основным способом передвижения на лыжах является: </vt:lpstr>
      <vt:lpstr>Остановка для отдыха в походе называется:</vt:lpstr>
      <vt:lpstr>С какого года ведут свое начало современные Олимпийские игры ?</vt:lpstr>
      <vt:lpstr>Когда впервые российские спортсмены приняли участие в Олимпийских играх ? </vt:lpstr>
      <vt:lpstr>Кто был первым олимпийским чемпионом в истории российского олимпийского движения ?  </vt:lpstr>
      <vt:lpstr>В каком году олимпийские игры проходили в России ?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спорта</dc:title>
  <dc:creator>Ирина</dc:creator>
  <cp:lastModifiedBy>Максим</cp:lastModifiedBy>
  <cp:revision>32</cp:revision>
  <dcterms:created xsi:type="dcterms:W3CDTF">2011-11-19T07:14:34Z</dcterms:created>
  <dcterms:modified xsi:type="dcterms:W3CDTF">2014-12-16T19:08:09Z</dcterms:modified>
</cp:coreProperties>
</file>