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000108"/>
            <a:ext cx="7406640" cy="1472184"/>
          </a:xfrm>
        </p:spPr>
        <p:txBody>
          <a:bodyPr/>
          <a:lstStyle/>
          <a:p>
            <a:r>
              <a:rPr lang="ru-RU" dirty="0" smtClean="0"/>
              <a:t>Расчет давления ранцев на позвоночник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52" y="3786190"/>
            <a:ext cx="3286148" cy="1752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Яснюк</a:t>
            </a:r>
            <a:r>
              <a:rPr lang="ru-RU" dirty="0" smtClean="0"/>
              <a:t> Т.И.</a:t>
            </a:r>
          </a:p>
          <a:p>
            <a:r>
              <a:rPr lang="ru-RU" dirty="0" smtClean="0"/>
              <a:t>Научный руководитель: Хабарова О. Н.</a:t>
            </a:r>
            <a:endParaRPr lang="ru-RU" dirty="0"/>
          </a:p>
        </p:txBody>
      </p:sp>
      <p:pic>
        <p:nvPicPr>
          <p:cNvPr id="5" name="Рисунок 4" descr="DSC0503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5350" y="2571744"/>
            <a:ext cx="4762533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ымянный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85728"/>
            <a:ext cx="6130870" cy="3638561"/>
          </a:xfrm>
        </p:spPr>
      </p:pic>
      <p:pic>
        <p:nvPicPr>
          <p:cNvPr id="7" name="Рисунок 6" descr="DSC0501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0246" y="3868384"/>
            <a:ext cx="3949986" cy="2962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8572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Опыт 3</a:t>
            </a:r>
            <a:r>
              <a:rPr lang="ru-RU" sz="3100" dirty="0" smtClean="0"/>
              <a:t>. Расчет давления школьных сумок на позвоночник школьника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Цель</a:t>
            </a:r>
            <a:r>
              <a:rPr lang="ru-RU" sz="2000" dirty="0" smtClean="0"/>
              <a:t>: выяснить какое давление оказывают ранцы, сумки на позвоночник.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Вывод:</a:t>
            </a:r>
            <a:r>
              <a:rPr lang="ru-RU" sz="2000" dirty="0" smtClean="0"/>
              <a:t> из таблицы видно, что девочки носят больше учебников, чем мальчики и предпочтение отдают как ранцам, так и сумкам с двумя ручками.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6" name="Рисунок 5" descr="Безымянный14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214554"/>
            <a:ext cx="6674350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Безымянный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42852"/>
            <a:ext cx="6715172" cy="2824138"/>
          </a:xfrm>
          <a:prstGeom prst="rect">
            <a:avLst/>
          </a:prstGeom>
        </p:spPr>
      </p:pic>
      <p:pic>
        <p:nvPicPr>
          <p:cNvPr id="9" name="Содержимое 8" descr="DSC05010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3143249"/>
            <a:ext cx="4500594" cy="3375446"/>
          </a:xfrm>
        </p:spPr>
      </p:pic>
      <p:pic>
        <p:nvPicPr>
          <p:cNvPr id="11" name="Рисунок 10" descr="DSC0501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7" y="3143248"/>
            <a:ext cx="4476781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Безымянный14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0"/>
            <a:ext cx="6238875" cy="3124200"/>
          </a:xfrm>
        </p:spPr>
      </p:pic>
      <p:pic>
        <p:nvPicPr>
          <p:cNvPr id="6" name="Рисунок 5" descr="DSC0502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3339678"/>
            <a:ext cx="4429156" cy="3321867"/>
          </a:xfrm>
          <a:prstGeom prst="rect">
            <a:avLst/>
          </a:prstGeom>
        </p:spPr>
      </p:pic>
      <p:pic>
        <p:nvPicPr>
          <p:cNvPr id="7" name="Рисунок 6" descr="DSC0502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9" y="3357562"/>
            <a:ext cx="4381531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Безымянный14g v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785794"/>
            <a:ext cx="7503898" cy="3381386"/>
          </a:xfr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42976" y="4496193"/>
            <a:ext cx="678661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Вывод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: из таблицы видно, что наименьшее давление производят ранцы, как у девочек, так и у мальчиков.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Сумка с 1й лямкой через плечо и сумка с двумя лямками в 1 руку наиболее сильно искривляют позвоночник из-за неравномерного распределения нагрузки на позвоночник.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ымянный14g vil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-357214"/>
            <a:ext cx="7051948" cy="4605354"/>
          </a:xfrm>
        </p:spPr>
      </p:pic>
      <p:pic>
        <p:nvPicPr>
          <p:cNvPr id="5" name="Рисунок 4" descr="DSC0502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3929066"/>
            <a:ext cx="3714776" cy="2786082"/>
          </a:xfrm>
          <a:prstGeom prst="rect">
            <a:avLst/>
          </a:prstGeom>
        </p:spPr>
      </p:pic>
      <p:pic>
        <p:nvPicPr>
          <p:cNvPr id="6" name="Рисунок 5" descr="DSC0503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3929066"/>
            <a:ext cx="3714775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III. Заключение</a:t>
            </a:r>
            <a:endParaRPr lang="ru-RU" dirty="0" smtClean="0"/>
          </a:p>
          <a:p>
            <a:r>
              <a:rPr lang="ru-RU" dirty="0" smtClean="0"/>
              <a:t>Изучение нарушения осанки и здоровья человека – это сложная и обширная тема. В данной работе мы рассмотрели лишь 1 из факторов, который может привести к нарушению осанки у школьников. Мы считаем, что нам удалось доказать что этот фактор, оказывает отрицательное влияние на формирование осанки.</a:t>
            </a:r>
          </a:p>
          <a:p>
            <a:r>
              <a:rPr lang="ru-RU" b="1" dirty="0" smtClean="0"/>
              <a:t>Мы можем сделать следующие выводы:</a:t>
            </a:r>
            <a:endParaRPr lang="ru-RU" dirty="0" smtClean="0"/>
          </a:p>
          <a:p>
            <a:pPr lvl="0"/>
            <a:r>
              <a:rPr lang="ru-RU" dirty="0" smtClean="0"/>
              <a:t>Проблема нарушения осанки у школьников существует.</a:t>
            </a:r>
          </a:p>
          <a:p>
            <a:pPr lvl="0"/>
            <a:r>
              <a:rPr lang="ru-RU" dirty="0" smtClean="0"/>
              <a:t>Мальчики больше отдают предпочтение ранцам.</a:t>
            </a:r>
          </a:p>
          <a:p>
            <a:pPr lvl="0"/>
            <a:r>
              <a:rPr lang="ru-RU" dirty="0" smtClean="0"/>
              <a:t>Давление производимое ранцами у мальчиков и девочек меньше, чем давление производимое другими видами сумок.</a:t>
            </a:r>
          </a:p>
          <a:p>
            <a:pPr lvl="0"/>
            <a:r>
              <a:rPr lang="ru-RU" dirty="0" smtClean="0"/>
              <a:t>Таким образом, можно утверждать, что наиболее безопасными являются ранцы с широкими лямками.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Рекомендации по выбору школьных сумок: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Врачи-ортопеды рекомендуют выбирать ранцы: 1. сделанные из легкого, водоотталкивающего и морозоустойчивого материала с сетчатой «дышащей» спинкой. </a:t>
            </a:r>
          </a:p>
          <a:p>
            <a:pPr lvl="0"/>
            <a:r>
              <a:rPr lang="ru-RU" dirty="0" smtClean="0"/>
              <a:t>Внимательно осмотрите швы, крепления – насколько они качественно сделаны. Строчки должны быть двойные.</a:t>
            </a:r>
          </a:p>
          <a:p>
            <a:pPr lvl="0"/>
            <a:r>
              <a:rPr lang="ru-RU" dirty="0" smtClean="0"/>
              <a:t>Выбирайте ранцы с жесткой, так называемой ортопедической спинкой, которая формирует правильную осанку и предотвращает давление учебников;</a:t>
            </a:r>
          </a:p>
          <a:p>
            <a:pPr lvl="0"/>
            <a:r>
              <a:rPr lang="ru-RU" dirty="0" smtClean="0"/>
              <a:t>Выбирайте ранцы яркого цвета, снабженные светоотражающими элементами (</a:t>
            </a:r>
            <a:r>
              <a:rPr lang="ru-RU" dirty="0" err="1" smtClean="0"/>
              <a:t>катафотами</a:t>
            </a:r>
            <a:r>
              <a:rPr lang="ru-RU" dirty="0" smtClean="0"/>
              <a:t>). Это также и пожелание службы ГИБДД, оно особенно актуально для ребят, которым приходится переходить дорогу;</a:t>
            </a:r>
          </a:p>
          <a:p>
            <a:pPr lvl="0"/>
            <a:r>
              <a:rPr lang="ru-RU" dirty="0" smtClean="0"/>
              <a:t>Выбирайте ранцы с регулируемыми уплотненными лямками. Важно, чтобы лямки можно было подогнать не только под рост школьника, но и под одежду (одно дело, малыш ходит в рубашке, другое – в пальто или шубе). А дополнительный уплотнитель и достаточная ширина (не менее 4 см) не позволят лямкам врезаться в плечи;</a:t>
            </a:r>
          </a:p>
          <a:p>
            <a:pPr lvl="0"/>
            <a:r>
              <a:rPr lang="ru-RU" dirty="0" smtClean="0"/>
              <a:t>Выбирайте ранцы с достаточным количеством отделений и карманов. В современных моделях, помимо стандартных отделений для тетрадок, учебников и пеналов, есть отделения для мобильного телефона, кармашки для бутылки с водой и пластикового контейнера для завтрака. Это очень удобно и поможет ребенку быстрее найти нужную вещь.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Рекомендации для сохранения правильной осанки: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Для выработки правильной осанки и профилактики ее нарушений необходимо</a:t>
            </a:r>
            <a:br>
              <a:rPr lang="ru-RU" dirty="0" smtClean="0"/>
            </a:br>
            <a:r>
              <a:rPr lang="ru-RU" dirty="0" smtClean="0"/>
              <a:t>систематически, не менее 3-х раз в неделю, тренировать мышцы спины и</a:t>
            </a:r>
            <a:br>
              <a:rPr lang="ru-RU" dirty="0" smtClean="0"/>
            </a:br>
            <a:r>
              <a:rPr lang="ru-RU" dirty="0" smtClean="0"/>
              <a:t>брюшного пресса. Эти упражнения можно включать в комплекс утренней</a:t>
            </a:r>
            <a:br>
              <a:rPr lang="ru-RU" dirty="0" smtClean="0"/>
            </a:br>
            <a:r>
              <a:rPr lang="ru-RU" dirty="0" smtClean="0"/>
              <a:t>гигиенической гимнастики, оздоровительной физкультуры, в урок</a:t>
            </a:r>
            <a:br>
              <a:rPr lang="ru-RU" dirty="0" smtClean="0"/>
            </a:br>
            <a:r>
              <a:rPr lang="ru-RU" dirty="0" smtClean="0"/>
              <a:t>физического воспитания в школе, в спортивную тренировку.</a:t>
            </a:r>
            <a:br>
              <a:rPr lang="ru-RU" dirty="0" smtClean="0"/>
            </a:br>
            <a:r>
              <a:rPr lang="ru-RU" dirty="0" smtClean="0"/>
              <a:t>Задача этих упражнений состоит в том, чтобы увеличить силу и</a:t>
            </a:r>
            <a:br>
              <a:rPr lang="ru-RU" dirty="0" smtClean="0"/>
            </a:br>
            <a:r>
              <a:rPr lang="ru-RU" dirty="0" smtClean="0"/>
              <a:t>статическую выносливость мышц спины и брюшного пресса, - тогда они</a:t>
            </a:r>
            <a:br>
              <a:rPr lang="ru-RU" dirty="0" smtClean="0"/>
            </a:br>
            <a:r>
              <a:rPr lang="ru-RU" dirty="0" smtClean="0"/>
              <a:t>могут в течение долгого времени удерживать позвоночник в правильном</a:t>
            </a:r>
            <a:br>
              <a:rPr lang="ru-RU" dirty="0" smtClean="0"/>
            </a:br>
            <a:r>
              <a:rPr lang="ru-RU" dirty="0" smtClean="0"/>
              <a:t>положении.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357430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428736"/>
            <a:ext cx="7498080" cy="4800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5786446" cy="61436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Цель:</a:t>
            </a:r>
          </a:p>
          <a:p>
            <a:r>
              <a:rPr lang="ru-RU" dirty="0" smtClean="0"/>
              <a:t>Изучить влияние давления ранцев на позвоночник школьников, подобрать рекомендации для профилактики нарушения осанки у школьников.</a:t>
            </a:r>
          </a:p>
          <a:p>
            <a:r>
              <a:rPr lang="ru-RU" b="1" dirty="0" smtClean="0"/>
              <a:t>Задачи: </a:t>
            </a:r>
          </a:p>
          <a:p>
            <a:r>
              <a:rPr lang="ru-RU" dirty="0" smtClean="0"/>
              <a:t>1. Выявить наиболее распространенные виды сумок, которыми пользуются ученики нашей школы.</a:t>
            </a:r>
          </a:p>
          <a:p>
            <a:r>
              <a:rPr lang="ru-RU" dirty="0" smtClean="0"/>
              <a:t>2. Рассчитать давление, производимое школьными сумками на позвоночник.</a:t>
            </a:r>
          </a:p>
          <a:p>
            <a:r>
              <a:rPr lang="ru-RU" dirty="0" smtClean="0"/>
              <a:t>3. Дать практические рекомендации, какие виды сумок нужно использовать.</a:t>
            </a:r>
          </a:p>
          <a:p>
            <a:r>
              <a:rPr lang="ru-RU" dirty="0" smtClean="0"/>
              <a:t>4. Предложить лечебный комплекс спортивных упражнений для </a:t>
            </a:r>
            <a:r>
              <a:rPr lang="ru-RU" dirty="0" err="1" smtClean="0"/>
              <a:t>профилактикеи</a:t>
            </a:r>
            <a:r>
              <a:rPr lang="ru-RU" dirty="0" smtClean="0"/>
              <a:t> против заболевания позвоночника.</a:t>
            </a:r>
          </a:p>
          <a:p>
            <a:endParaRPr lang="ru-RU" dirty="0"/>
          </a:p>
        </p:txBody>
      </p:sp>
      <p:pic>
        <p:nvPicPr>
          <p:cNvPr id="5" name="Рисунок 4" descr="DSC0500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7818" y="857233"/>
            <a:ext cx="3714775" cy="2786082"/>
          </a:xfrm>
          <a:prstGeom prst="rect">
            <a:avLst/>
          </a:prstGeom>
        </p:spPr>
      </p:pic>
      <p:pic>
        <p:nvPicPr>
          <p:cNvPr id="6" name="Рисунок 5" descr="DSC0501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40" y="3643314"/>
            <a:ext cx="3357554" cy="2518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Гипотеза: </a:t>
            </a:r>
            <a:br>
              <a:rPr lang="ru-RU" sz="36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Предположим: что давление ранцев на позвоночник детей нашей школы превышает допустимое и приводит к нарушению осанки.</a:t>
            </a:r>
          </a:p>
          <a:p>
            <a:endParaRPr lang="ru-RU" dirty="0"/>
          </a:p>
        </p:txBody>
      </p:sp>
      <p:pic>
        <p:nvPicPr>
          <p:cNvPr id="4" name="Рисунок 3" descr="DSC0503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437" y="2928934"/>
            <a:ext cx="4095779" cy="3071834"/>
          </a:xfrm>
          <a:prstGeom prst="rect">
            <a:avLst/>
          </a:prstGeom>
        </p:spPr>
      </p:pic>
      <p:pic>
        <p:nvPicPr>
          <p:cNvPr id="5" name="Рисунок 4" descr="DSC0503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47" y="2928934"/>
            <a:ext cx="4095778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500042"/>
            <a:ext cx="7498080" cy="48006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Осанка</a:t>
            </a:r>
            <a:r>
              <a:rPr lang="ru-RU" sz="2400" dirty="0" smtClean="0"/>
              <a:t> - это комплексное понятие о привычном положении тела</a:t>
            </a:r>
            <a:br>
              <a:rPr lang="ru-RU" sz="2400" dirty="0" smtClean="0"/>
            </a:br>
            <a:r>
              <a:rPr lang="ru-RU" sz="2400" dirty="0" smtClean="0"/>
              <a:t>непринужденно стоящего человека. Она определяется и регулируется</a:t>
            </a:r>
            <a:br>
              <a:rPr lang="ru-RU" sz="2400" dirty="0" smtClean="0"/>
            </a:br>
            <a:r>
              <a:rPr lang="ru-RU" sz="2400" dirty="0" smtClean="0"/>
              <a:t>рефлексами позы и отражает не только физическое, но и психическое</a:t>
            </a:r>
            <a:br>
              <a:rPr lang="ru-RU" sz="2400" dirty="0" smtClean="0"/>
            </a:br>
            <a:r>
              <a:rPr lang="ru-RU" sz="2400" dirty="0" smtClean="0"/>
              <a:t>состояние человека, являясь одним из показателей здоровья. </a:t>
            </a:r>
            <a:endParaRPr lang="ru-RU" sz="2400" dirty="0"/>
          </a:p>
        </p:txBody>
      </p:sp>
      <p:pic>
        <p:nvPicPr>
          <p:cNvPr id="4" name="Рисунок 3" descr="DSC0503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3500438"/>
            <a:ext cx="4214810" cy="3161108"/>
          </a:xfrm>
          <a:prstGeom prst="rect">
            <a:avLst/>
          </a:prstGeom>
        </p:spPr>
      </p:pic>
      <p:pic>
        <p:nvPicPr>
          <p:cNvPr id="5" name="Рисунок 4" descr="DSC0503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0562" y="3500438"/>
            <a:ext cx="4214842" cy="3161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сумок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142984"/>
            <a:ext cx="7498080" cy="4800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Чем отличается ранец от портфеля, рюкзака ? </a:t>
            </a:r>
          </a:p>
          <a:p>
            <a:r>
              <a:rPr lang="ru-RU" dirty="0" smtClean="0"/>
              <a:t>Отличить ранец от рюкзака или портфеля с сумкой достаточно легко: </a:t>
            </a:r>
          </a:p>
          <a:p>
            <a:r>
              <a:rPr lang="ru-RU" dirty="0" smtClean="0"/>
              <a:t>школьный ранец – это изделие с жестким корпусом и плечевыми ремнями, предназначенное для переноски школьных принадлежностей на спине. Имеет твердую спинку, поэтому поддерживает спину ребенка в прямом положении и не деформирует позвоночник;</a:t>
            </a:r>
          </a:p>
          <a:p>
            <a:r>
              <a:rPr lang="ru-RU" dirty="0" smtClean="0"/>
              <a:t>  рюкзак отличается от ранца отсутствием жесткого корпуса и уплотненной спинки, в результате чего его содержимое может оказывать на спину неравномерное давление;</a:t>
            </a:r>
          </a:p>
          <a:p>
            <a:r>
              <a:rPr lang="ru-RU" dirty="0" smtClean="0"/>
              <a:t> портфель – тот же ранец, но без плечевых ремней. Вместо этого портфель оснащен ручкой и переносится в руке; </a:t>
            </a:r>
          </a:p>
          <a:p>
            <a:r>
              <a:rPr lang="ru-RU" dirty="0" smtClean="0"/>
              <a:t>сумка может иметь жесткий или мягкий корпус и переноситься как в руке, так и на длинной лямке через плечо.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Что нужно учитывать при выборе сумок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57298"/>
            <a:ext cx="7498080" cy="4800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Чем больше ранец соответствует ортопедическим требованиям, тем он тяжелее, но тем больший вес можно в нем переносить без вреда для здоровья. </a:t>
            </a:r>
          </a:p>
          <a:p>
            <a:r>
              <a:rPr lang="ru-RU" sz="2000" dirty="0" smtClean="0"/>
              <a:t>Рюкзак должен весить  не более 15% от веса ребенка.</a:t>
            </a:r>
          </a:p>
          <a:p>
            <a:r>
              <a:rPr lang="ru-RU" sz="2000" dirty="0" smtClean="0"/>
              <a:t>Вес ежедневного комплекта учебников и письменных принадлежностей не должен превышать: для учащихся 1-2-х классов – более 1,5 кг, </a:t>
            </a:r>
          </a:p>
          <a:p>
            <a:r>
              <a:rPr lang="ru-RU" sz="2000" dirty="0" smtClean="0"/>
              <a:t>3-4-х классов – более 2 кг,</a:t>
            </a:r>
          </a:p>
          <a:p>
            <a:r>
              <a:rPr lang="ru-RU" sz="2000" dirty="0" smtClean="0"/>
              <a:t> 5-6-х классов – более 2,5 кг,</a:t>
            </a:r>
          </a:p>
          <a:p>
            <a:r>
              <a:rPr lang="ru-RU" sz="2000" dirty="0" smtClean="0"/>
              <a:t> 7-8-х классов – более 3,5 кг,</a:t>
            </a:r>
          </a:p>
          <a:p>
            <a:r>
              <a:rPr lang="ru-RU" sz="2000" dirty="0" smtClean="0"/>
              <a:t> 9-11-х классов – более 4,0 кг. </a:t>
            </a:r>
          </a:p>
          <a:p>
            <a:endParaRPr lang="ru-RU" dirty="0"/>
          </a:p>
        </p:txBody>
      </p:sp>
      <p:pic>
        <p:nvPicPr>
          <p:cNvPr id="4" name="Рисунок 3" descr="DSC0503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6" y="3429000"/>
            <a:ext cx="4357686" cy="3268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Опыт 1.</a:t>
            </a:r>
            <a:r>
              <a:rPr lang="ru-RU" sz="3600" dirty="0" smtClean="0"/>
              <a:t>  Изучение данных медицинских осмотров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43050"/>
            <a:ext cx="7498080" cy="480060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Цель</a:t>
            </a:r>
            <a:r>
              <a:rPr lang="ru-RU" sz="1800" dirty="0" smtClean="0"/>
              <a:t>: Выявить процент детей имеющих искривление позвоночника.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b="1" dirty="0" smtClean="0"/>
              <a:t>Вывод</a:t>
            </a:r>
            <a:r>
              <a:rPr lang="ru-RU" sz="1800" dirty="0" smtClean="0"/>
              <a:t>: за 5 лет количество учеников, имеющих патологию позвоночника,  увеличилось с 12 до 21 человека, что составляет 6 % от общего числа учащихся. Можно отметить, что в структуре патологии позвоночника преобладает нарушение осанки – 4% и сколиоз – 2%</a:t>
            </a:r>
          </a:p>
          <a:p>
            <a:endParaRPr lang="ru-RU" sz="1800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214554"/>
            <a:ext cx="7861396" cy="2243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071546"/>
            <a:ext cx="6673863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Опыт 2.</a:t>
            </a:r>
            <a:r>
              <a:rPr lang="ru-RU" sz="2800" dirty="0" smtClean="0"/>
              <a:t> Сумки, которые предпочитают школьники в нашем учебном заведении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783832" cy="535785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</a:t>
            </a:r>
            <a:r>
              <a:rPr lang="ru-RU" sz="2000" dirty="0" smtClean="0"/>
              <a:t>: узнать, каким видам сумок ученики отдают предпочтение.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Вывод</a:t>
            </a:r>
            <a:r>
              <a:rPr lang="ru-RU" sz="2000" dirty="0" smtClean="0"/>
              <a:t>: из таблицы видно, что мальчики больше предпочитают ранцы, чем девочки. Для наглядности данная информация приведена в виде  диаграммы №2</a:t>
            </a:r>
          </a:p>
          <a:p>
            <a:endParaRPr lang="ru-RU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728" y="1714488"/>
            <a:ext cx="6058456" cy="3560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865</Words>
  <Application>Microsoft Office PowerPoint</Application>
  <PresentationFormat>Экран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Расчет давления ранцев на позвоночник школьников</vt:lpstr>
      <vt:lpstr>Презентация PowerPoint</vt:lpstr>
      <vt:lpstr>Гипотеза:  </vt:lpstr>
      <vt:lpstr>Презентация PowerPoint</vt:lpstr>
      <vt:lpstr>Виды сумок </vt:lpstr>
      <vt:lpstr>Что нужно учитывать при выборе сумок</vt:lpstr>
      <vt:lpstr>Опыт 1.  Изучение данных медицинских осмотров  </vt:lpstr>
      <vt:lpstr>Презентация PowerPoint</vt:lpstr>
      <vt:lpstr>Опыт 2. Сумки, которые предпочитают школьники в нашем учебном заведении </vt:lpstr>
      <vt:lpstr>Презентация PowerPoint</vt:lpstr>
      <vt:lpstr>Опыт 3. Расчет давления школьных сумок на позвоночник школьника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 по выбору школьных сумок: </vt:lpstr>
      <vt:lpstr>Рекомендации для сохранения правильной осанки: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давления ранцев на позвоночник школьников</dc:title>
  <cp:lastModifiedBy>User</cp:lastModifiedBy>
  <cp:revision>11</cp:revision>
  <dcterms:modified xsi:type="dcterms:W3CDTF">2015-01-15T04:13:29Z</dcterms:modified>
</cp:coreProperties>
</file>