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74" r:id="rId13"/>
    <p:sldId id="266" r:id="rId14"/>
    <p:sldId id="267" r:id="rId15"/>
    <p:sldId id="271" r:id="rId16"/>
    <p:sldId id="269" r:id="rId17"/>
    <p:sldId id="270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EA690-01AF-4FBB-9840-9D94BD33E976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250E0-3D22-429E-BE30-7917DE768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http://school-collection.edu.ru/catalog/res/c27bbaf8-db87-48ed-8fed-7affc9db4358/view/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250E0-3D22-429E-BE30-7917DE768A8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A011B-B7A4-490D-A4BD-4D34DCCA7F1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C2947-6B0C-4120-AB92-8A9C79308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A011B-B7A4-490D-A4BD-4D34DCCA7F1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C2947-6B0C-4120-AB92-8A9C79308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A011B-B7A4-490D-A4BD-4D34DCCA7F1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C2947-6B0C-4120-AB92-8A9C79308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A011B-B7A4-490D-A4BD-4D34DCCA7F1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C2947-6B0C-4120-AB92-8A9C79308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A011B-B7A4-490D-A4BD-4D34DCCA7F1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C2947-6B0C-4120-AB92-8A9C79308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A011B-B7A4-490D-A4BD-4D34DCCA7F1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C2947-6B0C-4120-AB92-8A9C79308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A011B-B7A4-490D-A4BD-4D34DCCA7F1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C2947-6B0C-4120-AB92-8A9C79308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A011B-B7A4-490D-A4BD-4D34DCCA7F1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C2947-6B0C-4120-AB92-8A9C79308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A011B-B7A4-490D-A4BD-4D34DCCA7F1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C2947-6B0C-4120-AB92-8A9C79308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A011B-B7A4-490D-A4BD-4D34DCCA7F1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C2947-6B0C-4120-AB92-8A9C79308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A011B-B7A4-490D-A4BD-4D34DCCA7F1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C2947-6B0C-4120-AB92-8A9C79308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4EA011B-B7A4-490D-A4BD-4D34DCCA7F1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3DC2947-6B0C-4120-AB92-8A9C79308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5" Type="http://schemas.openxmlformats.org/officeDocument/2006/relationships/image" Target="../media/image21.jpeg"/><Relationship Id="rId10" Type="http://schemas.openxmlformats.org/officeDocument/2006/relationships/image" Target="../media/image16.png"/><Relationship Id="rId4" Type="http://schemas.openxmlformats.org/officeDocument/2006/relationships/image" Target="../media/image10.jpeg"/><Relationship Id="rId9" Type="http://schemas.openxmlformats.org/officeDocument/2006/relationships/image" Target="../media/image15.jpeg"/><Relationship Id="rId1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Давление.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7 класс</a:t>
            </a:r>
          </a:p>
          <a:p>
            <a:pPr algn="r"/>
            <a:r>
              <a:rPr lang="ru-RU" dirty="0" smtClean="0"/>
              <a:t>Черных О. Ю.</a:t>
            </a:r>
          </a:p>
          <a:p>
            <a:pPr algn="r"/>
            <a:r>
              <a:rPr lang="ru-RU" dirty="0" smtClean="0"/>
              <a:t>МОУ «СОШ №10»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Текст 2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Уменьшение давления</a:t>
            </a:r>
          </a:p>
          <a:p>
            <a:endParaRPr lang="ru-RU" dirty="0"/>
          </a:p>
        </p:txBody>
      </p:sp>
      <p:sp>
        <p:nvSpPr>
          <p:cNvPr id="28" name="Текст 2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Увеличение давления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" name="Picture 1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071546"/>
            <a:ext cx="1428759" cy="137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1" name="Рисунок 10" descr="кама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1071546"/>
            <a:ext cx="2143140" cy="1604677"/>
          </a:xfrm>
          <a:prstGeom prst="rect">
            <a:avLst/>
          </a:prstGeom>
        </p:spPr>
      </p:pic>
      <p:pic>
        <p:nvPicPr>
          <p:cNvPr id="12" name="Рисунок 11" descr="машины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643182"/>
            <a:ext cx="2428892" cy="1771589"/>
          </a:xfrm>
          <a:prstGeom prst="rect">
            <a:avLst/>
          </a:prstGeom>
        </p:spPr>
      </p:pic>
      <p:pic>
        <p:nvPicPr>
          <p:cNvPr id="13" name="Рисунок 12" descr="здание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7422" y="2500306"/>
            <a:ext cx="1767675" cy="2000264"/>
          </a:xfrm>
          <a:prstGeom prst="rect">
            <a:avLst/>
          </a:prstGeom>
        </p:spPr>
      </p:pic>
      <p:pic>
        <p:nvPicPr>
          <p:cNvPr id="14" name="Picture 15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4500570"/>
            <a:ext cx="2016125" cy="1871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5" name="Рисунок 14" descr="i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00232" y="1071546"/>
            <a:ext cx="2143125" cy="1428750"/>
          </a:xfrm>
          <a:prstGeom prst="rect">
            <a:avLst/>
          </a:prstGeom>
        </p:spPr>
      </p:pic>
      <p:pic>
        <p:nvPicPr>
          <p:cNvPr id="16" name="Рисунок 15" descr="7abc54c682a85285d0ffd69ebf67de3ccca0f46d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14282" y="1214422"/>
            <a:ext cx="1733542" cy="1303027"/>
          </a:xfrm>
          <a:prstGeom prst="rect">
            <a:avLst/>
          </a:prstGeom>
        </p:spPr>
      </p:pic>
      <p:pic>
        <p:nvPicPr>
          <p:cNvPr id="18" name="Рисунок 17" descr="h87540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57422" y="4786322"/>
            <a:ext cx="1834222" cy="1376356"/>
          </a:xfrm>
          <a:prstGeom prst="rect">
            <a:avLst/>
          </a:prstGeom>
        </p:spPr>
      </p:pic>
      <p:pic>
        <p:nvPicPr>
          <p:cNvPr id="19" name="Picture 14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892" y="2500306"/>
            <a:ext cx="20161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Рисунок 19" descr="i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43438" y="5500702"/>
            <a:ext cx="1700224" cy="1214446"/>
          </a:xfrm>
          <a:prstGeom prst="rect">
            <a:avLst/>
          </a:prstGeom>
        </p:spPr>
      </p:pic>
      <p:pic>
        <p:nvPicPr>
          <p:cNvPr id="21" name="Рисунок 20" descr="gvozd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500562" y="4143380"/>
            <a:ext cx="996696" cy="1109472"/>
          </a:xfrm>
          <a:prstGeom prst="rect">
            <a:avLst/>
          </a:prstGeom>
        </p:spPr>
      </p:pic>
      <p:pic>
        <p:nvPicPr>
          <p:cNvPr id="22" name="Рисунок 21" descr="i1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072066" y="2786058"/>
            <a:ext cx="1714512" cy="1143008"/>
          </a:xfrm>
          <a:prstGeom prst="rect">
            <a:avLst/>
          </a:prstGeom>
        </p:spPr>
      </p:pic>
      <p:pic>
        <p:nvPicPr>
          <p:cNvPr id="23" name="Рисунок 22" descr="i2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43768" y="4639401"/>
            <a:ext cx="1813086" cy="1710459"/>
          </a:xfrm>
          <a:prstGeom prst="rect">
            <a:avLst/>
          </a:prstGeom>
        </p:spPr>
      </p:pic>
      <p:pic>
        <p:nvPicPr>
          <p:cNvPr id="24" name="Рисунок 23" descr="i4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715008" y="4429132"/>
            <a:ext cx="1393517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Ответьте на вопросы: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Почему охотничьи лыжи делают широкими?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Почему мы спим на подушке?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Почему на стуле сидеть удобнее, чем на табуретке?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буря, которая летом валит живые деревья, часто не может свалить стоящее рядом сухое дерево без листьев, если оно не подгнило?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9" name="Рисунок 8" descr="i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3286124"/>
            <a:ext cx="1163011" cy="1140206"/>
          </a:xfrm>
          <a:prstGeom prst="rect">
            <a:avLst/>
          </a:prstGeom>
        </p:spPr>
      </p:pic>
      <p:pic>
        <p:nvPicPr>
          <p:cNvPr id="10" name="Рисунок 9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1928802"/>
            <a:ext cx="1123945" cy="873532"/>
          </a:xfrm>
          <a:prstGeom prst="rect">
            <a:avLst/>
          </a:prstGeom>
        </p:spPr>
      </p:pic>
      <p:pic>
        <p:nvPicPr>
          <p:cNvPr id="11" name="Рисунок 10" descr="703494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72330" y="285728"/>
            <a:ext cx="1627650" cy="108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/>
          <a:lstStyle/>
          <a:p>
            <a:pPr marL="596646" indent="-514350">
              <a:buNone/>
            </a:pP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1: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Определите давление танка массой 60 кг, если площадь 	гусеницы равна 1,5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pPr marL="596646" indent="-514350">
              <a:buNone/>
            </a:pPr>
            <a:endParaRPr lang="ru-RU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Какое давление оказывает лыжник массой 60 кг на снег, если длина каждой лыжи 1,5м, а ширина 10см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Самопроверка: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По какой формуле вычисляется давление:</a:t>
            </a:r>
          </a:p>
          <a:p>
            <a:pPr marL="514350" indent="-514350">
              <a:buNone/>
            </a:pPr>
            <a:r>
              <a:rPr lang="ru-RU" dirty="0" smtClean="0"/>
              <a:t>	А. </a:t>
            </a:r>
            <a:r>
              <a:rPr lang="en-US" dirty="0" smtClean="0"/>
              <a:t>p = F·S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	</a:t>
            </a:r>
            <a:r>
              <a:rPr lang="ru-RU" dirty="0" smtClean="0"/>
              <a:t>Б.</a:t>
            </a:r>
            <a:r>
              <a:rPr lang="en-US" dirty="0" smtClean="0"/>
              <a:t> p = F/S 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	</a:t>
            </a:r>
            <a:r>
              <a:rPr lang="ru-RU" dirty="0" smtClean="0"/>
              <a:t>В. </a:t>
            </a:r>
            <a:r>
              <a:rPr lang="en-US" dirty="0" smtClean="0"/>
              <a:t>p = S/F</a:t>
            </a:r>
            <a:endParaRPr lang="ru-RU" dirty="0"/>
          </a:p>
        </p:txBody>
      </p:sp>
      <p:sp>
        <p:nvSpPr>
          <p:cNvPr id="4" name="Штриховая стрелка вправо 3">
            <a:hlinkClick r:id="rId2" action="ppaction://hlinksldjump"/>
          </p:cNvPr>
          <p:cNvSpPr/>
          <p:nvPr/>
        </p:nvSpPr>
        <p:spPr>
          <a:xfrm>
            <a:off x="5786446" y="5072074"/>
            <a:ext cx="1285884" cy="85725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</a:t>
            </a:r>
            <a:r>
              <a:rPr lang="ru-RU" dirty="0" smtClean="0"/>
              <a:t>. В каких единицах измеряется давление?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А. Н/м</a:t>
            </a:r>
            <a:r>
              <a:rPr lang="ru-RU" baseline="30000" dirty="0" smtClean="0"/>
              <a:t>2</a:t>
            </a:r>
          </a:p>
          <a:p>
            <a:pPr>
              <a:buNone/>
            </a:pPr>
            <a:r>
              <a:rPr lang="ru-RU" baseline="30000" dirty="0" smtClean="0"/>
              <a:t>	</a:t>
            </a:r>
            <a:r>
              <a:rPr lang="ru-RU" dirty="0" smtClean="0"/>
              <a:t>Б. Н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В. Па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Г. Н·м</a:t>
            </a:r>
            <a:r>
              <a:rPr lang="ru-RU" baseline="30000" dirty="0" smtClean="0"/>
              <a:t>2</a:t>
            </a:r>
            <a:endParaRPr lang="ru-RU" dirty="0"/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>
            <a:off x="5786446" y="5072074"/>
            <a:ext cx="1285884" cy="85725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Какое давление больше?</a:t>
            </a:r>
          </a:p>
          <a:p>
            <a:pPr>
              <a:buNone/>
            </a:pPr>
            <a:r>
              <a:rPr lang="ru-RU" dirty="0" smtClean="0"/>
              <a:t>		 500 гПа или 5 000 000 Н/см</a:t>
            </a:r>
            <a:r>
              <a:rPr lang="ru-RU" baseline="30000" dirty="0" smtClean="0"/>
              <a:t>2 </a:t>
            </a:r>
          </a:p>
          <a:p>
            <a:pPr>
              <a:buNone/>
            </a:pPr>
            <a:r>
              <a:rPr lang="ru-RU" baseline="30000" dirty="0" smtClean="0"/>
              <a:t>	</a:t>
            </a:r>
            <a:r>
              <a:rPr lang="ru-RU" baseline="30000" dirty="0" smtClean="0"/>
              <a:t>	 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428860" y="2928934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50 000 Па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504" y="292893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500 Па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Штриховая стрелка вправо 6">
            <a:hlinkClick r:id="rId2" action="ppaction://hlinksldjump"/>
          </p:cNvPr>
          <p:cNvSpPr/>
          <p:nvPr/>
        </p:nvSpPr>
        <p:spPr>
          <a:xfrm>
            <a:off x="5786446" y="5072074"/>
            <a:ext cx="1285884" cy="85725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Какой брусок производит большее давление?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age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571612"/>
            <a:ext cx="5000660" cy="2109217"/>
          </a:xfrm>
        </p:spPr>
      </p:pic>
      <p:sp>
        <p:nvSpPr>
          <p:cNvPr id="5" name="TextBox 4"/>
          <p:cNvSpPr txBox="1"/>
          <p:nvPr/>
        </p:nvSpPr>
        <p:spPr>
          <a:xfrm>
            <a:off x="1357290" y="4214818"/>
            <a:ext cx="2000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А. 1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Б.  2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В. 3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Штриховая стрелка вправо 6">
            <a:hlinkClick r:id="rId3" action="ppaction://hlinksldjump"/>
          </p:cNvPr>
          <p:cNvSpPr/>
          <p:nvPr/>
        </p:nvSpPr>
        <p:spPr>
          <a:xfrm>
            <a:off x="5786446" y="5072074"/>
            <a:ext cx="1285884" cy="85725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g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285728"/>
            <a:ext cx="6072230" cy="3783958"/>
          </a:xfrm>
        </p:spPr>
      </p:pic>
      <p:sp>
        <p:nvSpPr>
          <p:cNvPr id="7" name="TextBox 6"/>
          <p:cNvSpPr txBox="1"/>
          <p:nvPr/>
        </p:nvSpPr>
        <p:spPr>
          <a:xfrm>
            <a:off x="5572132" y="392906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6715140" y="5429264"/>
            <a:ext cx="928694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4929198"/>
            <a:ext cx="3705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Молодцы!!!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4-конечная звезда 9"/>
          <p:cNvSpPr/>
          <p:nvPr/>
        </p:nvSpPr>
        <p:spPr>
          <a:xfrm>
            <a:off x="928662" y="6072206"/>
            <a:ext cx="500066" cy="357190"/>
          </a:xfrm>
          <a:prstGeom prst="star4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642910" y="4000504"/>
            <a:ext cx="500066" cy="357190"/>
          </a:xfrm>
          <a:prstGeom prst="star4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4429124" y="6286520"/>
            <a:ext cx="500066" cy="357190"/>
          </a:xfrm>
          <a:prstGeom prst="star4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4429132"/>
            <a:ext cx="500066" cy="357190"/>
          </a:xfrm>
          <a:prstGeom prst="star4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4572000" y="4071942"/>
            <a:ext cx="500066" cy="357190"/>
          </a:xfrm>
          <a:prstGeom prst="star4">
            <a:avLst>
              <a:gd name="adj" fmla="val 914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9" grpId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Продолжите предложение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сегодня я узнал…</a:t>
            </a:r>
          </a:p>
          <a:p>
            <a:r>
              <a:rPr lang="ru-RU" dirty="0" smtClean="0"/>
              <a:t>было интересно…</a:t>
            </a:r>
          </a:p>
          <a:p>
            <a:r>
              <a:rPr lang="ru-RU" dirty="0" smtClean="0"/>
              <a:t>было трудно…</a:t>
            </a:r>
          </a:p>
          <a:p>
            <a:r>
              <a:rPr lang="ru-RU" dirty="0" smtClean="0"/>
              <a:t>я выполнял задания…</a:t>
            </a:r>
          </a:p>
          <a:p>
            <a:r>
              <a:rPr lang="ru-RU" dirty="0" smtClean="0"/>
              <a:t>я понял, что…</a:t>
            </a:r>
          </a:p>
          <a:p>
            <a:r>
              <a:rPr lang="ru-RU" dirty="0" smtClean="0"/>
              <a:t>теперь я могу…</a:t>
            </a:r>
          </a:p>
          <a:p>
            <a:r>
              <a:rPr lang="ru-RU" dirty="0" smtClean="0"/>
              <a:t>я почувствовал, что…</a:t>
            </a:r>
          </a:p>
          <a:p>
            <a:r>
              <a:rPr lang="ru-RU" dirty="0" smtClean="0"/>
              <a:t>я приобрел…</a:t>
            </a:r>
          </a:p>
          <a:p>
            <a:r>
              <a:rPr lang="ru-RU" dirty="0" smtClean="0"/>
              <a:t>я научился…</a:t>
            </a:r>
          </a:p>
          <a:p>
            <a:r>
              <a:rPr lang="ru-RU" dirty="0" smtClean="0"/>
              <a:t>у меня получилось …</a:t>
            </a:r>
          </a:p>
          <a:p>
            <a:r>
              <a:rPr lang="ru-RU" dirty="0" smtClean="0"/>
              <a:t>я смог…</a:t>
            </a:r>
          </a:p>
          <a:p>
            <a:r>
              <a:rPr lang="ru-RU" dirty="0" smtClean="0"/>
              <a:t>я попробую…</a:t>
            </a:r>
          </a:p>
          <a:p>
            <a:r>
              <a:rPr lang="ru-RU" dirty="0" smtClean="0"/>
              <a:t>меня удивило…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7732" y="2285992"/>
            <a:ext cx="4020531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/>
              <a:t>Цель: изучить понятие «давление»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Задачи:</a:t>
            </a:r>
          </a:p>
          <a:p>
            <a:r>
              <a:rPr lang="ru-RU" dirty="0" smtClean="0"/>
              <a:t>Ввести новую физическую величину «давление»</a:t>
            </a:r>
          </a:p>
          <a:p>
            <a:r>
              <a:rPr lang="ru-RU" dirty="0" smtClean="0"/>
              <a:t>Определить способ его нахождения</a:t>
            </a:r>
          </a:p>
          <a:p>
            <a:r>
              <a:rPr lang="ru-RU" dirty="0" smtClean="0"/>
              <a:t>Научиться применять новые знания на практике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Лыжник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285860"/>
            <a:ext cx="7643866" cy="5072098"/>
          </a:xfrm>
        </p:spPr>
      </p:pic>
      <p:sp>
        <p:nvSpPr>
          <p:cNvPr id="6" name="Выноска-облако 5"/>
          <p:cNvSpPr/>
          <p:nvPr/>
        </p:nvSpPr>
        <p:spPr>
          <a:xfrm>
            <a:off x="5857884" y="142852"/>
            <a:ext cx="2714644" cy="221457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15074" y="785794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Почему????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чего зависит глубина погружения гвоздей?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71538" y="1000108"/>
            <a:ext cx="3522204" cy="2571768"/>
          </a:xfrm>
        </p:spPr>
      </p:pic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1000108"/>
            <a:ext cx="3643338" cy="25614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1538" y="4214818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От площади опоры: чем больше площадь, тем меньше погружение.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857232"/>
            <a:ext cx="3815721" cy="2786082"/>
          </a:xfrm>
          <a:prstGeom prst="rect">
            <a:avLst/>
          </a:prstGeom>
        </p:spPr>
      </p:pic>
      <p:pic>
        <p:nvPicPr>
          <p:cNvPr id="9" name="Рисунок 8" descr="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928670"/>
            <a:ext cx="3835455" cy="25672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71538" y="5143512"/>
            <a:ext cx="7286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От величины действующей силы: чем больше сила, тем больше погружение.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071538" y="3429000"/>
            <a:ext cx="1500198" cy="1571636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Давление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величина, равная отношению силы, действующей перпендикулярно поверхности, к площади этой поверхности.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авление</a:t>
            </a:r>
            <a:r>
              <a:rPr lang="ru-RU" sz="28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928926" y="2285992"/>
            <a:ext cx="1643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86116" y="171448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сила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0364" y="2357430"/>
            <a:ext cx="1516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площадь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3786190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</a:t>
            </a:r>
            <a:r>
              <a:rPr lang="en-US" sz="4000" dirty="0" smtClean="0"/>
              <a:t> = </a:t>
            </a:r>
            <a:endParaRPr lang="ru-RU" sz="40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28794" y="4143380"/>
            <a:ext cx="42862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28794" y="3357562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</a:t>
            </a:r>
            <a:endParaRPr lang="ru-RU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1928794" y="4214818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</a:t>
            </a:r>
            <a:endParaRPr lang="ru-RU" sz="4400" dirty="0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572000" y="1928802"/>
            <a:ext cx="3571900" cy="335758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>
            <a:stCxn id="18" idx="1"/>
            <a:endCxn id="18" idx="5"/>
          </p:cNvCxnSpPr>
          <p:nvPr/>
        </p:nvCxnSpPr>
        <p:spPr>
          <a:xfrm rot="10800000" flipH="1">
            <a:off x="5464975" y="3607595"/>
            <a:ext cx="17859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8" idx="3"/>
          </p:cNvCxnSpPr>
          <p:nvPr/>
        </p:nvCxnSpPr>
        <p:spPr>
          <a:xfrm rot="5400000">
            <a:off x="5536413" y="4464851"/>
            <a:ext cx="1643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72198" y="2714620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F</a:t>
            </a:r>
            <a:endParaRPr lang="ru-RU" sz="6000" dirty="0"/>
          </a:p>
        </p:txBody>
      </p:sp>
      <p:sp>
        <p:nvSpPr>
          <p:cNvPr id="24" name="TextBox 23"/>
          <p:cNvSpPr txBox="1"/>
          <p:nvPr/>
        </p:nvSpPr>
        <p:spPr>
          <a:xfrm>
            <a:off x="5500694" y="3786190"/>
            <a:ext cx="6429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p</a:t>
            </a:r>
            <a:endParaRPr lang="ru-RU" sz="6600" dirty="0"/>
          </a:p>
        </p:txBody>
      </p:sp>
      <p:sp>
        <p:nvSpPr>
          <p:cNvPr id="25" name="TextBox 24"/>
          <p:cNvSpPr txBox="1"/>
          <p:nvPr/>
        </p:nvSpPr>
        <p:spPr>
          <a:xfrm>
            <a:off x="6572264" y="3857628"/>
            <a:ext cx="6429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S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4" grpId="0"/>
      <p:bldP spid="15" grpId="0"/>
      <p:bldP spid="18" grpId="0" animBg="1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1071538" y="3429000"/>
            <a:ext cx="3143272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28736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[p]=</a:t>
            </a:r>
            <a:endParaRPr lang="ru-RU" dirty="0" smtClean="0"/>
          </a:p>
          <a:p>
            <a:pPr>
              <a:buNone/>
            </a:pPr>
            <a:endParaRPr lang="en-US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071670" y="1714488"/>
            <a:ext cx="57150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71670" y="928670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71670" y="1785926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м</a:t>
            </a:r>
            <a:r>
              <a:rPr lang="ru-RU" sz="4000" baseline="30000" dirty="0" smtClean="0"/>
              <a:t>2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714612" y="1357298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 </a:t>
            </a:r>
            <a:r>
              <a:rPr lang="ru-RU" sz="4000" dirty="0" smtClean="0"/>
              <a:t>Па</a:t>
            </a:r>
            <a:r>
              <a:rPr lang="ru-RU" sz="2400" dirty="0" smtClean="0"/>
              <a:t>(паскаль) 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3429000"/>
            <a:ext cx="15001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 гПа =</a:t>
            </a:r>
          </a:p>
          <a:p>
            <a:r>
              <a:rPr lang="ru-RU" sz="2800" dirty="0" smtClean="0"/>
              <a:t>1 кПа =</a:t>
            </a:r>
          </a:p>
          <a:p>
            <a:r>
              <a:rPr lang="ru-RU" sz="2800" dirty="0" smtClean="0"/>
              <a:t>1 МПа =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581260" y="379571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14546" y="350043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100 Па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214546" y="3929066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1000 Па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357422" y="435769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1 000 000 Па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214414" y="71435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СИ: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929190" y="285728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Выразите в паскалях давление:</a:t>
            </a:r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286380" y="714356"/>
            <a:ext cx="157163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 гПа =</a:t>
            </a:r>
          </a:p>
          <a:p>
            <a:r>
              <a:rPr lang="ru-RU" sz="2400" dirty="0" smtClean="0"/>
              <a:t>0,4 кПа =</a:t>
            </a:r>
          </a:p>
          <a:p>
            <a:r>
              <a:rPr lang="ru-RU" sz="2400" dirty="0" smtClean="0"/>
              <a:t>0,8 МПа =</a:t>
            </a:r>
          </a:p>
          <a:p>
            <a:endParaRPr lang="ru-RU" sz="2400" dirty="0"/>
          </a:p>
          <a:p>
            <a:r>
              <a:rPr lang="ru-RU" sz="2400" dirty="0" smtClean="0"/>
              <a:t>0,02</a:t>
            </a:r>
          </a:p>
          <a:p>
            <a:endParaRPr lang="ru-RU" sz="2400" dirty="0"/>
          </a:p>
          <a:p>
            <a:r>
              <a:rPr lang="ru-RU" sz="2400" dirty="0" smtClean="0"/>
              <a:t>10  </a:t>
            </a:r>
          </a:p>
          <a:p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6000760" y="2428868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00760" y="200024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929322" y="242886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см</a:t>
            </a:r>
            <a:r>
              <a:rPr lang="ru-RU" sz="2000" baseline="30000" dirty="0" smtClean="0"/>
              <a:t>2</a:t>
            </a:r>
            <a:endParaRPr lang="ru-RU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6500826" y="214311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=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715008" y="271462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643570" y="314324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см</a:t>
            </a:r>
            <a:r>
              <a:rPr lang="ru-RU" sz="2000" baseline="30000" dirty="0" smtClean="0"/>
              <a:t>2</a:t>
            </a:r>
            <a:endParaRPr lang="ru-RU" sz="20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5715008" y="3143248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215074" y="292893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=</a:t>
            </a:r>
            <a:endParaRPr lang="ru-R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857752" y="3643314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Выразите 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гекто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- 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килопаскалях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86314" y="4357694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10 000 Па =</a:t>
            </a:r>
          </a:p>
          <a:p>
            <a:r>
              <a:rPr lang="ru-RU" sz="2400" dirty="0" smtClean="0"/>
              <a:t>5800 Па =</a:t>
            </a:r>
            <a:endParaRPr lang="ru-RU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286512" y="714356"/>
            <a:ext cx="928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500 Па</a:t>
            </a:r>
            <a:endParaRPr lang="ru-RU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6572264" y="1142984"/>
            <a:ext cx="928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400 Па</a:t>
            </a:r>
            <a:endParaRPr lang="ru-RU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6715140" y="1500174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800 000 Па</a:t>
            </a:r>
            <a:endParaRPr lang="ru-RU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6858016" y="2214554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200 Па</a:t>
            </a:r>
            <a:endParaRPr lang="ru-RU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6500826" y="2928934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100 000 Па</a:t>
            </a:r>
            <a:endParaRPr lang="ru-RU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6357950" y="4429132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100 гПа = 10 кПа</a:t>
            </a:r>
            <a:endParaRPr lang="ru-RU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6143636" y="4786322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58 гПа = 5,8 кПа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4" grpId="0"/>
      <p:bldP spid="15" grpId="0"/>
      <p:bldP spid="16" grpId="0"/>
      <p:bldP spid="17" grpId="0"/>
      <p:bldP spid="22" grpId="0"/>
      <p:bldP spid="23" grpId="0"/>
      <p:bldP spid="25" grpId="0"/>
      <p:bldP spid="26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686700" cy="107157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сила давления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сила, действующая перпендикулярно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поверхности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7" name="Содержимое 6" descr="сила давлен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000108"/>
            <a:ext cx="3962854" cy="2071702"/>
          </a:xfrm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286124"/>
            <a:ext cx="3410231" cy="2428892"/>
          </a:xfrm>
          <a:prstGeom prst="rect">
            <a:avLst/>
          </a:prstGeom>
          <a:noFill/>
          <a:ln w="28575">
            <a:solidFill>
              <a:srgbClr val="336600"/>
            </a:solidFill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000232" y="4071942"/>
            <a:ext cx="1857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 = P</a:t>
            </a:r>
          </a:p>
          <a:p>
            <a:r>
              <a:rPr lang="en-US" sz="4000" dirty="0" smtClean="0"/>
              <a:t>P = mg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286380" y="1428736"/>
            <a:ext cx="33575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Чаще всего силой давления является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вес тела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8578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Определите давление, оказываемое брусками на парту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28596" y="857232"/>
            <a:ext cx="4040188" cy="4286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1 часть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4714876" y="857232"/>
            <a:ext cx="4041775" cy="4286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2 часть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457200" y="1785927"/>
            <a:ext cx="4040188" cy="350046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45025" y="1785927"/>
            <a:ext cx="4041775" cy="3500462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1.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2285992"/>
            <a:ext cx="71438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14480" y="18573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71670" y="2000240"/>
            <a:ext cx="78581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13" idx="1"/>
            <a:endCxn id="13" idx="3"/>
          </p:cNvCxnSpPr>
          <p:nvPr/>
        </p:nvCxnSpPr>
        <p:spPr>
          <a:xfrm rot="10800000" flipH="1">
            <a:off x="2071670" y="2250273"/>
            <a:ext cx="785818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00364" y="18573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1643050"/>
            <a:ext cx="78581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357554" y="2214554"/>
            <a:ext cx="785818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357554" y="1928802"/>
            <a:ext cx="785818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000628" y="2285992"/>
            <a:ext cx="78581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16200000">
            <a:off x="6215074" y="2071678"/>
            <a:ext cx="78581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6000760" y="18573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7072330" y="18573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500958" y="2000240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3715538" y="1999446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28596" y="350043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500034" y="3357562"/>
          <a:ext cx="8286808" cy="2601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936"/>
                <a:gridCol w="1343807"/>
                <a:gridCol w="1493118"/>
                <a:gridCol w="1642431"/>
                <a:gridCol w="1801312"/>
                <a:gridCol w="1558204"/>
              </a:tblGrid>
              <a:tr h="7858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Вес бруска</a:t>
                      </a:r>
                    </a:p>
                    <a:p>
                      <a:pPr algn="ctr"/>
                      <a:r>
                        <a:rPr lang="en-US" dirty="0" smtClean="0"/>
                        <a:t>P,</a:t>
                      </a:r>
                      <a:r>
                        <a:rPr lang="en-US" baseline="0" dirty="0" smtClean="0"/>
                        <a:t> 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Длина грани</a:t>
                      </a:r>
                    </a:p>
                    <a:p>
                      <a:pPr algn="ctr"/>
                      <a:r>
                        <a:rPr lang="ru-RU" dirty="0" smtClean="0"/>
                        <a:t>а, 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Ширина грани</a:t>
                      </a:r>
                    </a:p>
                    <a:p>
                      <a:pPr algn="ctr"/>
                      <a:r>
                        <a:rPr lang="en-US" dirty="0" smtClean="0"/>
                        <a:t>b, </a:t>
                      </a:r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Площадь грани</a:t>
                      </a:r>
                    </a:p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м</a:t>
                      </a:r>
                      <a:r>
                        <a:rPr lang="ru-RU" baseline="30000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Давление</a:t>
                      </a:r>
                    </a:p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Па</a:t>
                      </a:r>
                      <a:endParaRPr lang="ru-RU" dirty="0"/>
                    </a:p>
                  </a:txBody>
                  <a:tcPr/>
                </a:tc>
              </a:tr>
              <a:tr h="562206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2206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2206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143000"/>
          </a:xfrm>
        </p:spPr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357298"/>
            <a:ext cx="3857652" cy="639762"/>
          </a:xfrm>
        </p:spPr>
        <p:txBody>
          <a:bodyPr/>
          <a:lstStyle/>
          <a:p>
            <a:pPr algn="ctr"/>
            <a:r>
              <a:rPr lang="ru-RU" dirty="0" smtClean="0"/>
              <a:t>Увеличение давления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714876" y="1357298"/>
            <a:ext cx="3971924" cy="603263"/>
          </a:xfrm>
        </p:spPr>
        <p:txBody>
          <a:bodyPr/>
          <a:lstStyle/>
          <a:p>
            <a:pPr algn="ctr"/>
            <a:r>
              <a:rPr lang="ru-RU" dirty="0" smtClean="0"/>
              <a:t>Уменьшение давления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57158" y="2285992"/>
            <a:ext cx="3900486" cy="278608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Увеличить силу давления</a:t>
            </a:r>
          </a:p>
          <a:p>
            <a:pPr marL="457200" indent="-457200">
              <a:buAutoNum type="arabicPeriod"/>
            </a:pPr>
            <a:r>
              <a:rPr lang="ru-RU" dirty="0" smtClean="0"/>
              <a:t>Уменьшить площадь, на которую эта сила действует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2285992"/>
            <a:ext cx="4041775" cy="271464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Уменьшить силу давления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Увеличить площадь, на которую эта сила действует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466</TotalTime>
  <Words>470</Words>
  <Application>Microsoft Office PowerPoint</Application>
  <PresentationFormat>Экран (4:3)</PresentationFormat>
  <Paragraphs>145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Давление.</vt:lpstr>
      <vt:lpstr>Цель: изучить понятие «давление»</vt:lpstr>
      <vt:lpstr>Слайд 3</vt:lpstr>
      <vt:lpstr>От чего зависит глубина погружения гвоздей?</vt:lpstr>
      <vt:lpstr>Давление – величина, равная отношению силы, действующей перпендикулярно поверхности, к площади этой поверхности.</vt:lpstr>
      <vt:lpstr>Слайд 6</vt:lpstr>
      <vt:lpstr>F – сила давления – сила, действующая перпендикулярно поверхности </vt:lpstr>
      <vt:lpstr>Определите давление, оказываемое брусками на парту</vt:lpstr>
      <vt:lpstr>Выводы:</vt:lpstr>
      <vt:lpstr>Слайд 10</vt:lpstr>
      <vt:lpstr>Ответьте на вопросы:</vt:lpstr>
      <vt:lpstr>Решите задачи:</vt:lpstr>
      <vt:lpstr>Самопроверка:</vt:lpstr>
      <vt:lpstr>Слайд 14</vt:lpstr>
      <vt:lpstr>Слайд 15</vt:lpstr>
      <vt:lpstr>4. Какой брусок производит большее давление?</vt:lpstr>
      <vt:lpstr>5.</vt:lpstr>
      <vt:lpstr>Продолжите предложение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48</cp:revision>
  <dcterms:created xsi:type="dcterms:W3CDTF">2014-10-06T15:56:02Z</dcterms:created>
  <dcterms:modified xsi:type="dcterms:W3CDTF">2014-10-08T14:22:11Z</dcterms:modified>
</cp:coreProperties>
</file>