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60" r:id="rId4"/>
    <p:sldId id="261" r:id="rId5"/>
    <p:sldId id="258" r:id="rId6"/>
    <p:sldId id="269" r:id="rId7"/>
    <p:sldId id="270" r:id="rId8"/>
    <p:sldId id="257" r:id="rId9"/>
    <p:sldId id="263" r:id="rId10"/>
    <p:sldId id="262" r:id="rId11"/>
    <p:sldId id="264" r:id="rId12"/>
    <p:sldId id="265" r:id="rId13"/>
    <p:sldId id="266" r:id="rId14"/>
    <p:sldId id="267" r:id="rId15"/>
    <p:sldId id="268"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01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44BC1593-E719-4629-A934-9119503FA60C}" type="datetimeFigureOut">
              <a:rPr lang="ru-RU" smtClean="0"/>
              <a:t>05.12.2014</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83FE2BD7-D750-40F5-8C3F-7BC33017489F}" type="slidenum">
              <a:rPr lang="ru-RU" smtClean="0"/>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4BC1593-E719-4629-A934-9119503FA60C}" type="datetimeFigureOut">
              <a:rPr lang="ru-RU" smtClean="0"/>
              <a:t>05.12.2014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3FE2BD7-D750-40F5-8C3F-7BC33017489F}"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4BC1593-E719-4629-A934-9119503FA60C}" type="datetimeFigureOut">
              <a:rPr lang="ru-RU" smtClean="0"/>
              <a:t>05.12.2014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3FE2BD7-D750-40F5-8C3F-7BC33017489F}"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4BC1593-E719-4629-A934-9119503FA60C}" type="datetimeFigureOut">
              <a:rPr lang="ru-RU" smtClean="0"/>
              <a:t>05.12.2014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3FE2BD7-D750-40F5-8C3F-7BC33017489F}"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44BC1593-E719-4629-A934-9119503FA60C}" type="datetimeFigureOut">
              <a:rPr lang="ru-RU" smtClean="0"/>
              <a:t>05.12.2014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83FE2BD7-D750-40F5-8C3F-7BC33017489F}"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4BC1593-E719-4629-A934-9119503FA60C}" type="datetimeFigureOut">
              <a:rPr lang="ru-RU" smtClean="0"/>
              <a:t>05.12.2014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3FE2BD7-D750-40F5-8C3F-7BC33017489F}"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44BC1593-E719-4629-A934-9119503FA60C}" type="datetimeFigureOut">
              <a:rPr lang="ru-RU" smtClean="0"/>
              <a:t>05.12.2014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3FE2BD7-D750-40F5-8C3F-7BC33017489F}"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44BC1593-E719-4629-A934-9119503FA60C}" type="datetimeFigureOut">
              <a:rPr lang="ru-RU" smtClean="0"/>
              <a:t>05.12.2014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3FE2BD7-D750-40F5-8C3F-7BC33017489F}"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4BC1593-E719-4629-A934-9119503FA60C}" type="datetimeFigureOut">
              <a:rPr lang="ru-RU" smtClean="0"/>
              <a:t>05.12.2014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3FE2BD7-D750-40F5-8C3F-7BC33017489F}"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4BC1593-E719-4629-A934-9119503FA60C}" type="datetimeFigureOut">
              <a:rPr lang="ru-RU" smtClean="0"/>
              <a:t>05.12.2014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3FE2BD7-D750-40F5-8C3F-7BC33017489F}"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44BC1593-E719-4629-A934-9119503FA60C}" type="datetimeFigureOut">
              <a:rPr lang="ru-RU" smtClean="0"/>
              <a:t>05.12.2014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3FE2BD7-D750-40F5-8C3F-7BC33017489F}"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4BC1593-E719-4629-A934-9119503FA60C}" type="datetimeFigureOut">
              <a:rPr lang="ru-RU" smtClean="0"/>
              <a:t>05.12.2014</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3FE2BD7-D750-40F5-8C3F-7BC33017489F}"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77240" y="1219200"/>
            <a:ext cx="7543800" cy="1273696"/>
          </a:xfrm>
        </p:spPr>
        <p:txBody>
          <a:bodyPr/>
          <a:lstStyle/>
          <a:p>
            <a:r>
              <a:rPr lang="ru-RU" dirty="0" smtClean="0">
                <a:solidFill>
                  <a:srgbClr val="FF0000"/>
                </a:solidFill>
              </a:rPr>
              <a:t>Правильная осанка</a:t>
            </a:r>
            <a:endParaRPr lang="ru-RU" dirty="0">
              <a:solidFill>
                <a:srgbClr val="FF0000"/>
              </a:solidFill>
            </a:endParaRPr>
          </a:p>
        </p:txBody>
      </p:sp>
      <p:sp>
        <p:nvSpPr>
          <p:cNvPr id="3" name="Подзаголовок 2"/>
          <p:cNvSpPr>
            <a:spLocks noGrp="1"/>
          </p:cNvSpPr>
          <p:nvPr>
            <p:ph type="subTitle" idx="1"/>
          </p:nvPr>
        </p:nvSpPr>
        <p:spPr>
          <a:xfrm>
            <a:off x="5652120" y="4221088"/>
            <a:ext cx="2120280" cy="1417712"/>
          </a:xfrm>
        </p:spPr>
        <p:txBody>
          <a:bodyPr>
            <a:normAutofit/>
          </a:bodyPr>
          <a:lstStyle/>
          <a:p>
            <a:r>
              <a:rPr lang="ru-RU" sz="1400" dirty="0" smtClean="0"/>
              <a:t>Выполнил учитель ЛФК ГБС(К)ОУ школы интерната № 2</a:t>
            </a:r>
          </a:p>
          <a:p>
            <a:r>
              <a:rPr lang="ru-RU" sz="1400" dirty="0" smtClean="0"/>
              <a:t>Гридина </a:t>
            </a:r>
            <a:r>
              <a:rPr lang="ru-RU" sz="1400" dirty="0" err="1" smtClean="0"/>
              <a:t>Асия</a:t>
            </a:r>
            <a:r>
              <a:rPr lang="ru-RU" sz="1400" dirty="0" smtClean="0"/>
              <a:t> </a:t>
            </a:r>
            <a:r>
              <a:rPr lang="ru-RU" sz="1400" dirty="0" err="1" smtClean="0"/>
              <a:t>Амировна</a:t>
            </a:r>
            <a:endParaRPr lang="ru-RU" sz="1400" dirty="0"/>
          </a:p>
        </p:txBody>
      </p:sp>
    </p:spTree>
    <p:extLst>
      <p:ext uri="{BB962C8B-B14F-4D97-AF65-F5344CB8AC3E}">
        <p14:creationId xmlns:p14="http://schemas.microsoft.com/office/powerpoint/2010/main" val="4656406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
            </a:r>
            <a:br>
              <a:rPr lang="ru-RU" dirty="0"/>
            </a:br>
            <a:endParaRPr lang="ru-RU" dirty="0"/>
          </a:p>
        </p:txBody>
      </p:sp>
      <p:sp>
        <p:nvSpPr>
          <p:cNvPr id="3" name="Объект 2"/>
          <p:cNvSpPr>
            <a:spLocks noGrp="1"/>
          </p:cNvSpPr>
          <p:nvPr>
            <p:ph idx="1"/>
          </p:nvPr>
        </p:nvSpPr>
        <p:spPr>
          <a:xfrm>
            <a:off x="539552" y="476672"/>
            <a:ext cx="8229600" cy="4709160"/>
          </a:xfrm>
        </p:spPr>
        <p:txBody>
          <a:bodyPr>
            <a:normAutofit lnSpcReduction="10000"/>
          </a:bodyPr>
          <a:lstStyle/>
          <a:p>
            <a:pPr marL="137160" indent="0">
              <a:buNone/>
            </a:pPr>
            <a:r>
              <a:rPr lang="ru-RU" b="1" dirty="0"/>
              <a:t>Сутулость</a:t>
            </a:r>
            <a:r>
              <a:rPr lang="ru-RU" dirty="0"/>
              <a:t> - нарушение осанки в основе которого лежит увеличение грудного кифоза с одновременным уменьшением поясничного лордоза. Шейный лордоз, как правило, укорочен и углублен вследствие того, что грудной кифоз распространяется до уровня 4-5 шейных позвонков. </a:t>
            </a:r>
            <a:r>
              <a:rPr lang="ru-RU" dirty="0" smtClean="0"/>
              <a:t>плечи </a:t>
            </a:r>
            <a:r>
              <a:rPr lang="ru-RU" dirty="0"/>
              <a:t>приподняты. Плечевые суставы приведены. Сутулость часто сочетается с крыловидными лопатками 1 и 2 степени, когда нижние углы или внутренние края лопаток отстают от грудной стенки. </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352" y="3933056"/>
            <a:ext cx="1135757" cy="2808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863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137160" indent="0">
              <a:buNone/>
            </a:pPr>
            <a:r>
              <a:rPr lang="ru-RU" b="1" dirty="0"/>
              <a:t>Круглая спина</a:t>
            </a:r>
            <a:r>
              <a:rPr lang="ru-RU" dirty="0"/>
              <a:t> (тотальный кифоз) - нарушение осанки, связанное со значительным увеличением грудного кифоза и отсутствием поясничного лордоза. Шейный отдел позвоночника частично, а у дошкольников бывает и полностью </a:t>
            </a:r>
            <a:r>
              <a:rPr lang="ru-RU" dirty="0" err="1"/>
              <a:t>кифозирован</a:t>
            </a:r>
            <a:r>
              <a:rPr lang="ru-RU" dirty="0"/>
              <a:t>.</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3933056"/>
            <a:ext cx="1301874" cy="2772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25962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387424"/>
            <a:ext cx="8229600" cy="1143000"/>
          </a:xfrm>
        </p:spPr>
        <p:txBody>
          <a:bodyPr/>
          <a:lstStyle/>
          <a:p>
            <a:endParaRPr lang="ru-RU"/>
          </a:p>
        </p:txBody>
      </p:sp>
      <p:sp>
        <p:nvSpPr>
          <p:cNvPr id="3" name="Объект 2"/>
          <p:cNvSpPr>
            <a:spLocks noGrp="1"/>
          </p:cNvSpPr>
          <p:nvPr>
            <p:ph idx="1"/>
          </p:nvPr>
        </p:nvSpPr>
        <p:spPr>
          <a:xfrm>
            <a:off x="467544" y="260648"/>
            <a:ext cx="8229600" cy="4709160"/>
          </a:xfrm>
        </p:spPr>
        <p:txBody>
          <a:bodyPr/>
          <a:lstStyle/>
          <a:p>
            <a:pPr marL="137160" indent="0">
              <a:buNone/>
            </a:pPr>
            <a:r>
              <a:rPr lang="ru-RU" b="1" dirty="0"/>
              <a:t>Плоская спина</a:t>
            </a:r>
            <a:r>
              <a:rPr lang="ru-RU" dirty="0"/>
              <a:t> - нарушение осанки, характеризующееся уменьшением всех физиологических изгибов позвоночника, в первую очередь - поясничного лордоза и уменьшением угла наклона таза. Вследствие уменьшения грудного кифоза грудная клетка смещена вперед. Нижняя часть живота выстоит.</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3140968"/>
            <a:ext cx="1190625" cy="3371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54872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395536" y="548680"/>
            <a:ext cx="8229600" cy="4709160"/>
          </a:xfrm>
        </p:spPr>
        <p:txBody>
          <a:bodyPr/>
          <a:lstStyle/>
          <a:p>
            <a:pPr marL="137160" indent="0">
              <a:buNone/>
            </a:pPr>
            <a:r>
              <a:rPr lang="ru-RU" b="1" dirty="0"/>
              <a:t>Плосковогнутая спина</a:t>
            </a:r>
            <a:r>
              <a:rPr lang="ru-RU" dirty="0"/>
              <a:t> </a:t>
            </a:r>
            <a:r>
              <a:rPr lang="ru-RU" dirty="0" smtClean="0"/>
              <a:t>- </a:t>
            </a:r>
            <a:r>
              <a:rPr lang="ru-RU" dirty="0"/>
              <a:t>нарушение осанки, состоящее в уменьшении грудного кифоза при нормальном или увеличенном поясничном лордозе. Шейный лордоз часто тоже уплощен. Угол наклона таза увеличен. Таз смещен кзади. Ноги могут быть слегка согнуты или </a:t>
            </a:r>
            <a:r>
              <a:rPr lang="ru-RU" dirty="0" err="1"/>
              <a:t>переразогнуты</a:t>
            </a:r>
            <a:r>
              <a:rPr lang="ru-RU" dirty="0"/>
              <a:t> в коленных суставах. Часто сочетается с крыловидными лопатками 1 степени.</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2" y="3717032"/>
            <a:ext cx="1080120" cy="29317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79566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229600" cy="4709160"/>
          </a:xfrm>
        </p:spPr>
        <p:txBody>
          <a:bodyPr>
            <a:normAutofit fontScale="77500" lnSpcReduction="20000"/>
          </a:bodyPr>
          <a:lstStyle/>
          <a:p>
            <a:pPr marL="137160" indent="0">
              <a:buNone/>
            </a:pPr>
            <a:r>
              <a:rPr lang="ru-RU" b="1" dirty="0" smtClean="0"/>
              <a:t>Нарушение </a:t>
            </a:r>
            <a:r>
              <a:rPr lang="ru-RU" b="1" dirty="0"/>
              <a:t>осанки во фронтальной плоскости</a:t>
            </a:r>
            <a:endParaRPr lang="ru-RU" dirty="0"/>
          </a:p>
          <a:p>
            <a:pPr marL="137160" indent="0">
              <a:buNone/>
            </a:pPr>
            <a:r>
              <a:rPr lang="ru-RU" dirty="0"/>
              <a:t>Нарушение осанки во фронтальной плоскости заключается в появлении изгиба позвоночника во фронтальной плоскости и называется сколиотическая или асимметричная осанка. Она характеризуется асимметрией между правой и левой половинами туловища, проявляющейся в разной высоте </a:t>
            </a:r>
            <a:r>
              <a:rPr lang="ru-RU" dirty="0" err="1" smtClean="0"/>
              <a:t>плечей</a:t>
            </a:r>
            <a:r>
              <a:rPr lang="ru-RU" dirty="0" smtClean="0"/>
              <a:t>, </a:t>
            </a:r>
            <a:r>
              <a:rPr lang="ru-RU" dirty="0"/>
              <a:t>различном положении лопаток как по высоте, так и по отношению к позвоночнику, к грудной стенке. Глубина и высота треугольников талии у таких детей тоже различна. Мышцы на одной половине туловища чуть более рельефны, чем на другой. Линия остистых отростков формирует дугу, обращенную вершиной вправо или влево. При потягивании теменем вверх, подъеме рук, наклоне вперед и выполнении прочих приемов </a:t>
            </a:r>
            <a:r>
              <a:rPr lang="ru-RU" dirty="0" err="1"/>
              <a:t>самокоррекции</a:t>
            </a:r>
            <a:r>
              <a:rPr lang="ru-RU" dirty="0"/>
              <a:t> линия остистых отростков во фронтальной плоскости выпрямляется.</a:t>
            </a:r>
          </a:p>
          <a:p>
            <a:endParaRPr lang="ru-RU"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4328388"/>
            <a:ext cx="1297682" cy="2529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308570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effectLst/>
              </a:rPr>
              <a:t>Упражнения для укрепления мышц спины</a:t>
            </a:r>
            <a:br>
              <a:rPr lang="ru-RU" dirty="0">
                <a:effectLst/>
              </a:rPr>
            </a:br>
            <a:endParaRPr lang="ru-RU" dirty="0"/>
          </a:p>
        </p:txBody>
      </p:sp>
      <p:sp>
        <p:nvSpPr>
          <p:cNvPr id="3" name="Объект 2"/>
          <p:cNvSpPr>
            <a:spLocks noGrp="1"/>
          </p:cNvSpPr>
          <p:nvPr>
            <p:ph idx="1"/>
          </p:nvPr>
        </p:nvSpPr>
        <p:spPr/>
        <p:txBody>
          <a:bodyPr/>
          <a:lstStyle/>
          <a:p>
            <a:pPr marL="137160" indent="0">
              <a:buNone/>
            </a:pPr>
            <a:r>
              <a:rPr lang="ru-RU" dirty="0" smtClean="0"/>
              <a:t>Упражнение № 1</a:t>
            </a:r>
          </a:p>
          <a:p>
            <a:pPr marL="137160" indent="0">
              <a:buNone/>
            </a:pPr>
            <a:r>
              <a:rPr lang="ru-RU" dirty="0" smtClean="0"/>
              <a:t>Сидя </a:t>
            </a:r>
            <a:r>
              <a:rPr lang="ru-RU" dirty="0"/>
              <a:t>со скрещенными ногами, согнуть руки, ладони положить на плечи. Поднять руки вверх, делать махи руками вперед, назад, затем - глубокий наклон вперед, коснуться предплечьями пола.</a:t>
            </a:r>
            <a:endParaRPr lang="ru-RU"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4365104"/>
            <a:ext cx="2876550" cy="1571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337088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137160" indent="0">
              <a:buNone/>
            </a:pPr>
            <a:r>
              <a:rPr lang="ru-RU" dirty="0" smtClean="0"/>
              <a:t>Упражнение № 2</a:t>
            </a:r>
          </a:p>
          <a:p>
            <a:pPr marL="137160" indent="0">
              <a:buNone/>
            </a:pPr>
            <a:r>
              <a:rPr lang="ru-RU" dirty="0" smtClean="0"/>
              <a:t>Встать </a:t>
            </a:r>
            <a:r>
              <a:rPr lang="ru-RU" dirty="0"/>
              <a:t>на колени, правую руку поднять вверх, левую отвести в сторону. Делать круговые движения назад. Поменять руки</a:t>
            </a:r>
            <a:r>
              <a:rPr lang="ru-RU" dirty="0" smtClean="0"/>
              <a:t>.</a:t>
            </a:r>
          </a:p>
          <a:p>
            <a:pPr marL="137160" indent="0">
              <a:buNone/>
            </a:pPr>
            <a:endParaRPr lang="ru-RU"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5222" y="4365104"/>
            <a:ext cx="1533525" cy="1619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105845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137160" indent="0">
              <a:buNone/>
            </a:pPr>
            <a:r>
              <a:rPr lang="ru-RU" dirty="0" smtClean="0"/>
              <a:t>Упражнение № 3</a:t>
            </a:r>
          </a:p>
          <a:p>
            <a:pPr marL="137160" indent="0">
              <a:buNone/>
            </a:pPr>
            <a:r>
              <a:rPr lang="ru-RU" dirty="0" smtClean="0"/>
              <a:t>Сидя</a:t>
            </a:r>
            <a:r>
              <a:rPr lang="ru-RU" dirty="0"/>
              <a:t>, ноги врозь, согнуть руки перед грудью, сделать мах руками назад, руки в исходное положение, ладони повернуть вверх, сделать мах назад, затем глубокий наклон вперед, коснуться руками пола</a:t>
            </a:r>
            <a:r>
              <a:rPr lang="ru-RU" dirty="0" smtClean="0"/>
              <a:t>.</a:t>
            </a:r>
          </a:p>
          <a:p>
            <a:pPr marL="137160" indent="0">
              <a:buNone/>
            </a:pPr>
            <a:endParaRPr lang="ru-RU"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4437112"/>
            <a:ext cx="3943350"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461789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395536" y="732244"/>
            <a:ext cx="8229600" cy="4709160"/>
          </a:xfrm>
        </p:spPr>
        <p:txBody>
          <a:bodyPr/>
          <a:lstStyle/>
          <a:p>
            <a:pPr marL="137160" indent="0">
              <a:buNone/>
            </a:pPr>
            <a:r>
              <a:rPr lang="ru-RU" dirty="0" smtClean="0"/>
              <a:t>Упражнение № 4</a:t>
            </a:r>
          </a:p>
          <a:p>
            <a:pPr marL="137160" indent="0">
              <a:buNone/>
            </a:pPr>
            <a:r>
              <a:rPr lang="ru-RU" dirty="0" smtClean="0"/>
              <a:t>Стоя</a:t>
            </a:r>
            <a:r>
              <a:rPr lang="ru-RU" dirty="0"/>
              <a:t>, подтянуться на носках, руки вверх, втянуть живот, постепенно наклониться вперед (т. е. сначала нагибается шейный, затем грудной и, наконец, поясничный отдел позвоночника), руками взяться за голеностопы и подтянуть туловище к бедрам, затем, разгибая позвоночник, вернуться в исходное положение.</a:t>
            </a:r>
            <a:endParaRPr lang="ru-RU"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9952" y="4293096"/>
            <a:ext cx="3800475" cy="2257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948195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137160" indent="0">
              <a:buNone/>
            </a:pPr>
            <a:r>
              <a:rPr lang="ru-RU" dirty="0" smtClean="0"/>
              <a:t>Упражнение № 5</a:t>
            </a:r>
          </a:p>
          <a:p>
            <a:pPr marL="137160" indent="0">
              <a:buNone/>
            </a:pPr>
            <a:r>
              <a:rPr lang="ru-RU" dirty="0"/>
              <a:t> Стоя, ноги на ширине плеч, согнуть руки и положить ладони на плечи. Повернуть туловище вправо, отвести правую руку назад повыше, ладонью вверх, сделать мах правой рукой назад, повернуться в исходное положение. То же проделать в другую сторону</a:t>
            </a:r>
            <a:endParaRPr lang="ru-RU"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59425" y="4437112"/>
            <a:ext cx="2038350" cy="1924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85539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Что такое осанка?</a:t>
            </a:r>
            <a:endParaRPr lang="ru-RU" dirty="0"/>
          </a:p>
        </p:txBody>
      </p:sp>
      <p:sp>
        <p:nvSpPr>
          <p:cNvPr id="3" name="Объект 2"/>
          <p:cNvSpPr>
            <a:spLocks noGrp="1"/>
          </p:cNvSpPr>
          <p:nvPr>
            <p:ph idx="1"/>
          </p:nvPr>
        </p:nvSpPr>
        <p:spPr/>
        <p:txBody>
          <a:bodyPr/>
          <a:lstStyle/>
          <a:p>
            <a:pPr marL="137160" indent="0">
              <a:buNone/>
            </a:pPr>
            <a:r>
              <a:rPr lang="ru-RU" b="1" dirty="0"/>
              <a:t>Осанка</a:t>
            </a:r>
            <a:r>
              <a:rPr lang="ru-RU" dirty="0"/>
              <a:t> — это </a:t>
            </a:r>
            <a:r>
              <a:rPr lang="ru-RU" i="1" dirty="0"/>
              <a:t>привычная</a:t>
            </a:r>
            <a:r>
              <a:rPr lang="ru-RU" dirty="0"/>
              <a:t> поза (вертикальная поза, вертикальное положение тела человека) в покое и при </a:t>
            </a:r>
            <a:r>
              <a:rPr lang="ru-RU" dirty="0" smtClean="0"/>
              <a:t>движении</a:t>
            </a:r>
          </a:p>
          <a:p>
            <a:pPr marL="137160" indent="0">
              <a:buNone/>
            </a:pPr>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75" y="3429000"/>
            <a:ext cx="4286250" cy="2181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453146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0"/>
            <a:ext cx="8229600" cy="1143000"/>
          </a:xfrm>
        </p:spPr>
        <p:txBody>
          <a:bodyPr/>
          <a:lstStyle/>
          <a:p>
            <a:endParaRPr lang="ru-RU"/>
          </a:p>
        </p:txBody>
      </p:sp>
      <p:sp>
        <p:nvSpPr>
          <p:cNvPr id="3" name="Объект 2"/>
          <p:cNvSpPr>
            <a:spLocks noGrp="1"/>
          </p:cNvSpPr>
          <p:nvPr>
            <p:ph idx="1"/>
          </p:nvPr>
        </p:nvSpPr>
        <p:spPr>
          <a:xfrm>
            <a:off x="467544" y="620688"/>
            <a:ext cx="8229600" cy="4709160"/>
          </a:xfrm>
        </p:spPr>
        <p:txBody>
          <a:bodyPr/>
          <a:lstStyle/>
          <a:p>
            <a:pPr marL="137160" indent="0">
              <a:buNone/>
            </a:pPr>
            <a:r>
              <a:rPr lang="ru-RU" dirty="0" smtClean="0"/>
              <a:t>Упражнение № 6</a:t>
            </a:r>
          </a:p>
          <a:p>
            <a:pPr marL="137160" indent="0">
              <a:buNone/>
            </a:pPr>
            <a:r>
              <a:rPr lang="ru-RU" dirty="0" smtClean="0"/>
              <a:t>Стоя</a:t>
            </a:r>
            <a:r>
              <a:rPr lang="ru-RU" dirty="0"/>
              <a:t>, ноги вместе, согнуть руки и положить ладони на плечи. Сделать наклон вперед с прогибом, руки вытянуть вперед, сделать махи руками, глубокий наклон вперед, опустить расслабленные руки, постепенно выпрямиться, согнуть руки, положить ладони на плечи</a:t>
            </a:r>
            <a:r>
              <a:rPr lang="ru-RU" dirty="0" smtClean="0"/>
              <a:t>.</a:t>
            </a:r>
          </a:p>
          <a:p>
            <a:pPr marL="137160" indent="0">
              <a:buNone/>
            </a:pPr>
            <a:endParaRPr lang="ru-RU"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5976" y="3645024"/>
            <a:ext cx="2628900" cy="1857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01390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137160" indent="0">
              <a:buNone/>
            </a:pPr>
            <a:r>
              <a:rPr lang="ru-RU" dirty="0" smtClean="0"/>
              <a:t>Упражнение № 7</a:t>
            </a:r>
          </a:p>
          <a:p>
            <a:pPr marL="137160" indent="0">
              <a:buNone/>
            </a:pPr>
            <a:r>
              <a:rPr lang="ru-RU" dirty="0" smtClean="0"/>
              <a:t>Стоя</a:t>
            </a:r>
            <a:r>
              <a:rPr lang="ru-RU" dirty="0"/>
              <a:t>, ноги врозь, руки вдоль туловища, присесть, сделать глубокий наклон вперед, мах руками назад, с присестом, наклон вперед с прогибом, руки вытянуть вперед.</a:t>
            </a:r>
            <a:endParaRPr lang="ru-RU" dirty="0" smtClean="0"/>
          </a:p>
          <a:p>
            <a:pPr marL="137160" indent="0">
              <a:buNone/>
            </a:pPr>
            <a:endParaRPr lang="ru-RU"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77791" y="4077072"/>
            <a:ext cx="1847850" cy="1695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557614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137160" indent="0">
              <a:buNone/>
            </a:pPr>
            <a:r>
              <a:rPr lang="ru-RU" dirty="0" smtClean="0"/>
              <a:t>Упражнение № 8</a:t>
            </a:r>
          </a:p>
          <a:p>
            <a:pPr marL="137160" indent="0">
              <a:buNone/>
            </a:pPr>
            <a:r>
              <a:rPr lang="ru-RU" dirty="0"/>
              <a:t>Стоя, ноги врозь, руки вдоль туловища, сделать глубокий наклон вперед, руки свободно опустить вниз, мах руками в наклоне, руками коснуться пола как можно дальше за собой, глубокий наклон, руки вытянуть вперед, коснуться ими пола как можно дальше впереди себя.</a:t>
            </a:r>
            <a:endParaRPr lang="ru-RU"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4509120"/>
            <a:ext cx="2190750" cy="1581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360437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137160" indent="0">
              <a:buNone/>
            </a:pPr>
            <a:r>
              <a:rPr lang="ru-RU" dirty="0" smtClean="0"/>
              <a:t>Упражнение № 9</a:t>
            </a:r>
          </a:p>
          <a:p>
            <a:pPr marL="137160" indent="0">
              <a:buNone/>
            </a:pPr>
            <a:r>
              <a:rPr lang="ru-RU" dirty="0"/>
              <a:t>Встать на колени, наклониться вперед с вытянутыми руками и упереться в пол (руки и туловище на одной линии), толчком развести руки, мах в наклоне, толчком вернуть руки назад, мах в наклоне.</a:t>
            </a:r>
            <a:endParaRPr lang="ru-RU"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4205288"/>
            <a:ext cx="1685925" cy="1552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735260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137160" indent="0">
              <a:buNone/>
            </a:pPr>
            <a:r>
              <a:rPr lang="ru-RU" dirty="0" smtClean="0"/>
              <a:t>Упражнение № 10</a:t>
            </a:r>
          </a:p>
          <a:p>
            <a:pPr marL="137160" indent="0">
              <a:buNone/>
            </a:pPr>
            <a:r>
              <a:rPr lang="ru-RU" dirty="0"/>
              <a:t>Встать на колени, наклониться вперед с вытянутыми руками и упереться ими в пол (руки и туловище на одной линии). Перебирать руками влево с махами в наклоне (ноги все время на одном месте), перебирать руками назад с махами в наклоне. То же проделать в обратную сторону.</a:t>
            </a:r>
            <a:endParaRPr lang="ru-RU"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4797152"/>
            <a:ext cx="2581275" cy="1419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108564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Значение осанки</a:t>
            </a:r>
            <a:endParaRPr lang="ru-RU" dirty="0"/>
          </a:p>
        </p:txBody>
      </p:sp>
      <p:sp>
        <p:nvSpPr>
          <p:cNvPr id="3" name="Объект 2"/>
          <p:cNvSpPr>
            <a:spLocks noGrp="1"/>
          </p:cNvSpPr>
          <p:nvPr>
            <p:ph idx="1"/>
          </p:nvPr>
        </p:nvSpPr>
        <p:spPr/>
        <p:txBody>
          <a:bodyPr/>
          <a:lstStyle/>
          <a:p>
            <a:pPr marL="137160" indent="0" algn="ctr">
              <a:buNone/>
            </a:pPr>
            <a:r>
              <a:rPr lang="ru-RU" dirty="0"/>
              <a:t>Значение осанки особенно велико у детей, в период роста и формирования скелета. Неправильные привычные положения тела быстро приводят к деформациям позвоночника, грудной клетки</a:t>
            </a:r>
            <a:r>
              <a:rPr lang="ru-RU" dirty="0" smtClean="0"/>
              <a:t>, таза, нижних </a:t>
            </a:r>
            <a:r>
              <a:rPr lang="ru-RU" dirty="0"/>
              <a:t>конечностей, включая стопы</a:t>
            </a:r>
          </a:p>
        </p:txBody>
      </p:sp>
    </p:spTree>
    <p:extLst>
      <p:ext uri="{BB962C8B-B14F-4D97-AF65-F5344CB8AC3E}">
        <p14:creationId xmlns:p14="http://schemas.microsoft.com/office/powerpoint/2010/main" val="1123162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Задачи осанки</a:t>
            </a:r>
            <a:br>
              <a:rPr lang="ru-RU" dirty="0"/>
            </a:br>
            <a:endParaRPr lang="ru-RU" dirty="0"/>
          </a:p>
        </p:txBody>
      </p:sp>
      <p:sp>
        <p:nvSpPr>
          <p:cNvPr id="3" name="Объект 2"/>
          <p:cNvSpPr>
            <a:spLocks noGrp="1"/>
          </p:cNvSpPr>
          <p:nvPr>
            <p:ph idx="1"/>
          </p:nvPr>
        </p:nvSpPr>
        <p:spPr/>
        <p:txBody>
          <a:bodyPr>
            <a:normAutofit/>
          </a:bodyPr>
          <a:lstStyle/>
          <a:p>
            <a:pPr marL="137160" indent="0">
              <a:buNone/>
            </a:pPr>
            <a:r>
              <a:rPr lang="ru-RU" dirty="0" smtClean="0"/>
              <a:t>Главная </a:t>
            </a:r>
            <a:r>
              <a:rPr lang="ru-RU" dirty="0"/>
              <a:t>задача осанки — предохранение </a:t>
            </a:r>
            <a:r>
              <a:rPr lang="ru-RU" dirty="0" err="1" smtClean="0"/>
              <a:t>опроно</a:t>
            </a:r>
            <a:r>
              <a:rPr lang="ru-RU" dirty="0" smtClean="0"/>
              <a:t>-двигательного аппарата от </a:t>
            </a:r>
            <a:r>
              <a:rPr lang="ru-RU" dirty="0"/>
              <a:t>перегрузки и травмы за счет </a:t>
            </a:r>
            <a:r>
              <a:rPr lang="ru-RU" dirty="0" smtClean="0"/>
              <a:t>выравнивания тела </a:t>
            </a:r>
            <a:r>
              <a:rPr lang="ru-RU" dirty="0"/>
              <a:t>и баланса мышц</a:t>
            </a:r>
            <a:r>
              <a:rPr lang="ru-RU" dirty="0" smtClean="0"/>
              <a:t>. Осанка </a:t>
            </a:r>
            <a:r>
              <a:rPr lang="ru-RU" dirty="0"/>
              <a:t>является не только </a:t>
            </a:r>
            <a:r>
              <a:rPr lang="ru-RU" dirty="0" smtClean="0"/>
              <a:t>телесным </a:t>
            </a:r>
            <a:r>
              <a:rPr lang="ru-RU" dirty="0"/>
              <a:t>показателем. Она является также </a:t>
            </a:r>
            <a:r>
              <a:rPr lang="ru-RU" dirty="0" smtClean="0"/>
              <a:t>выдает психическое состояние </a:t>
            </a:r>
            <a:r>
              <a:rPr lang="ru-RU" dirty="0"/>
              <a:t>человека. Научно доказано влияние осанки на процесс становления личности человека. Человек с </a:t>
            </a:r>
            <a:r>
              <a:rPr lang="ru-RU" dirty="0" smtClean="0"/>
              <a:t>правильной </a:t>
            </a:r>
            <a:r>
              <a:rPr lang="ru-RU" dirty="0"/>
              <a:t>осанкой более уверен в себе, он более привлекает внимание </a:t>
            </a:r>
            <a:r>
              <a:rPr lang="ru-RU" dirty="0" smtClean="0"/>
              <a:t>окружающих.</a:t>
            </a:r>
            <a:endParaRPr lang="ru-RU"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7398" y="5157192"/>
            <a:ext cx="1920213" cy="14401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70416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Осанка — показатель физического развития</a:t>
            </a:r>
            <a:br>
              <a:rPr lang="ru-RU" dirty="0"/>
            </a:br>
            <a:endParaRPr lang="ru-RU" dirty="0"/>
          </a:p>
        </p:txBody>
      </p:sp>
      <p:sp>
        <p:nvSpPr>
          <p:cNvPr id="4" name="Объект 3"/>
          <p:cNvSpPr>
            <a:spLocks noGrp="1"/>
          </p:cNvSpPr>
          <p:nvPr>
            <p:ph idx="1"/>
          </p:nvPr>
        </p:nvSpPr>
        <p:spPr/>
        <p:txBody>
          <a:bodyPr>
            <a:normAutofit fontScale="92500" lnSpcReduction="10000"/>
          </a:bodyPr>
          <a:lstStyle/>
          <a:p>
            <a:pPr marL="137160" indent="0">
              <a:buNone/>
            </a:pPr>
            <a:r>
              <a:rPr lang="ru-RU" dirty="0"/>
              <a:t>Осанка — важный показатель, характеризующий </a:t>
            </a:r>
            <a:r>
              <a:rPr lang="ru-RU" dirty="0" smtClean="0"/>
              <a:t> физическое развитие человека</a:t>
            </a:r>
            <a:r>
              <a:rPr lang="ru-RU" dirty="0"/>
              <a:t>. Это физическая характеристика человека, которая рассматривается как прямое отражение </a:t>
            </a:r>
            <a:r>
              <a:rPr lang="ru-RU" dirty="0" smtClean="0"/>
              <a:t>здоровья </a:t>
            </a:r>
            <a:r>
              <a:rPr lang="ru-RU" dirty="0"/>
              <a:t>физического развития. От рождения до глубокой старости человек проходит определенные этапы развития. Изменяются формы и пропорции тела, изменяется </a:t>
            </a:r>
            <a:r>
              <a:rPr lang="ru-RU" dirty="0" smtClean="0"/>
              <a:t>нервная система и</a:t>
            </a:r>
            <a:r>
              <a:rPr lang="ru-RU" dirty="0"/>
              <a:t>, вместе с ней, формируются, закрепляются и угасают комплексы безусловных и условных рефлексов. Все это, так или иначе, отражается на осанке. Изменение осанки в процессе индивидуального развития человека — важный аспект физического развития.</a:t>
            </a:r>
          </a:p>
          <a:p>
            <a:endParaRPr lang="ru-RU" dirty="0"/>
          </a:p>
        </p:txBody>
      </p:sp>
    </p:spTree>
    <p:extLst>
      <p:ext uri="{BB962C8B-B14F-4D97-AF65-F5344CB8AC3E}">
        <p14:creationId xmlns:p14="http://schemas.microsoft.com/office/powerpoint/2010/main" val="4275899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Физиологические изгибы позвоночника</a:t>
            </a:r>
            <a:endParaRPr lang="ru-RU" dirty="0"/>
          </a:p>
        </p:txBody>
      </p:sp>
      <p:sp>
        <p:nvSpPr>
          <p:cNvPr id="3" name="Объект 2"/>
          <p:cNvSpPr>
            <a:spLocks noGrp="1"/>
          </p:cNvSpPr>
          <p:nvPr>
            <p:ph idx="1"/>
          </p:nvPr>
        </p:nvSpPr>
        <p:spPr/>
        <p:txBody>
          <a:bodyPr/>
          <a:lstStyle/>
          <a:p>
            <a:pPr marL="137160" indent="0">
              <a:buNone/>
            </a:pPr>
            <a:r>
              <a:rPr lang="ru-RU" dirty="0"/>
              <a:t>У взрослого человека позвоночник имеет четыре физиологических изгиба в </a:t>
            </a:r>
            <a:r>
              <a:rPr lang="ru-RU" dirty="0" smtClean="0"/>
              <a:t>сагиттальной плоскости: </a:t>
            </a:r>
            <a:r>
              <a:rPr lang="ru-RU" dirty="0"/>
              <a:t>шейный лордоз, грудной кифоз, поясничный лордоз, крестцово-копчиковый кифоз. Изгибы выпуклостью вперед называются лордозами, изгибы назад - кифозами</a:t>
            </a:r>
            <a:r>
              <a:rPr lang="ru-RU" dirty="0" smtClean="0"/>
              <a:t>..</a:t>
            </a:r>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3789040"/>
            <a:ext cx="1914525" cy="2762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810591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137160" indent="0">
              <a:buNone/>
            </a:pPr>
            <a:r>
              <a:rPr lang="ru-RU" dirty="0"/>
              <a:t>Благодаря </a:t>
            </a:r>
            <a:r>
              <a:rPr lang="ru-RU" dirty="0" smtClean="0"/>
              <a:t>кифозом м </a:t>
            </a:r>
            <a:r>
              <a:rPr lang="ru-RU" dirty="0" err="1" smtClean="0"/>
              <a:t>лардозам</a:t>
            </a:r>
            <a:r>
              <a:rPr lang="ru-RU" dirty="0" smtClean="0"/>
              <a:t> мы приобретаем </a:t>
            </a:r>
            <a:r>
              <a:rPr lang="ru-RU" dirty="0"/>
              <a:t>правильную осанку: туловище и голова держатся вертикально, грудная клетка при ровной линии живота выступает вперед, ноги стоят прямо и </a:t>
            </a:r>
            <a:r>
              <a:rPr lang="ru-RU" dirty="0" smtClean="0"/>
              <a:t>прочно.</a:t>
            </a:r>
          </a:p>
          <a:p>
            <a:pPr marL="137160" indent="0">
              <a:buNone/>
            </a:pPr>
            <a:endParaRPr lang="ru-R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3573016"/>
            <a:ext cx="3333750" cy="266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102971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Достаточно ли вы </a:t>
            </a:r>
            <a:r>
              <a:rPr lang="ru-RU" dirty="0" err="1" smtClean="0"/>
              <a:t>выпрямленны</a:t>
            </a:r>
            <a:r>
              <a:rPr lang="ru-RU" dirty="0"/>
              <a:t>?</a:t>
            </a:r>
          </a:p>
        </p:txBody>
      </p:sp>
      <p:sp>
        <p:nvSpPr>
          <p:cNvPr id="3" name="Объект 2"/>
          <p:cNvSpPr>
            <a:spLocks noGrp="1"/>
          </p:cNvSpPr>
          <p:nvPr>
            <p:ph idx="1"/>
          </p:nvPr>
        </p:nvSpPr>
        <p:spPr/>
        <p:txBody>
          <a:bodyPr/>
          <a:lstStyle/>
          <a:p>
            <a:pPr marL="137160" indent="0">
              <a:buNone/>
            </a:pPr>
            <a:r>
              <a:rPr lang="ru-RU" dirty="0"/>
              <a:t>Встаньте прямо в той позе, которая не вызывает у вас напряжения. Подошвы прижаты к полу. </a:t>
            </a:r>
            <a:r>
              <a:rPr lang="ru-RU" dirty="0" smtClean="0"/>
              <a:t>Если спина прямая, то:</a:t>
            </a:r>
          </a:p>
          <a:p>
            <a:pPr>
              <a:buFontTx/>
              <a:buChar char="-"/>
            </a:pPr>
            <a:r>
              <a:rPr lang="ru-RU" dirty="0" smtClean="0"/>
              <a:t>Локти </a:t>
            </a:r>
            <a:r>
              <a:rPr lang="ru-RU" dirty="0"/>
              <a:t>должны попадать точно в изгиб </a:t>
            </a:r>
            <a:r>
              <a:rPr lang="ru-RU" dirty="0" smtClean="0"/>
              <a:t>талии.</a:t>
            </a:r>
          </a:p>
          <a:p>
            <a:pPr>
              <a:buFontTx/>
              <a:buChar char="-"/>
            </a:pPr>
            <a:r>
              <a:rPr lang="ru-RU" dirty="0" smtClean="0"/>
              <a:t>На линии проведенной от пяток до макушки должны оказаться 5 точек (затылок, лопатки, икроножные мышцы, пятки) </a:t>
            </a:r>
          </a:p>
          <a:p>
            <a:pPr>
              <a:buFontTx/>
              <a:buChar char="-"/>
            </a:pPr>
            <a:r>
              <a:rPr lang="ru-RU" dirty="0"/>
              <a:t>- Ребра не выдаются вперед </a:t>
            </a:r>
          </a:p>
          <a:p>
            <a:pPr marL="137160" indent="0">
              <a:buNone/>
            </a:pPr>
            <a:endParaRPr lang="ru-RU" dirty="0"/>
          </a:p>
        </p:txBody>
      </p:sp>
    </p:spTree>
    <p:extLst>
      <p:ext uri="{BB962C8B-B14F-4D97-AF65-F5344CB8AC3E}">
        <p14:creationId xmlns:p14="http://schemas.microsoft.com/office/powerpoint/2010/main" val="10029618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Виды нарушений осанки</a:t>
            </a:r>
          </a:p>
        </p:txBody>
      </p:sp>
      <p:sp>
        <p:nvSpPr>
          <p:cNvPr id="3" name="Объект 2"/>
          <p:cNvSpPr>
            <a:spLocks noGrp="1"/>
          </p:cNvSpPr>
          <p:nvPr>
            <p:ph idx="1"/>
          </p:nvPr>
        </p:nvSpPr>
        <p:spPr/>
        <p:txBody>
          <a:bodyPr/>
          <a:lstStyle/>
          <a:p>
            <a:pPr marL="651510" indent="-514350">
              <a:buAutoNum type="arabicPeriod"/>
            </a:pPr>
            <a:r>
              <a:rPr lang="ru-RU" b="1" dirty="0" smtClean="0"/>
              <a:t>Сутулость</a:t>
            </a:r>
          </a:p>
          <a:p>
            <a:pPr marL="651510" indent="-514350">
              <a:buAutoNum type="arabicPeriod"/>
            </a:pPr>
            <a:r>
              <a:rPr lang="ru-RU" b="1" dirty="0"/>
              <a:t>Круглая </a:t>
            </a:r>
            <a:r>
              <a:rPr lang="ru-RU" b="1" dirty="0" smtClean="0"/>
              <a:t>спина</a:t>
            </a:r>
          </a:p>
          <a:p>
            <a:pPr marL="651510" indent="-514350">
              <a:buAutoNum type="arabicPeriod"/>
            </a:pPr>
            <a:r>
              <a:rPr lang="ru-RU" b="1" dirty="0" err="1"/>
              <a:t>Кругловогнутая</a:t>
            </a:r>
            <a:r>
              <a:rPr lang="ru-RU" b="1" dirty="0"/>
              <a:t> </a:t>
            </a:r>
            <a:r>
              <a:rPr lang="ru-RU" b="1" dirty="0" smtClean="0"/>
              <a:t>спина</a:t>
            </a:r>
          </a:p>
          <a:p>
            <a:pPr marL="651510" indent="-514350">
              <a:buAutoNum type="arabicPeriod"/>
            </a:pPr>
            <a:r>
              <a:rPr lang="ru-RU" b="1" dirty="0"/>
              <a:t>Плоская </a:t>
            </a:r>
            <a:r>
              <a:rPr lang="ru-RU" b="1" dirty="0" smtClean="0"/>
              <a:t>спина</a:t>
            </a:r>
          </a:p>
          <a:p>
            <a:pPr marL="651510" indent="-514350">
              <a:buAutoNum type="arabicPeriod"/>
            </a:pPr>
            <a:r>
              <a:rPr lang="ru-RU" b="1" dirty="0"/>
              <a:t>Плосковогнутая </a:t>
            </a:r>
            <a:r>
              <a:rPr lang="ru-RU" b="1" dirty="0" smtClean="0"/>
              <a:t>спина</a:t>
            </a:r>
          </a:p>
          <a:p>
            <a:pPr marL="651510" indent="-514350">
              <a:buAutoNum type="arabicPeriod"/>
            </a:pPr>
            <a:r>
              <a:rPr lang="ru-RU" b="1" dirty="0"/>
              <a:t>Нарушение осанки во фронтальной плоскости</a:t>
            </a:r>
            <a:endParaRPr lang="ru-RU" dirty="0"/>
          </a:p>
        </p:txBody>
      </p:sp>
    </p:spTree>
    <p:extLst>
      <p:ext uri="{BB962C8B-B14F-4D97-AF65-F5344CB8AC3E}">
        <p14:creationId xmlns:p14="http://schemas.microsoft.com/office/powerpoint/2010/main" val="11759648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61</TotalTime>
  <Words>1056</Words>
  <Application>Microsoft Office PowerPoint</Application>
  <PresentationFormat>Экран (4:3)</PresentationFormat>
  <Paragraphs>54</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Апекс</vt:lpstr>
      <vt:lpstr>Правильная осанка</vt:lpstr>
      <vt:lpstr>Что такое осанка?</vt:lpstr>
      <vt:lpstr>Значение осанки</vt:lpstr>
      <vt:lpstr>Задачи осанки </vt:lpstr>
      <vt:lpstr>Осанка — показатель физического развития </vt:lpstr>
      <vt:lpstr>Физиологические изгибы позвоночника</vt:lpstr>
      <vt:lpstr>Презентация PowerPoint</vt:lpstr>
      <vt:lpstr>Достаточно ли вы выпрямленны?</vt:lpstr>
      <vt:lpstr>Виды нарушений осанки</vt:lpstr>
      <vt:lpstr> </vt:lpstr>
      <vt:lpstr>Презентация PowerPoint</vt:lpstr>
      <vt:lpstr>Презентация PowerPoint</vt:lpstr>
      <vt:lpstr>Презентация PowerPoint</vt:lpstr>
      <vt:lpstr>Презентация PowerPoint</vt:lpstr>
      <vt:lpstr>Упражнения для укрепления мышц спины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Правильная осанка</dc:title>
  <dc:creator>Учителя</dc:creator>
  <cp:lastModifiedBy>Ася</cp:lastModifiedBy>
  <cp:revision>6</cp:revision>
  <dcterms:created xsi:type="dcterms:W3CDTF">2014-11-27T10:19:10Z</dcterms:created>
  <dcterms:modified xsi:type="dcterms:W3CDTF">2014-12-05T18:08:52Z</dcterms:modified>
</cp:coreProperties>
</file>