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257" r:id="rId2"/>
    <p:sldId id="279" r:id="rId3"/>
    <p:sldId id="275" r:id="rId4"/>
    <p:sldId id="280" r:id="rId5"/>
    <p:sldId id="277" r:id="rId6"/>
    <p:sldId id="282" r:id="rId7"/>
    <p:sldId id="281" r:id="rId8"/>
    <p:sldId id="263" r:id="rId9"/>
    <p:sldId id="272" r:id="rId10"/>
    <p:sldId id="269" r:id="rId11"/>
    <p:sldId id="273" r:id="rId12"/>
    <p:sldId id="274" r:id="rId13"/>
    <p:sldId id="262" r:id="rId14"/>
    <p:sldId id="276" r:id="rId15"/>
    <p:sldId id="283" r:id="rId16"/>
    <p:sldId id="284" r:id="rId17"/>
    <p:sldId id="267" r:id="rId18"/>
    <p:sldId id="278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1382224280788471"/>
          <c:y val="1.311728395061728E-2"/>
          <c:w val="0.5106209150326797"/>
          <c:h val="0.964506172839506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-0.21853031238742243"/>
                  <c:y val="-5.3675689002600072E-2"/>
                </c:manualLayout>
              </c:layout>
              <c:showVal val="1"/>
            </c:dLbl>
            <c:dLbl>
              <c:idx val="1"/>
              <c:layout>
                <c:manualLayout>
                  <c:x val="3.6236169008285843E-2"/>
                  <c:y val="-1.5397103139885336E-2"/>
                </c:manualLayout>
              </c:layout>
              <c:showVal val="1"/>
            </c:dLbl>
            <c:dLbl>
              <c:idx val="2"/>
              <c:layout>
                <c:manualLayout>
                  <c:x val="-2.1572744583397759E-2"/>
                  <c:y val="3.7808641975308692E-2"/>
                </c:manualLayout>
              </c:layout>
              <c:showVal val="1"/>
            </c:dLbl>
            <c:dLbl>
              <c:idx val="3"/>
              <c:layout>
                <c:manualLayout>
                  <c:x val="-2.6222273686377631E-3"/>
                  <c:y val="3.472222222222224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ТЭС</c:v>
                </c:pt>
                <c:pt idx="1">
                  <c:v>ГЭС</c:v>
                </c:pt>
                <c:pt idx="2">
                  <c:v>АЭС</c:v>
                </c:pt>
                <c:pt idx="3">
                  <c:v>Альтернативные источники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63.5</c:v>
                </c:pt>
                <c:pt idx="1">
                  <c:v>18</c:v>
                </c:pt>
                <c:pt idx="2">
                  <c:v>18</c:v>
                </c:pt>
                <c:pt idx="3">
                  <c:v>0.5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473611754413409"/>
          <c:y val="8.6597647516283321E-2"/>
          <c:w val="0.2976821831094672"/>
          <c:h val="0.839150383979780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933E0-1A5A-48F5-884E-FC444D5896F4}" type="doc">
      <dgm:prSet loTypeId="urn:microsoft.com/office/officeart/2005/8/layout/process3" loCatId="process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FC495E8-C132-4804-A3DF-045F945D2329}">
      <dgm:prSet phldrT="[Текст]" custT="1"/>
      <dgm:spPr>
        <a:solidFill>
          <a:srgbClr val="00FF99"/>
        </a:solidFill>
      </dgm:spPr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 г.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49600-1338-44CE-9007-C70950B8839B}" type="parTrans" cxnId="{274FD978-8333-4D3F-B65C-4CA7E8C20F33}">
      <dgm:prSet/>
      <dgm:spPr/>
      <dgm:t>
        <a:bodyPr/>
        <a:lstStyle/>
        <a:p>
          <a:endParaRPr lang="ru-RU"/>
        </a:p>
      </dgm:t>
    </dgm:pt>
    <dgm:pt modelId="{3C2288F2-F22F-41E7-A948-3C6B0D401ED9}" type="sibTrans" cxnId="{274FD978-8333-4D3F-B65C-4CA7E8C20F33}">
      <dgm:prSet/>
      <dgm:spPr/>
      <dgm:t>
        <a:bodyPr/>
        <a:lstStyle/>
        <a:p>
          <a:endParaRPr lang="ru-RU"/>
        </a:p>
      </dgm:t>
    </dgm:pt>
    <dgm:pt modelId="{10696486-EE4C-4438-BAEB-BB8EF5E96EEC}">
      <dgm:prSet phldrT="[Текст]"/>
      <dgm:spPr/>
      <dgm:t>
        <a:bodyPr/>
        <a:lstStyle/>
        <a:p>
          <a:r>
            <a:rPr kumimoji="0" lang="ru-RU" b="1" i="1" u="none" strike="noStrike" cap="none" normalizeH="0" baseline="0" dirty="0" smtClean="0">
              <a:ln/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</a:rPr>
            <a:t>11,6 трлн. кВт•ч</a:t>
          </a:r>
          <a:endParaRPr lang="ru-RU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40AED-5016-43BD-B5F8-007E992B757D}" type="parTrans" cxnId="{9B953D7B-AB72-4ABE-B56C-AF0E283DDA70}">
      <dgm:prSet/>
      <dgm:spPr/>
      <dgm:t>
        <a:bodyPr/>
        <a:lstStyle/>
        <a:p>
          <a:endParaRPr lang="ru-RU"/>
        </a:p>
      </dgm:t>
    </dgm:pt>
    <dgm:pt modelId="{FBE1596C-FAAB-4A68-9A65-43F3DB6954C8}" type="sibTrans" cxnId="{9B953D7B-AB72-4ABE-B56C-AF0E283DDA70}">
      <dgm:prSet/>
      <dgm:spPr/>
      <dgm:t>
        <a:bodyPr/>
        <a:lstStyle/>
        <a:p>
          <a:endParaRPr lang="ru-RU"/>
        </a:p>
      </dgm:t>
    </dgm:pt>
    <dgm:pt modelId="{EA997430-C25E-42F9-BBDE-D680694DDDEF}">
      <dgm:prSet phldrT="[Текст]" custT="1"/>
      <dgm:spPr>
        <a:solidFill>
          <a:srgbClr val="00FF99"/>
        </a:solidFill>
      </dgm:spPr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 г.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9B245-5EF2-4844-A43C-B7788DC3244A}" type="parTrans" cxnId="{52DD3F33-00C4-4464-BAB1-B1D43CED0EF7}">
      <dgm:prSet/>
      <dgm:spPr/>
      <dgm:t>
        <a:bodyPr/>
        <a:lstStyle/>
        <a:p>
          <a:endParaRPr lang="ru-RU"/>
        </a:p>
      </dgm:t>
    </dgm:pt>
    <dgm:pt modelId="{18FDB640-9B92-4213-8F99-5029608ED258}" type="sibTrans" cxnId="{52DD3F33-00C4-4464-BAB1-B1D43CED0EF7}">
      <dgm:prSet/>
      <dgm:spPr/>
      <dgm:t>
        <a:bodyPr/>
        <a:lstStyle/>
        <a:p>
          <a:endParaRPr lang="ru-RU"/>
        </a:p>
      </dgm:t>
    </dgm:pt>
    <dgm:pt modelId="{4149B2F1-9709-41ED-A764-C533E8B3364E}">
      <dgm:prSet phldrT="[Текст]"/>
      <dgm:spPr/>
      <dgm:t>
        <a:bodyPr/>
        <a:lstStyle/>
        <a:p>
          <a:r>
            <a:rPr kumimoji="0" lang="ru-RU" b="1" i="1" u="none" strike="noStrike" cap="none" normalizeH="0" baseline="0" dirty="0" smtClean="0">
              <a:ln/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</a:rPr>
            <a:t>16,4 трлн. кВт•ч </a:t>
          </a:r>
          <a:endParaRPr lang="ru-RU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761BF-F657-47A5-8061-586ECB31406E}" type="parTrans" cxnId="{822F1A45-4A94-4077-A4A6-C06238CAC4C0}">
      <dgm:prSet/>
      <dgm:spPr/>
      <dgm:t>
        <a:bodyPr/>
        <a:lstStyle/>
        <a:p>
          <a:endParaRPr lang="ru-RU"/>
        </a:p>
      </dgm:t>
    </dgm:pt>
    <dgm:pt modelId="{C1C9AC1D-F55A-4716-ABD9-1EB0E3EE6489}" type="sibTrans" cxnId="{822F1A45-4A94-4077-A4A6-C06238CAC4C0}">
      <dgm:prSet/>
      <dgm:spPr/>
      <dgm:t>
        <a:bodyPr/>
        <a:lstStyle/>
        <a:p>
          <a:endParaRPr lang="ru-RU"/>
        </a:p>
      </dgm:t>
    </dgm:pt>
    <dgm:pt modelId="{2EF9D44C-F41F-4030-BF3C-A01166549C2F}" type="pres">
      <dgm:prSet presAssocID="{14F933E0-1A5A-48F5-884E-FC444D5896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C9E21-31BF-4153-A8F9-CF3531C1A1A3}" type="pres">
      <dgm:prSet presAssocID="{8FC495E8-C132-4804-A3DF-045F945D2329}" presName="composite" presStyleCnt="0"/>
      <dgm:spPr/>
    </dgm:pt>
    <dgm:pt modelId="{7ECE7DF6-3D76-4BE3-81A8-72D03772410D}" type="pres">
      <dgm:prSet presAssocID="{8FC495E8-C132-4804-A3DF-045F945D232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975DD-C541-42C4-8476-E43D8502B94B}" type="pres">
      <dgm:prSet presAssocID="{8FC495E8-C132-4804-A3DF-045F945D2329}" presName="parSh" presStyleLbl="node1" presStyleIdx="0" presStyleCnt="2" custScaleY="64991"/>
      <dgm:spPr/>
      <dgm:t>
        <a:bodyPr/>
        <a:lstStyle/>
        <a:p>
          <a:endParaRPr lang="ru-RU"/>
        </a:p>
      </dgm:t>
    </dgm:pt>
    <dgm:pt modelId="{6039B749-B59E-4CA9-BD50-A7BB88BA9B3D}" type="pres">
      <dgm:prSet presAssocID="{8FC495E8-C132-4804-A3DF-045F945D2329}" presName="desTx" presStyleLbl="fgAcc1" presStyleIdx="0" presStyleCnt="2" custScaleX="129736" custScaleY="40482" custLinFactNeighborX="2997" custLinFactNeighborY="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3A1AB-8A76-4935-AD1D-13268BD8BBC3}" type="pres">
      <dgm:prSet presAssocID="{3C2288F2-F22F-41E7-A948-3C6B0D401ED9}" presName="sibTrans" presStyleLbl="sibTrans2D1" presStyleIdx="0" presStyleCnt="1" custScaleX="131196" custScaleY="90035"/>
      <dgm:spPr/>
      <dgm:t>
        <a:bodyPr/>
        <a:lstStyle/>
        <a:p>
          <a:endParaRPr lang="ru-RU"/>
        </a:p>
      </dgm:t>
    </dgm:pt>
    <dgm:pt modelId="{37497E6A-8C11-4D02-A0F5-55798BD94404}" type="pres">
      <dgm:prSet presAssocID="{3C2288F2-F22F-41E7-A948-3C6B0D401ED9}" presName="connTx" presStyleLbl="sibTrans2D1" presStyleIdx="0" presStyleCnt="1"/>
      <dgm:spPr/>
      <dgm:t>
        <a:bodyPr/>
        <a:lstStyle/>
        <a:p>
          <a:endParaRPr lang="ru-RU"/>
        </a:p>
      </dgm:t>
    </dgm:pt>
    <dgm:pt modelId="{520C5417-DF7B-4D93-A7E6-8A2543A04708}" type="pres">
      <dgm:prSet presAssocID="{EA997430-C25E-42F9-BBDE-D680694DDDEF}" presName="composite" presStyleCnt="0"/>
      <dgm:spPr/>
    </dgm:pt>
    <dgm:pt modelId="{AA9729A7-243D-4D61-B521-AD134A5D2838}" type="pres">
      <dgm:prSet presAssocID="{EA997430-C25E-42F9-BBDE-D680694DDDE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1B82-3B58-4DCC-9B67-3F8E45868CC4}" type="pres">
      <dgm:prSet presAssocID="{EA997430-C25E-42F9-BBDE-D680694DDDEF}" presName="parSh" presStyleLbl="node1" presStyleIdx="1" presStyleCnt="2" custScaleY="69375" custLinFactNeighborX="-11455" custLinFactNeighborY="-1327"/>
      <dgm:spPr/>
      <dgm:t>
        <a:bodyPr/>
        <a:lstStyle/>
        <a:p>
          <a:endParaRPr lang="ru-RU"/>
        </a:p>
      </dgm:t>
    </dgm:pt>
    <dgm:pt modelId="{6B266850-8B8B-433D-AC59-3B716B7D7981}" type="pres">
      <dgm:prSet presAssocID="{EA997430-C25E-42F9-BBDE-D680694DDDEF}" presName="desTx" presStyleLbl="fgAcc1" presStyleIdx="1" presStyleCnt="2" custScaleX="140768" custScaleY="36379" custLinFactNeighborX="179" custLinFactNeighborY="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22FDC-3C4A-479A-BD4E-B1EE9E6717BE}" type="presOf" srcId="{EA997430-C25E-42F9-BBDE-D680694DDDEF}" destId="{AA9729A7-243D-4D61-B521-AD134A5D2838}" srcOrd="0" destOrd="0" presId="urn:microsoft.com/office/officeart/2005/8/layout/process3"/>
    <dgm:cxn modelId="{737E35F8-1AE4-4108-85D1-8619F241BD91}" type="presOf" srcId="{10696486-EE4C-4438-BAEB-BB8EF5E96EEC}" destId="{6039B749-B59E-4CA9-BD50-A7BB88BA9B3D}" srcOrd="0" destOrd="0" presId="urn:microsoft.com/office/officeart/2005/8/layout/process3"/>
    <dgm:cxn modelId="{52DD3F33-00C4-4464-BAB1-B1D43CED0EF7}" srcId="{14F933E0-1A5A-48F5-884E-FC444D5896F4}" destId="{EA997430-C25E-42F9-BBDE-D680694DDDEF}" srcOrd="1" destOrd="0" parTransId="{30B9B245-5EF2-4844-A43C-B7788DC3244A}" sibTransId="{18FDB640-9B92-4213-8F99-5029608ED258}"/>
    <dgm:cxn modelId="{274FD978-8333-4D3F-B65C-4CA7E8C20F33}" srcId="{14F933E0-1A5A-48F5-884E-FC444D5896F4}" destId="{8FC495E8-C132-4804-A3DF-045F945D2329}" srcOrd="0" destOrd="0" parTransId="{4F949600-1338-44CE-9007-C70950B8839B}" sibTransId="{3C2288F2-F22F-41E7-A948-3C6B0D401ED9}"/>
    <dgm:cxn modelId="{3CD1B259-0887-40DE-B26B-F8C8B61786A3}" type="presOf" srcId="{8FC495E8-C132-4804-A3DF-045F945D2329}" destId="{7ECE7DF6-3D76-4BE3-81A8-72D03772410D}" srcOrd="0" destOrd="0" presId="urn:microsoft.com/office/officeart/2005/8/layout/process3"/>
    <dgm:cxn modelId="{822F1A45-4A94-4077-A4A6-C06238CAC4C0}" srcId="{EA997430-C25E-42F9-BBDE-D680694DDDEF}" destId="{4149B2F1-9709-41ED-A764-C533E8B3364E}" srcOrd="0" destOrd="0" parTransId="{F13761BF-F657-47A5-8061-586ECB31406E}" sibTransId="{C1C9AC1D-F55A-4716-ABD9-1EB0E3EE6489}"/>
    <dgm:cxn modelId="{6FE60E35-D6DF-4132-96CB-ACFF775F3779}" type="presOf" srcId="{4149B2F1-9709-41ED-A764-C533E8B3364E}" destId="{6B266850-8B8B-433D-AC59-3B716B7D7981}" srcOrd="0" destOrd="0" presId="urn:microsoft.com/office/officeart/2005/8/layout/process3"/>
    <dgm:cxn modelId="{DB4B79EB-9950-4FE5-BC01-DF963EF8DC81}" type="presOf" srcId="{EA997430-C25E-42F9-BBDE-D680694DDDEF}" destId="{5E1D1B82-3B58-4DCC-9B67-3F8E45868CC4}" srcOrd="1" destOrd="0" presId="urn:microsoft.com/office/officeart/2005/8/layout/process3"/>
    <dgm:cxn modelId="{21D64757-FDF7-46EC-B4A3-8F2DC8762F4F}" type="presOf" srcId="{3C2288F2-F22F-41E7-A948-3C6B0D401ED9}" destId="{37497E6A-8C11-4D02-A0F5-55798BD94404}" srcOrd="1" destOrd="0" presId="urn:microsoft.com/office/officeart/2005/8/layout/process3"/>
    <dgm:cxn modelId="{9B953D7B-AB72-4ABE-B56C-AF0E283DDA70}" srcId="{8FC495E8-C132-4804-A3DF-045F945D2329}" destId="{10696486-EE4C-4438-BAEB-BB8EF5E96EEC}" srcOrd="0" destOrd="0" parTransId="{C5F40AED-5016-43BD-B5F8-007E992B757D}" sibTransId="{FBE1596C-FAAB-4A68-9A65-43F3DB6954C8}"/>
    <dgm:cxn modelId="{721A31BC-88EA-427C-A104-4C6C05D0CE0B}" type="presOf" srcId="{14F933E0-1A5A-48F5-884E-FC444D5896F4}" destId="{2EF9D44C-F41F-4030-BF3C-A01166549C2F}" srcOrd="0" destOrd="0" presId="urn:microsoft.com/office/officeart/2005/8/layout/process3"/>
    <dgm:cxn modelId="{49E7D1AE-6DF5-45A6-A1C8-34A0E033E971}" type="presOf" srcId="{8FC495E8-C132-4804-A3DF-045F945D2329}" destId="{E91975DD-C541-42C4-8476-E43D8502B94B}" srcOrd="1" destOrd="0" presId="urn:microsoft.com/office/officeart/2005/8/layout/process3"/>
    <dgm:cxn modelId="{229AA89D-8A27-49B2-BCE0-CD9933045DE3}" type="presOf" srcId="{3C2288F2-F22F-41E7-A948-3C6B0D401ED9}" destId="{8D93A1AB-8A76-4935-AD1D-13268BD8BBC3}" srcOrd="0" destOrd="0" presId="urn:microsoft.com/office/officeart/2005/8/layout/process3"/>
    <dgm:cxn modelId="{EFDE0C45-7543-40C4-9527-7890B2F6ADE8}" type="presParOf" srcId="{2EF9D44C-F41F-4030-BF3C-A01166549C2F}" destId="{086C9E21-31BF-4153-A8F9-CF3531C1A1A3}" srcOrd="0" destOrd="0" presId="urn:microsoft.com/office/officeart/2005/8/layout/process3"/>
    <dgm:cxn modelId="{1FF49CD6-7E44-428A-A268-74ED474DEEB6}" type="presParOf" srcId="{086C9E21-31BF-4153-A8F9-CF3531C1A1A3}" destId="{7ECE7DF6-3D76-4BE3-81A8-72D03772410D}" srcOrd="0" destOrd="0" presId="urn:microsoft.com/office/officeart/2005/8/layout/process3"/>
    <dgm:cxn modelId="{68FB51ED-8B66-4605-9A31-6680AA69D240}" type="presParOf" srcId="{086C9E21-31BF-4153-A8F9-CF3531C1A1A3}" destId="{E91975DD-C541-42C4-8476-E43D8502B94B}" srcOrd="1" destOrd="0" presId="urn:microsoft.com/office/officeart/2005/8/layout/process3"/>
    <dgm:cxn modelId="{E67E97C6-6F5D-4A99-BAF3-426EFC9BB837}" type="presParOf" srcId="{086C9E21-31BF-4153-A8F9-CF3531C1A1A3}" destId="{6039B749-B59E-4CA9-BD50-A7BB88BA9B3D}" srcOrd="2" destOrd="0" presId="urn:microsoft.com/office/officeart/2005/8/layout/process3"/>
    <dgm:cxn modelId="{1FB43FBB-EE69-41E0-94DD-7C3CA81D46BE}" type="presParOf" srcId="{2EF9D44C-F41F-4030-BF3C-A01166549C2F}" destId="{8D93A1AB-8A76-4935-AD1D-13268BD8BBC3}" srcOrd="1" destOrd="0" presId="urn:microsoft.com/office/officeart/2005/8/layout/process3"/>
    <dgm:cxn modelId="{3C4F3336-6322-4D1E-B086-34325E20FE3A}" type="presParOf" srcId="{8D93A1AB-8A76-4935-AD1D-13268BD8BBC3}" destId="{37497E6A-8C11-4D02-A0F5-55798BD94404}" srcOrd="0" destOrd="0" presId="urn:microsoft.com/office/officeart/2005/8/layout/process3"/>
    <dgm:cxn modelId="{3D2AF4B2-4657-4AEC-A563-4D03FC0D4F1B}" type="presParOf" srcId="{2EF9D44C-F41F-4030-BF3C-A01166549C2F}" destId="{520C5417-DF7B-4D93-A7E6-8A2543A04708}" srcOrd="2" destOrd="0" presId="urn:microsoft.com/office/officeart/2005/8/layout/process3"/>
    <dgm:cxn modelId="{E932D81C-4100-47C7-8670-DD714F633AF9}" type="presParOf" srcId="{520C5417-DF7B-4D93-A7E6-8A2543A04708}" destId="{AA9729A7-243D-4D61-B521-AD134A5D2838}" srcOrd="0" destOrd="0" presId="urn:microsoft.com/office/officeart/2005/8/layout/process3"/>
    <dgm:cxn modelId="{3722E5AD-81C3-41B1-8BB8-59C76199979F}" type="presParOf" srcId="{520C5417-DF7B-4D93-A7E6-8A2543A04708}" destId="{5E1D1B82-3B58-4DCC-9B67-3F8E45868CC4}" srcOrd="1" destOrd="0" presId="urn:microsoft.com/office/officeart/2005/8/layout/process3"/>
    <dgm:cxn modelId="{AA37BB81-9082-4747-ADAD-B55C6246E5A8}" type="presParOf" srcId="{520C5417-DF7B-4D93-A7E6-8A2543A04708}" destId="{6B266850-8B8B-433D-AC59-3B716B7D798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975DD-C541-42C4-8476-E43D8502B94B}">
      <dsp:nvSpPr>
        <dsp:cNvPr id="0" name=""/>
        <dsp:cNvSpPr/>
      </dsp:nvSpPr>
      <dsp:spPr>
        <a:xfrm>
          <a:off x="4578" y="188716"/>
          <a:ext cx="2435783" cy="873603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 г.</a:t>
          </a:r>
          <a:endParaRPr lang="ru-RU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8" y="188716"/>
        <a:ext cx="2435783" cy="582402"/>
      </dsp:txXfrm>
    </dsp:sp>
    <dsp:sp modelId="{6039B749-B59E-4CA9-BD50-A7BB88BA9B3D}">
      <dsp:nvSpPr>
        <dsp:cNvPr id="0" name=""/>
        <dsp:cNvSpPr/>
      </dsp:nvSpPr>
      <dsp:spPr>
        <a:xfrm>
          <a:off x="214321" y="1041002"/>
          <a:ext cx="3160087" cy="65289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900" b="1" i="1" u="none" strike="noStrike" kern="1200" cap="none" normalizeH="0" baseline="0" dirty="0" smtClean="0">
              <a:ln/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</a:rPr>
            <a:t>11,6 трлн. кВт•ч</a:t>
          </a:r>
          <a:endParaRPr lang="ru-RU" sz="19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21" y="1041002"/>
        <a:ext cx="3160087" cy="652893"/>
      </dsp:txXfrm>
    </dsp:sp>
    <dsp:sp modelId="{8D93A1AB-8A76-4935-AD1D-13268BD8BBC3}">
      <dsp:nvSpPr>
        <dsp:cNvPr id="0" name=""/>
        <dsp:cNvSpPr/>
      </dsp:nvSpPr>
      <dsp:spPr>
        <a:xfrm rot="21586212">
          <a:off x="2701418" y="198806"/>
          <a:ext cx="1084846" cy="546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6212">
        <a:off x="2701418" y="198806"/>
        <a:ext cx="1084846" cy="546007"/>
      </dsp:txXfrm>
    </dsp:sp>
    <dsp:sp modelId="{5E1D1B82-3B58-4DCC-9B67-3F8E45868CC4}">
      <dsp:nvSpPr>
        <dsp:cNvPr id="0" name=""/>
        <dsp:cNvSpPr/>
      </dsp:nvSpPr>
      <dsp:spPr>
        <a:xfrm>
          <a:off x="4000518" y="153046"/>
          <a:ext cx="2435783" cy="932532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 г.</a:t>
          </a:r>
          <a:endParaRPr lang="ru-RU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0518" y="153046"/>
        <a:ext cx="2435783" cy="621688"/>
      </dsp:txXfrm>
    </dsp:sp>
    <dsp:sp modelId="{6B266850-8B8B-433D-AC59-3B716B7D7981}">
      <dsp:nvSpPr>
        <dsp:cNvPr id="0" name=""/>
        <dsp:cNvSpPr/>
      </dsp:nvSpPr>
      <dsp:spPr>
        <a:xfrm>
          <a:off x="4286282" y="1113459"/>
          <a:ext cx="3428803" cy="58672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900" b="1" i="1" u="none" strike="noStrike" kern="1200" cap="none" normalizeH="0" baseline="0" dirty="0" smtClean="0">
              <a:ln/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</a:rPr>
            <a:t>16,4 трлн. кВт•ч </a:t>
          </a:r>
          <a:endParaRPr lang="ru-RU" sz="19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2" y="1113459"/>
        <a:ext cx="3428803" cy="58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6DDF-56A9-49D6-978D-A28BC9155A76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C51E3-FFF9-4118-8AB8-3215F13E4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51E3-FFF9-4118-8AB8-3215F13E49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57E9C-1733-46F7-9BEC-9F1BB15DB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28234-F27A-46E8-9CCE-DD5580AB2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DE2C1-88EC-42CE-ADD8-826E9B276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9B0C-2300-4A81-BA8F-AEA67C94F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36EC4-E2EC-45FE-8F11-A9FDB16245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459A4-65DC-4068-96DB-ECCE82702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9E82C-9A6F-4143-9798-141F85D19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ACD59-B8F7-4F10-BEBC-F16800A81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52535-D4ED-4046-9DAE-6FC2FBBD2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23F1-7E29-4E0A-9215-3C7106B9A5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EE762-28BF-4296-8E90-4B5CB352B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0A410-3096-4051-86DE-342B8373C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552AA-F108-4581-8C17-7409B3DD5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714488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Электроэнергетика Мира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429000"/>
            <a:ext cx="6408738" cy="1619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Электроэнергетика – одна из отраслей «авангардной тройки»</a:t>
            </a:r>
          </a:p>
        </p:txBody>
      </p:sp>
      <p:pic>
        <p:nvPicPr>
          <p:cNvPr id="106500" name="Picture 4" descr="j0412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188913"/>
            <a:ext cx="13525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j0433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20875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 descr="j01958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7166"/>
            <a:ext cx="1471085" cy="151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j0234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2786063"/>
            <a:ext cx="15843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76" name="Group 60"/>
          <p:cNvGraphicFramePr>
            <a:graphicFrameLocks noGrp="1"/>
          </p:cNvGraphicFramePr>
          <p:nvPr/>
        </p:nvGraphicFramePr>
        <p:xfrm>
          <a:off x="285750" y="487363"/>
          <a:ext cx="8358246" cy="6175158"/>
        </p:xfrm>
        <a:graphic>
          <a:graphicData uri="http://schemas.openxmlformats.org/drawingml/2006/table">
            <a:tbl>
              <a:tblPr/>
              <a:tblGrid>
                <a:gridCol w="3714744"/>
                <a:gridCol w="2786114"/>
                <a:gridCol w="1857388"/>
              </a:tblGrid>
              <a:tr h="870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Мощность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в млн.( кВт/ ч)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Итайпу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Бразилия-Парагвай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12, 6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Гранд-Кули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Гурии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Венесуэла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Тукуруи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1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Саяно-Шушенская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1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Корпус-Посадос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Аргентина-Парагвай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6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Красноярская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Ла-Гранд-2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Канада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Черчил-Фолз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Канада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Коидо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2571750" y="0"/>
            <a:ext cx="3795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u="sng">
                <a:solidFill>
                  <a:srgbClr val="0070C0"/>
                </a:solidFill>
                <a:latin typeface="Tahoma" charset="0"/>
              </a:rPr>
              <a:t>Крупнейшие ГЭС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6436" name="Picture 4" descr="489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5" descr="Белоярская А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6" descr="tru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8" descr="imageviewer?idImage=17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0"/>
            <a:ext cx="972185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 descr="imageviewer?idImage=17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7648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Oval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101013" y="6092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7460" name="Picture 4" descr="3f3b194e32d2e081893f8cb64c7a59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8da5d5d05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 descr="solart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-228600"/>
            <a:ext cx="95059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 descr="razrab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-252413"/>
            <a:ext cx="9505950" cy="72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 descr="Кислогубская ПЭ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3850" y="-588963"/>
            <a:ext cx="9791700" cy="85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44463" y="985838"/>
          <a:ext cx="8867775" cy="6016625"/>
        </p:xfrm>
        <a:graphic>
          <a:graphicData uri="http://schemas.openxmlformats.org/presentationml/2006/ole">
            <p:oleObj spid="_x0000_s1026" name="Диаграмма" r:id="rId3" imgW="6953420" imgH="4714962" progId="MSGraph.Chart.8">
              <p:embed followColorScheme="full"/>
            </p:oleObj>
          </a:graphicData>
        </a:graphic>
      </p:graphicFrame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-98425" y="158750"/>
            <a:ext cx="918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Структура выработки электроэнергии в разных </a:t>
            </a:r>
          </a:p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странах и регионах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0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214313"/>
            <a:ext cx="7858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Структура выработки электроэнергии: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928688"/>
            <a:ext cx="2214563" cy="914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Значительная доля ТЭС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375" y="928688"/>
            <a:ext cx="2143125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Значительная доля АЭС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63" y="928688"/>
            <a:ext cx="2500312" cy="91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Значительная доля ГЭС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285875" y="1857375"/>
            <a:ext cx="357188" cy="1071563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286625" y="1857375"/>
            <a:ext cx="357188" cy="1071563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8" y="1857375"/>
            <a:ext cx="357187" cy="1071563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3071813"/>
            <a:ext cx="2571750" cy="314325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Нидерланды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Польша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ЮАР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Китай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Мексика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Италия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0" y="3000375"/>
            <a:ext cx="2428875" cy="314325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Норвегия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Бразилия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Канада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Албания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Эфиопия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Колумбия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38" y="3071813"/>
            <a:ext cx="2428875" cy="314325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Франция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Бельгия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Республика Корея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Швеция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Швейцария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Испания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786812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Крупнейшие ядерные державы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214438"/>
          <a:ext cx="8643968" cy="5605175"/>
        </p:xfrm>
        <a:graphic>
          <a:graphicData uri="http://schemas.openxmlformats.org/drawingml/2006/table">
            <a:tbl>
              <a:tblPr/>
              <a:tblGrid>
                <a:gridCol w="1706841"/>
                <a:gridCol w="2010522"/>
                <a:gridCol w="2352623"/>
                <a:gridCol w="2573982"/>
              </a:tblGrid>
              <a:tr h="493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Число действующих реакторов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Мощность, млн. кВт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Доля всей производимой электроэнергии в стране, %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37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 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 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Республ. Корея 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Тайвань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Болгария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Словакия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63500" marR="6350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Ветряной водяной насо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42875"/>
            <a:ext cx="2786063" cy="211931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39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Альтернативные </a:t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источники энергии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3" y="2428875"/>
          <a:ext cx="7572375" cy="3596640"/>
        </p:xfrm>
        <a:graphic>
          <a:graphicData uri="http://schemas.openxmlformats.org/drawingml/2006/table">
            <a:tbl>
              <a:tblPr/>
              <a:tblGrid>
                <a:gridCol w="1928812"/>
                <a:gridCol w="2201863"/>
                <a:gridCol w="1227137"/>
                <a:gridCol w="2214563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ГеоТЭС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0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ПЭС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0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СЭС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0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ВЭУ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008A"/>
                    </a:solidFill>
                  </a:tcPr>
                </a:tc>
              </a:tr>
              <a:tr h="278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Страны Центральной Америки, Филиппины, Исландия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Франция, Великобритания, Канада, Россия, Индия, Китай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30 стран мира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Западная Европа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: Дания, Германия, Великобритания, Нидерланды;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США: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Калифорния;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Зарубежная Азия: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Индия, Китай.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2" descr="Ветряки в горах СШ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29000" y="4572000"/>
            <a:ext cx="2857500" cy="21764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10" descr="Телекоммуникационная сист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2875" y="4572000"/>
            <a:ext cx="2806700" cy="2135188"/>
          </a:xfrm>
          <a:prstGeom prst="rect">
            <a:avLst/>
          </a:prstGeom>
          <a:ln>
            <a:solidFill>
              <a:schemeClr val="tx1">
                <a:lumMod val="2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166813" y="40640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>
                <a:latin typeface="Tahoma" charset="0"/>
              </a:rPr>
              <a:t>Интеграционные группировки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68313" y="1579563"/>
            <a:ext cx="8029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i="1">
                <a:latin typeface="Tahoma" charset="0"/>
              </a:rPr>
              <a:t>Европейское Сообщество по Атомной Энергии </a:t>
            </a:r>
          </a:p>
          <a:p>
            <a:pPr marL="342900" indent="-342900">
              <a:defRPr/>
            </a:pPr>
            <a:r>
              <a:rPr lang="ru-RU" sz="24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(ЕВРАТОМ)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95288" y="2516188"/>
            <a:ext cx="8720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latin typeface="Tahoma" charset="0"/>
              </a:rPr>
              <a:t>2.Международное Агентство по Атомной Энергетике </a:t>
            </a:r>
          </a:p>
          <a:p>
            <a:pPr>
              <a:defRPr/>
            </a:pPr>
            <a:r>
              <a:rPr lang="ru-RU" sz="24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(МАГАТЭ)</a:t>
            </a:r>
          </a:p>
        </p:txBody>
      </p:sp>
      <p:pic>
        <p:nvPicPr>
          <p:cNvPr id="19462" name="Picture 9" descr="f0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7858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00438"/>
            <a:ext cx="449344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КАРТИНКИ\Коллекция картинок3\j02544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929198"/>
            <a:ext cx="133689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36304" cy="707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электроэнергетики: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3" y="1500188"/>
            <a:ext cx="8501062" cy="45243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/>
              <a:t>Истощение запасов энергоресурсов.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/>
              <a:t>Загрязнение и разрушение природной среды:</a:t>
            </a:r>
          </a:p>
          <a:p>
            <a:pPr marL="342900" indent="-342900">
              <a:defRPr/>
            </a:pPr>
            <a:r>
              <a:rPr lang="ru-RU" sz="2400" b="1" dirty="0"/>
              <a:t>ТЭС – выброс в атмосферу вредных веществ, изменяет газовый состав </a:t>
            </a:r>
          </a:p>
          <a:p>
            <a:pPr marL="342900" indent="-342900">
              <a:defRPr/>
            </a:pPr>
            <a:r>
              <a:rPr lang="ru-RU" sz="2400" b="1" dirty="0"/>
              <a:t>Атмосферы, повышает температуру воды.</a:t>
            </a:r>
          </a:p>
          <a:p>
            <a:pPr marL="342900" indent="-342900">
              <a:defRPr/>
            </a:pPr>
            <a:r>
              <a:rPr lang="ru-RU" sz="2400" b="1" dirty="0"/>
              <a:t>АЭС – Проблема захоронения ядерных отходов, аварий на АЭС.</a:t>
            </a:r>
          </a:p>
          <a:p>
            <a:pPr marL="342900" indent="-342900">
              <a:defRPr/>
            </a:pPr>
            <a:r>
              <a:rPr lang="ru-RU" sz="2400" b="1" dirty="0"/>
              <a:t>ГЭС – Экологические нарушения при строительстве (затопление земель, нарушения водного </a:t>
            </a:r>
          </a:p>
          <a:p>
            <a:pPr marL="342900" indent="-342900">
              <a:defRPr/>
            </a:pPr>
            <a:r>
              <a:rPr lang="ru-RU" sz="2400" b="1" dirty="0"/>
              <a:t>баланса территории, гибель рыб, изменение режима рек и растительного покрова).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60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95513" y="26035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>
                <a:solidFill>
                  <a:srgbClr val="FF0066"/>
                </a:solidFill>
                <a:latin typeface="Tahoma" charset="0"/>
              </a:rPr>
              <a:t>Верите ли вы?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5005388" y="1501775"/>
            <a:ext cx="1414938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в энергетическом балансе мира преобладает выработка электроэнергии на ГЭС? ( нет.)</a:t>
            </a: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endParaRPr lang="ru-RU" sz="2000" b="1">
              <a:latin typeface="Tahoma" charset="0"/>
            </a:endParaRP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максимальное количество электроэнергии вырабатывается в Зарубежной Европе? (Нет.)</a:t>
            </a: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endParaRPr lang="ru-RU" sz="2000" b="1">
              <a:latin typeface="Tahoma" charset="0"/>
            </a:endParaRP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доля в производстве электроэнергии в странах «Севера» ниже, чем в «Странах Юга? (Нет.)</a:t>
            </a: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endParaRPr lang="ru-RU" sz="2000" b="1">
              <a:latin typeface="Tahoma" charset="0"/>
            </a:endParaRP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Интеграционная группировка ОПЕК организована с целью объединения ресурсов ядерного сырья и атомной энергетики стран участниц?  (Нет.)</a:t>
            </a: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endParaRPr lang="ru-RU" sz="2000" b="1">
              <a:latin typeface="Tahoma" charset="0"/>
            </a:endParaRP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солнечные электростанции есть в 30 странах мира? (Да.)</a:t>
            </a: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endParaRPr lang="ru-RU" sz="2000" b="1">
              <a:latin typeface="Tahoma" charset="0"/>
            </a:endParaRPr>
          </a:p>
          <a:p>
            <a:pPr marL="5456238" indent="-342900">
              <a:buFontTx/>
              <a:buAutoNum type="arabicPeriod"/>
              <a:tabLst>
                <a:tab pos="685800" algn="l"/>
              </a:tabLst>
            </a:pPr>
            <a:r>
              <a:rPr lang="ru-RU" sz="2000" b="1">
                <a:latin typeface="Tahoma" charset="0"/>
              </a:rPr>
              <a:t>Что большинство крупнейших ГЭС находятся в развитых странах мира? (Да.)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 rot="1854846">
            <a:off x="3884613" y="1527175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 rot="1854846">
            <a:off x="5795963" y="2420938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 rot="1854846">
            <a:off x="4284663" y="3429000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200" name="AutoShape 8"/>
          <p:cNvSpPr>
            <a:spLocks noChangeArrowheads="1"/>
          </p:cNvSpPr>
          <p:nvPr/>
        </p:nvSpPr>
        <p:spPr bwMode="auto">
          <a:xfrm rot="1854846">
            <a:off x="2771775" y="4652963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 rot="1854846">
            <a:off x="8027988" y="5157788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202" name="AutoShape 10"/>
          <p:cNvSpPr>
            <a:spLocks noChangeArrowheads="1"/>
          </p:cNvSpPr>
          <p:nvPr/>
        </p:nvSpPr>
        <p:spPr bwMode="auto">
          <a:xfrm rot="1854846">
            <a:off x="2411413" y="5943600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8" grpId="1" animBg="1"/>
      <p:bldP spid="136199" grpId="0" animBg="1"/>
      <p:bldP spid="136200" grpId="0" animBg="1"/>
      <p:bldP spid="136201" grpId="0" animBg="1"/>
      <p:bldP spid="1362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500063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Динамика электроэнергетики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214414" y="4643446"/>
          <a:ext cx="771530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1" descr="vet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88" y="1500188"/>
            <a:ext cx="2701925" cy="202565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9" name="Picture 11" descr="Солнечная электростанци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143250" y="2535238"/>
            <a:ext cx="2714625" cy="203676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0" name="Picture 12" descr="Добыча каменного угля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57158" y="1571612"/>
            <a:ext cx="2500312" cy="187483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697912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Десять первых стран по выработке электроэнергии в 2000 г.</a:t>
            </a:r>
          </a:p>
        </p:txBody>
      </p:sp>
      <p:graphicFrame>
        <p:nvGraphicFramePr>
          <p:cNvPr id="152663" name="Group 87"/>
          <p:cNvGraphicFramePr>
            <a:graphicFrameLocks noGrp="1"/>
          </p:cNvGraphicFramePr>
          <p:nvPr>
            <p:ph type="tbl" idx="1"/>
          </p:nvPr>
        </p:nvGraphicFramePr>
        <p:xfrm>
          <a:off x="0" y="260350"/>
          <a:ext cx="9144000" cy="6327777"/>
        </p:xfrm>
        <a:graphic>
          <a:graphicData uri="http://schemas.openxmlformats.org/drawingml/2006/table">
            <a:tbl>
              <a:tblPr/>
              <a:tblGrid>
                <a:gridCol w="755650"/>
                <a:gridCol w="3240088"/>
                <a:gridCol w="2305050"/>
                <a:gridCol w="2843212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Страны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Всего млрд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Квт.час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На душу населения.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квт.час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14400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Китай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1050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Япония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6050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Канада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18900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6860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 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9150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Великобритания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6250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Бразилия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1371600" y="357188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FFCC"/>
                </a:solidFill>
              </a:rPr>
              <a:t>Картосхема</a:t>
            </a:r>
          </a:p>
        </p:txBody>
      </p:sp>
      <p:pic>
        <p:nvPicPr>
          <p:cNvPr id="59394" name="Picture 2" descr="C:\Documents and Settings\Admin\Рабочий сто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642938"/>
            <a:ext cx="8809037" cy="5953125"/>
          </a:xfr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00063"/>
            <a:ext cx="8001000" cy="48942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По объёмам выработки электроэнергии на душу населения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лидерами</a:t>
            </a:r>
            <a:r>
              <a:rPr lang="ru-RU" sz="2400" b="1" dirty="0">
                <a:solidFill>
                  <a:schemeClr val="tx1"/>
                </a:solidFill>
              </a:rPr>
              <a:t> являются: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Норвегия (30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r>
              <a:rPr lang="ru-RU" sz="2400" b="1" dirty="0">
                <a:solidFill>
                  <a:schemeClr val="tx1"/>
                </a:solidFill>
              </a:rPr>
              <a:t>), Канада (19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Швеция (17 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США (14 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Финляндия (11 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Среднемировой показатель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2 тыс.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квт.час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Наименьший показатель производства электроэнергии на душу населения в странах Африки, Китае и Индии.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5" name="Picture 9" descr="f1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5429250"/>
            <a:ext cx="9572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285875" y="357188"/>
            <a:ext cx="7748588" cy="1176337"/>
          </a:xfr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Соотношение разных типов электростанций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820102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772400" cy="103346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mtClean="0">
                <a:solidFill>
                  <a:srgbClr val="00FF00"/>
                </a:solidFill>
              </a:rPr>
              <a:t>Типы электростанций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14313"/>
          <a:ext cx="8858343" cy="696087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37398"/>
                <a:gridCol w="1976655"/>
                <a:gridCol w="2751605"/>
                <a:gridCol w="2592685"/>
              </a:tblGrid>
              <a:tr h="373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 </a:t>
                      </a:r>
                      <a:r>
                        <a:rPr lang="ru-RU" sz="1600" b="1" dirty="0" err="1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</a:t>
                      </a:r>
                      <a:r>
                        <a:rPr lang="ru-RU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станции</a:t>
                      </a:r>
                      <a:endParaRPr lang="ru-RU" sz="16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Источник энергии</a:t>
                      </a:r>
                      <a:endParaRPr lang="ru-RU" sz="16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Районы размещения</a:t>
                      </a:r>
                      <a:endParaRPr lang="ru-RU" sz="16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Экологические последствия</a:t>
                      </a:r>
                      <a:endParaRPr lang="ru-RU" sz="16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16802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Гидравлические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воды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Реки с большим падением и расходом воды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Затопление больших участков плодородных земель, подъем грунтовых вод, изменение микроклимата, изменение режима реки, заиление водоемов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1306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Тепловые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сгорания топлива (мазут, газ, уголь, горючие сланцы, торф)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Приурочены к топливным бассейнам с дальнейшей передачей электроэнергии на расстояния или в районах сосредоточения потребителя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Загрязнение атмосферного воздуха, тепловое загрязнение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1306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Атомные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Ядерное топливо (урановые руды)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энергодефицитных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районах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Опасность радиационного загрязнения в случае аварии. Необходимость утилизации радиоактивных отходов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Приливные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приливов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 узких морских заливах с высокими приливами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Незначительны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Ветровые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ветра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 районах с ветровой активность.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Незначительны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Солнечные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Солнца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 открытых пространствах с ясной солнечной погодой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Незначительны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Геотермальные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Энергия недр Земли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В районах значительных запасов горячих (термальных) вод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Незначительны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784" marR="61784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691563" cy="60991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1075" name="mainpic" descr="photo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42486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95738" y="-100013"/>
            <a:ext cx="117475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latin typeface="Tahoma" charset="0"/>
              </a:rPr>
              <a:t>ТЭС</a:t>
            </a:r>
          </a:p>
        </p:txBody>
      </p:sp>
      <p:pic>
        <p:nvPicPr>
          <p:cNvPr id="131077" name="Picture 5" descr="154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8820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Сургут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 descr="Сургутская ГРЭС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540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5412" name="Picture 4" descr="9_6_%D0%A1%D0%B0%D1%8F%D0%BD%D0%BE-%D0%A8%D1%83%D1%88%D0%B5%D0%BD%D1%81%D0%BA%D0%B0%D1%8F_%D0%93%D0%AD%D0%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6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2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 descr="sayang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413" y="0"/>
            <a:ext cx="972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6" name="Picture 8" descr="братс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3850" y="0"/>
            <a:ext cx="986472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7" name="Picture 9" descr="Саяно-Шушенская ГЭ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385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742</Words>
  <Application>Microsoft Office PowerPoint</Application>
  <PresentationFormat>Экран (4:3)</PresentationFormat>
  <Paragraphs>281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Электроэнергетика Мира</vt:lpstr>
      <vt:lpstr>Динамика электроэнергетики</vt:lpstr>
      <vt:lpstr>Десять первых стран по выработке электроэнергии в 2000 г.</vt:lpstr>
      <vt:lpstr>Картосхема</vt:lpstr>
      <vt:lpstr>Слайд 5</vt:lpstr>
      <vt:lpstr>Соотношение разных типов электростанций</vt:lpstr>
      <vt:lpstr>Типы электростанций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Крупнейшие ядерные державы</vt:lpstr>
      <vt:lpstr>Альтернативные  источники энергии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Электроэнергетика Мира</dc:title>
  <dc:creator>Елена</dc:creator>
  <cp:lastModifiedBy>user</cp:lastModifiedBy>
  <cp:revision>20</cp:revision>
  <cp:lastPrinted>1601-01-01T00:00:00Z</cp:lastPrinted>
  <dcterms:created xsi:type="dcterms:W3CDTF">2008-02-20T21:23:12Z</dcterms:created>
  <dcterms:modified xsi:type="dcterms:W3CDTF">2014-07-02T13:04:43Z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