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1" r:id="rId4"/>
    <p:sldId id="339" r:id="rId5"/>
    <p:sldId id="340" r:id="rId6"/>
    <p:sldId id="341" r:id="rId7"/>
    <p:sldId id="345" r:id="rId8"/>
    <p:sldId id="342" r:id="rId9"/>
    <p:sldId id="343" r:id="rId10"/>
    <p:sldId id="346" r:id="rId11"/>
    <p:sldId id="344" r:id="rId12"/>
  </p:sldIdLst>
  <p:sldSz cx="9144000" cy="6858000" type="screen4x3"/>
  <p:notesSz cx="6934200" cy="9398000"/>
  <p:custDataLst>
    <p:tags r:id="rId15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00"/>
    <a:srgbClr val="006666"/>
    <a:srgbClr val="CCFFCC"/>
    <a:srgbClr val="CCFFFF"/>
    <a:srgbClr val="993300"/>
    <a:srgbClr val="FFCCFF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/>
  </p:normalViewPr>
  <p:slideViewPr>
    <p:cSldViewPr>
      <p:cViewPr>
        <p:scale>
          <a:sx n="50" d="100"/>
          <a:sy n="50" d="100"/>
        </p:scale>
        <p:origin x="-1734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59" y="-82"/>
      </p:cViewPr>
      <p:guideLst>
        <p:guide orient="horz" pos="2960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 u="none">
                <a:effectLst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u="none">
                <a:effectLst/>
              </a:defRPr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 u="none">
                <a:effectLst/>
              </a:defRPr>
            </a:lvl1pPr>
          </a:lstStyle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u="none">
                <a:effectLst/>
              </a:defRPr>
            </a:lvl1pPr>
          </a:lstStyle>
          <a:p>
            <a:fld id="{C097CB40-5939-46F3-9AC7-06FD2CDEBB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9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E3C0000-B50A-4E17-BF23-5EB880018A3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rc 2"/>
          <p:cNvSpPr>
            <a:spLocks/>
          </p:cNvSpPr>
          <p:nvPr/>
        </p:nvSpPr>
        <p:spPr bwMode="auto">
          <a:xfrm>
            <a:off x="3175" y="46355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1333500" y="46355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3850" y="0"/>
            <a:ext cx="1066800" cy="685641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04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1447800"/>
            <a:ext cx="7086600" cy="533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2133600"/>
            <a:ext cx="2286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3200" u="none">
                <a:effectLst/>
                <a:latin typeface="+mn-lt"/>
              </a:defRPr>
            </a:lvl1pPr>
          </a:lstStyle>
          <a:p>
            <a:fld id="{2B2C1769-91FF-4F95-A80F-5ACC2E36A44E}" type="datetime1">
              <a:rPr lang="ru-RU"/>
              <a:pPr/>
              <a:t>10.02.2014</a:t>
            </a:fld>
            <a:endParaRPr lang="ru-RU" b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C8DF10-459C-4521-9989-E6A6D006F85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8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611188" y="6156325"/>
            <a:ext cx="539750" cy="41275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lIns="92075" tIns="46038" rIns="92075" bIns="46038" anchor="ctr"/>
          <a:lstStyle/>
          <a:p>
            <a:pPr algn="l">
              <a:spcBef>
                <a:spcPct val="50000"/>
              </a:spcBef>
            </a:pPr>
            <a:endParaRPr lang="ru-RU" sz="2400" b="0" u="none"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B541BA-DDBD-46BA-8ECA-51BE2C391A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376238"/>
            <a:ext cx="1943100" cy="5414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76238"/>
            <a:ext cx="5676900" cy="5414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A7740D-7906-423E-9E66-36EB2B1FAA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76238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8735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D7D64F1-0CDE-4B2A-88DB-E951B62E04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F5A022-B02F-42B8-97C7-2E8E9F7B4A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C68526-79E6-4E50-B53D-33CD7938F1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E9A359-4203-410C-9FD5-B1C519B2E1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D5CF11-CE47-412D-915B-36E78D4B05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41E8D8-2C4C-496F-8F47-3988DD06D0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000E4E-0E24-4423-8DED-2C2CE7D45D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56C49E-FD92-4422-8E62-4783C943F2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0CE48-9C5E-4FF9-B7C3-061D324337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3175" y="46355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Arc 3"/>
          <p:cNvSpPr>
            <a:spLocks/>
          </p:cNvSpPr>
          <p:nvPr/>
        </p:nvSpPr>
        <p:spPr bwMode="auto">
          <a:xfrm>
            <a:off x="1333500" y="46355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3850" y="0"/>
            <a:ext cx="1066800" cy="6856413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762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35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u="none">
                <a:effectLst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u="none">
                <a:effectLst/>
              </a:defRPr>
            </a:lvl1pPr>
          </a:lstStyle>
          <a:p>
            <a:fld id="{C3589FCB-DBFC-4A28-B345-746B39DDD9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4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611188" y="6156325"/>
            <a:ext cx="539750" cy="41275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lIns="92075" tIns="46038" rIns="92075" bIns="46038" anchor="ctr"/>
          <a:lstStyle/>
          <a:p>
            <a:pPr algn="l">
              <a:spcBef>
                <a:spcPct val="50000"/>
              </a:spcBef>
            </a:pPr>
            <a:endParaRPr lang="ru-RU" sz="2400" b="0" u="none">
              <a:effectLst/>
            </a:endParaRPr>
          </a:p>
        </p:txBody>
      </p:sp>
      <p:sp>
        <p:nvSpPr>
          <p:cNvPr id="1035" name="AutoShap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6200000" flipH="1">
            <a:off x="49213" y="6156325"/>
            <a:ext cx="539750" cy="41275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hlink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eaVert" wrap="none" lIns="92075" tIns="46038" rIns="92075" bIns="46038" anchor="ctr"/>
          <a:lstStyle/>
          <a:p>
            <a:pPr algn="l">
              <a:spcBef>
                <a:spcPct val="50000"/>
              </a:spcBef>
            </a:pPr>
            <a:endParaRPr lang="ru-RU" sz="2400" b="0" u="none">
              <a:effectLst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492875" y="147638"/>
            <a:ext cx="188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0" i="1" u="none">
                <a:effectLst/>
              </a:rPr>
              <a:t>Меню</a:t>
            </a:r>
            <a:endParaRPr lang="ru-RU" sz="2400" b="0" u="none">
              <a:effectLst/>
            </a:endParaRPr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8518525" y="125413"/>
            <a:ext cx="539750" cy="538162"/>
          </a:xfrm>
          <a:prstGeom prst="ellips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>
            <a:off x="8470900" y="58738"/>
            <a:ext cx="541338" cy="534987"/>
          </a:xfrm>
          <a:prstGeom prst="ellipse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9" name="Arc 15"/>
          <p:cNvSpPr>
            <a:spLocks/>
          </p:cNvSpPr>
          <p:nvPr/>
        </p:nvSpPr>
        <p:spPr bwMode="auto">
          <a:xfrm>
            <a:off x="8729663" y="63500"/>
            <a:ext cx="284162" cy="533400"/>
          </a:xfrm>
          <a:custGeom>
            <a:avLst/>
            <a:gdLst>
              <a:gd name="G0" fmla="+- 1130 0 0"/>
              <a:gd name="G1" fmla="+- 21600 0 0"/>
              <a:gd name="G2" fmla="+- 21600 0 0"/>
              <a:gd name="T0" fmla="*/ 1130 w 22730"/>
              <a:gd name="T1" fmla="*/ 0 h 43200"/>
              <a:gd name="T2" fmla="*/ 0 w 22730"/>
              <a:gd name="T3" fmla="*/ 43170 h 43200"/>
              <a:gd name="T4" fmla="*/ 1130 w 2273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30" h="43200" fill="none" extrusionOk="0">
                <a:moveTo>
                  <a:pt x="1129" y="0"/>
                </a:moveTo>
                <a:cubicBezTo>
                  <a:pt x="13059" y="0"/>
                  <a:pt x="22730" y="9670"/>
                  <a:pt x="22730" y="21600"/>
                </a:cubicBezTo>
                <a:cubicBezTo>
                  <a:pt x="22730" y="33529"/>
                  <a:pt x="13059" y="43200"/>
                  <a:pt x="1130" y="43200"/>
                </a:cubicBezTo>
                <a:cubicBezTo>
                  <a:pt x="753" y="43200"/>
                  <a:pt x="376" y="43190"/>
                  <a:pt x="-1" y="43170"/>
                </a:cubicBezTo>
              </a:path>
              <a:path w="22730" h="43200" stroke="0" extrusionOk="0">
                <a:moveTo>
                  <a:pt x="1129" y="0"/>
                </a:moveTo>
                <a:cubicBezTo>
                  <a:pt x="13059" y="0"/>
                  <a:pt x="22730" y="9670"/>
                  <a:pt x="22730" y="21600"/>
                </a:cubicBezTo>
                <a:cubicBezTo>
                  <a:pt x="22730" y="33529"/>
                  <a:pt x="13059" y="43200"/>
                  <a:pt x="1130" y="43200"/>
                </a:cubicBezTo>
                <a:cubicBezTo>
                  <a:pt x="753" y="43200"/>
                  <a:pt x="376" y="43190"/>
                  <a:pt x="-1" y="43170"/>
                </a:cubicBezTo>
                <a:lnTo>
                  <a:pt x="1130" y="216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>
            <a:off x="8472488" y="63500"/>
            <a:ext cx="284162" cy="533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2730 w 22730"/>
              <a:gd name="T1" fmla="*/ 43170 h 43200"/>
              <a:gd name="T2" fmla="*/ 21600 w 22730"/>
              <a:gd name="T3" fmla="*/ 0 h 43200"/>
              <a:gd name="T4" fmla="*/ 21600 w 2273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30" h="43200" fill="none" extrusionOk="0">
                <a:moveTo>
                  <a:pt x="22730" y="43170"/>
                </a:moveTo>
                <a:cubicBezTo>
                  <a:pt x="22353" y="43190"/>
                  <a:pt x="2197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2730" h="43200" stroke="0" extrusionOk="0">
                <a:moveTo>
                  <a:pt x="22730" y="43170"/>
                </a:moveTo>
                <a:cubicBezTo>
                  <a:pt x="22353" y="43190"/>
                  <a:pt x="2197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1" name="Oval 1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555038" y="142875"/>
            <a:ext cx="377825" cy="373063"/>
          </a:xfrm>
          <a:prstGeom prst="ellipse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quarter" idx="2"/>
          </p:nvPr>
        </p:nvSpPr>
        <p:spPr>
          <a:ln/>
        </p:spPr>
        <p:txBody>
          <a:bodyPr/>
          <a:lstStyle/>
          <a:p>
            <a:fld id="{C353F456-9974-4B3B-A9A8-9A3325F17B41}" type="datetime1">
              <a:rPr lang="ru-RU"/>
              <a:pPr/>
              <a:t>10.02.2014</a:t>
            </a:fld>
            <a:endParaRPr lang="ru-RU" b="0">
              <a:latin typeface="Times New Roman" pitchFamily="18" charset="0"/>
            </a:endParaRPr>
          </a:p>
        </p:txBody>
      </p:sp>
      <p:sp>
        <p:nvSpPr>
          <p:cNvPr id="25606" name="WordArt 6" descr="Дуб"/>
          <p:cNvSpPr>
            <a:spLocks noChangeArrowheads="1" noChangeShapeType="1" noTextEdit="1"/>
          </p:cNvSpPr>
          <p:nvPr/>
        </p:nvSpPr>
        <p:spPr bwMode="auto">
          <a:xfrm>
            <a:off x="1763713" y="2636838"/>
            <a:ext cx="7043737" cy="3960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8575" cap="sq">
                  <a:solidFill>
                    <a:srgbClr val="3366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Comic Sans MS"/>
              </a:rPr>
              <a:t>Экономическое </a:t>
            </a:r>
          </a:p>
          <a:p>
            <a:r>
              <a:rPr lang="ru-RU" sz="3600" kern="10">
                <a:ln w="28575" cap="sq">
                  <a:solidFill>
                    <a:srgbClr val="3366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Comic Sans MS"/>
              </a:rPr>
              <a:t>развитие России</a:t>
            </a:r>
          </a:p>
          <a:p>
            <a:r>
              <a:rPr lang="ru-RU" sz="3600" kern="10">
                <a:ln w="28575" cap="sq">
                  <a:solidFill>
                    <a:srgbClr val="3366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Comic Sans MS"/>
              </a:rPr>
              <a:t>в н.18 века</a:t>
            </a: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6172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/>
                <a:latin typeface="Arial"/>
                <a:cs typeface="Arial"/>
              </a:rPr>
              <a:t>История Отечества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1750" y="3789363"/>
            <a:ext cx="9080500" cy="2997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400" u="none">
                <a:solidFill>
                  <a:schemeClr val="bg2"/>
                </a:solidFill>
                <a:effectLst/>
                <a:latin typeface="Arial" charset="0"/>
              </a:rPr>
              <a:t>Их ввоз стал невыгоден.Запрещался вывоз сырья необ-ходимого отечественным производителям.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400" u="none">
                <a:solidFill>
                  <a:schemeClr val="bg2"/>
                </a:solidFill>
                <a:effectLst/>
                <a:latin typeface="Arial" charset="0"/>
              </a:rPr>
              <a:t>Россия в основном торговала с Англией и Голландией.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400" u="none">
                <a:solidFill>
                  <a:schemeClr val="bg2"/>
                </a:solidFill>
                <a:effectLst/>
                <a:latin typeface="Arial" charset="0"/>
              </a:rPr>
              <a:t>В Россию ввозили табак,металл,кофе,украшения,выво-зили-лес,зерно,пеньку, лен,сало и др.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400" u="none">
                <a:solidFill>
                  <a:schemeClr val="bg2"/>
                </a:solidFill>
                <a:effectLst/>
                <a:latin typeface="Arial" charset="0"/>
              </a:rPr>
              <a:t>На юге началась торговля с Персией и Закавказьем,на востоке-с Китаем.Петр планировал организовать тор-говлю с Индией, но потерпел неудачу.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800" b="1">
                <a:solidFill>
                  <a:schemeClr val="bg2"/>
                </a:solidFill>
              </a:rPr>
              <a:t>5.Развитие торговли.</a:t>
            </a:r>
          </a:p>
        </p:txBody>
      </p:sp>
      <p:pic>
        <p:nvPicPr>
          <p:cNvPr id="219143" name="Picture 7" descr="Рисунок8"/>
          <p:cNvPicPr>
            <a:picLocks noChangeAspect="1" noChangeArrowheads="1"/>
          </p:cNvPicPr>
          <p:nvPr/>
        </p:nvPicPr>
        <p:blipFill>
          <a:blip r:embed="rId2">
            <a:lum contrast="54000"/>
          </a:blip>
          <a:srcRect/>
          <a:stretch>
            <a:fillRect/>
          </a:stretch>
        </p:blipFill>
        <p:spPr bwMode="auto">
          <a:xfrm>
            <a:off x="4287838" y="836613"/>
            <a:ext cx="4605337" cy="2897187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630238" y="1557338"/>
            <a:ext cx="280987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Гостинный двор в </a:t>
            </a:r>
          </a:p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Санкт-Петербурге.</a:t>
            </a:r>
          </a:p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Гравюра 18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762000"/>
            <a:ext cx="4724400" cy="6096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Северная война требовала больших расходов.Для их покрытия началось освое-ние Нерчинского серебря-ного рудника и чеканка медной моне-ты.</a:t>
            </a:r>
          </a:p>
          <a:p>
            <a:pPr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В 1710 г.Петр провел пере-пись населения и в 1718-24 гг.ввел вместо подвор-ной подушную подать-1р. 14к.с государственного крестьянина и 74 к. с кре-постного.</a:t>
            </a:r>
          </a:p>
          <a:p>
            <a:pPr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Впоследствии регулярно проводились ревизии.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800" b="1">
                <a:solidFill>
                  <a:schemeClr val="bg2"/>
                </a:solidFill>
              </a:rPr>
              <a:t>6.Финансовая система.</a:t>
            </a:r>
          </a:p>
        </p:txBody>
      </p:sp>
      <p:pic>
        <p:nvPicPr>
          <p:cNvPr id="217093" name="Picture 5" descr="Рисунок6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179388" y="1196975"/>
            <a:ext cx="3960812" cy="3938588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587375" y="5734050"/>
            <a:ext cx="31210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«Петровский» рубль.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13" y="533400"/>
            <a:ext cx="7240587" cy="985838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6000" b="1" u="sng">
                <a:solidFill>
                  <a:srgbClr val="FFFF00"/>
                </a:solidFill>
              </a:rPr>
              <a:t>План урока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7240588" cy="4800600"/>
          </a:xfrm>
          <a:gradFill rotWithShape="0">
            <a:gsLst>
              <a:gs pos="0">
                <a:srgbClr val="CC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chemeClr val="bg2"/>
                </a:solidFill>
              </a:rPr>
              <a:t>1.Задачи экономической реформы.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chemeClr val="bg2"/>
                </a:solidFill>
              </a:rPr>
              <a:t>2.Развитие сельского хозяйства.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chemeClr val="bg2"/>
                </a:solidFill>
              </a:rPr>
              <a:t>3.Мануфактуры.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chemeClr val="bg2"/>
                </a:solidFill>
              </a:rPr>
              <a:t>4.Развитие ремесла.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chemeClr val="bg2"/>
                </a:solidFill>
              </a:rPr>
              <a:t>5.Развитие торговли.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chemeClr val="bg2"/>
                </a:solidFill>
              </a:rPr>
              <a:t>6.Финансовая система.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Дуб"/>
          <p:cNvSpPr>
            <a:spLocks noGrp="1" noChangeArrowheads="1"/>
          </p:cNvSpPr>
          <p:nvPr>
            <p:ph type="title"/>
          </p:nvPr>
        </p:nvSpPr>
        <p:spPr>
          <a:xfrm>
            <a:off x="1674813" y="152400"/>
            <a:ext cx="7240587" cy="985838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6000" b="1" u="sng">
                <a:solidFill>
                  <a:srgbClr val="FFFF00"/>
                </a:solidFill>
              </a:rPr>
              <a:t>Задание на урок.</a:t>
            </a:r>
            <a:endParaRPr lang="ru-RU" sz="6000" b="1" u="sng">
              <a:solidFill>
                <a:srgbClr val="FFFFFF"/>
              </a:solidFill>
            </a:endParaRPr>
          </a:p>
        </p:txBody>
      </p:sp>
      <p:sp>
        <p:nvSpPr>
          <p:cNvPr id="27651" name="Rectangle 3" descr="Каштан"/>
          <p:cNvSpPr>
            <a:spLocks noGrp="1" noChangeArrowheads="1"/>
          </p:cNvSpPr>
          <p:nvPr>
            <p:ph type="body" idx="1"/>
          </p:nvPr>
        </p:nvSpPr>
        <p:spPr>
          <a:xfrm>
            <a:off x="1674813" y="1600200"/>
            <a:ext cx="7240587" cy="4724400"/>
          </a:xfrm>
          <a:blipFill dpi="0" rotWithShape="0">
            <a:blip r:embed="rId3"/>
            <a:srcRect/>
            <a:tile tx="0" ty="0" sx="100000" sy="100000" flip="none" algn="tl"/>
          </a:blipFill>
          <a:ln w="76200">
            <a:solidFill>
              <a:srgbClr val="FFCC66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5400">
                <a:solidFill>
                  <a:schemeClr val="bg1"/>
                </a:solidFill>
              </a:rPr>
              <a:t>Докажите,что экономическое развитие России было связано с усилением русской армии.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762000"/>
            <a:ext cx="4724400" cy="6096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В н.18 в. в России практичес ки не было промышлен-ности.Страна отставала от Европы по выплавке ме-талла.Все это ставило под угрозу обороноспособ-ность страны.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Государство нуждаясь в во-енных поставках стало вмешиваться в экономику. С др.стороны царь стал поощрять частную иници-ативу.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В торговле Петр придержи-вался принципов протек-ционизма и меркантилиз-ма.  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1.Задачи экономической реформы.</a:t>
            </a:r>
          </a:p>
        </p:txBody>
      </p:sp>
      <p:pic>
        <p:nvPicPr>
          <p:cNvPr id="194576" name="Picture 16" descr="Рисунок1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07950" y="836613"/>
            <a:ext cx="3995738" cy="4946650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179388" y="5919788"/>
            <a:ext cx="391318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Центральная часть России</a:t>
            </a:r>
          </a:p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н. 18 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038600"/>
            <a:ext cx="8763000" cy="28194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Россия оставалась аграрной страной.Петр стал исполь зовать западные достижения.У нас появились косы и грабли.Но урожайность из-за использования труда крепостных была низкой.</a:t>
            </a:r>
          </a:p>
          <a:p>
            <a:pPr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Для нужд армии нужно было развивать животноводст-во.И в стране появляются конные заводы, разводят-ся овцы.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2.Развитие сельского хозяйства.</a:t>
            </a:r>
          </a:p>
        </p:txBody>
      </p:sp>
      <p:pic>
        <p:nvPicPr>
          <p:cNvPr id="212997" name="Picture 5" descr="Рисунок1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3794125" y="836613"/>
            <a:ext cx="5099050" cy="3141662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895350" y="1916113"/>
            <a:ext cx="187642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Г.Мясоедов.</a:t>
            </a:r>
          </a:p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Косцы.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762000"/>
            <a:ext cx="4724400" cy="6096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В н. 18 в.в России было все-го 21 мануфактура. В 1696 г.Н.Демидов организовал 1-й на Урале металлурги-ческий  завод.</a:t>
            </a:r>
          </a:p>
          <a:p>
            <a:pPr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Вскоре здесь появляются новые заводы.Возникли и другие мануфактуры-по-лотняная,канатная,сукон-ная и т.д.</a:t>
            </a:r>
          </a:p>
          <a:p>
            <a:pPr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В 1711 г. в Туле возник зна-менитый Тульский Ору-жейный завод.</a:t>
            </a:r>
          </a:p>
          <a:p>
            <a:pPr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Петр часть их передал в час- тные руки. 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800" b="1">
                <a:solidFill>
                  <a:schemeClr val="bg2"/>
                </a:solidFill>
              </a:rPr>
              <a:t>3.Мануфактуры.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1290638" y="6165850"/>
            <a:ext cx="169703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Н.Демидов</a:t>
            </a:r>
          </a:p>
        </p:txBody>
      </p:sp>
      <p:pic>
        <p:nvPicPr>
          <p:cNvPr id="214024" name="Picture 8" descr="Рисунок7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209550" y="908050"/>
            <a:ext cx="3857625" cy="5003800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191000"/>
            <a:ext cx="8686800" cy="2667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Для мануфактур нужна была рабочая сила.Петр разре- шил покупать владельцам мануфактур целые дере-вни.Таких крестьян называли посессионными.К дру гим заводам приписывали государственных кресть-ян для отработки повинностей.Зарплата рабочих была довольно высокой, но работали они в крайне тяжелых условиях. 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800" b="1">
                <a:solidFill>
                  <a:schemeClr val="bg2"/>
                </a:solidFill>
              </a:rPr>
              <a:t>3.Мануфактуры.</a:t>
            </a:r>
          </a:p>
        </p:txBody>
      </p:sp>
      <p:pic>
        <p:nvPicPr>
          <p:cNvPr id="218118" name="Picture 6" descr="Рисунок3"/>
          <p:cNvPicPr>
            <a:picLocks noChangeAspect="1" noChangeArrowheads="1"/>
          </p:cNvPicPr>
          <p:nvPr/>
        </p:nvPicPr>
        <p:blipFill>
          <a:blip r:embed="rId2">
            <a:lum bright="6000" contrast="6000"/>
          </a:blip>
          <a:srcRect/>
          <a:stretch>
            <a:fillRect/>
          </a:stretch>
        </p:blipFill>
        <p:spPr bwMode="auto">
          <a:xfrm>
            <a:off x="3708400" y="846138"/>
            <a:ext cx="5040313" cy="3303587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179388" y="2101850"/>
            <a:ext cx="312102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Адмиралтейская верфь.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050"/>
          <p:cNvSpPr>
            <a:spLocks noGrp="1" noChangeArrowheads="1"/>
          </p:cNvSpPr>
          <p:nvPr>
            <p:ph type="body" sz="half" idx="2"/>
          </p:nvPr>
        </p:nvSpPr>
        <p:spPr>
          <a:xfrm>
            <a:off x="76200" y="3644900"/>
            <a:ext cx="8991600" cy="32131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Основную массу товаров на рынок поставляли ремес-ленники. В крупных городах возникали специализиро-ванные центры.В 1722 г. были выделены ремеслен-ные цеха для повышения качества товаров.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Наряду с ремесленниками ремеслом занимались и кре-стьяне,занимавшиеся в основном обработкой кожи и изготовлением валенок.С ростом армии государство стало давать ремесленникам заказы на поставки са-пог,сукна и др.</a:t>
            </a:r>
          </a:p>
        </p:txBody>
      </p:sp>
      <p:sp>
        <p:nvSpPr>
          <p:cNvPr id="215043" name="Rectangle 2051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800" b="1">
                <a:solidFill>
                  <a:schemeClr val="bg2"/>
                </a:solidFill>
              </a:rPr>
              <a:t>4.Развитие ремесла.</a:t>
            </a:r>
          </a:p>
        </p:txBody>
      </p:sp>
      <p:pic>
        <p:nvPicPr>
          <p:cNvPr id="215045" name="Picture 2053" descr="Рисунок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811213"/>
            <a:ext cx="4895850" cy="2789237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215046" name="Text Box 2054"/>
          <p:cNvSpPr txBox="1">
            <a:spLocks noChangeArrowheads="1"/>
          </p:cNvSpPr>
          <p:nvPr/>
        </p:nvSpPr>
        <p:spPr bwMode="auto">
          <a:xfrm>
            <a:off x="684213" y="1665288"/>
            <a:ext cx="2465387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проволочной</a:t>
            </a:r>
          </a:p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мануфактуре.</a:t>
            </a:r>
          </a:p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Рисунок 18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1026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685800"/>
            <a:ext cx="4724400" cy="61722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Внутри страны торговля шла не только на сельских торжках,но и на крупных ярмарках.Для облегчения торговли были построены Вышневолоцкой и Ладож-ский каналы.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Для внешней торговли царь хотел использовать Петер бург,куда приказал пересе лить купцов из Архангель-ска.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bg2"/>
                </a:solidFill>
              </a:rPr>
              <a:t>В 1724 г. появился Таможен-ный тариф,установивший высокие пошлины на ино-странные товары , если такие же производятся в России.</a:t>
            </a:r>
          </a:p>
        </p:txBody>
      </p:sp>
      <p:sp>
        <p:nvSpPr>
          <p:cNvPr id="21606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800" b="1">
                <a:solidFill>
                  <a:schemeClr val="bg2"/>
                </a:solidFill>
              </a:rPr>
              <a:t>5.Развитие торговли.</a:t>
            </a:r>
          </a:p>
        </p:txBody>
      </p:sp>
      <p:pic>
        <p:nvPicPr>
          <p:cNvPr id="216070" name="Picture 1030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836613"/>
            <a:ext cx="3671888" cy="4968875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216071" name="Text Box 1031"/>
          <p:cNvSpPr txBox="1">
            <a:spLocks noChangeArrowheads="1"/>
          </p:cNvSpPr>
          <p:nvPr/>
        </p:nvSpPr>
        <p:spPr bwMode="auto">
          <a:xfrm>
            <a:off x="231775" y="5876925"/>
            <a:ext cx="3843338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«Санкт-Петербург в 18 в».</a:t>
            </a:r>
          </a:p>
          <a:p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(Фрагмент).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57"/>
  <p:tag name="HOTSPOTTYPE" val="DefinedInNavigator"/>
  <p:tag name="DEFINEDINNAVIGATOR" val="True"/>
</p:tagLst>
</file>

<file path=ppt/theme/theme1.xml><?xml version="1.0" encoding="utf-8"?>
<a:theme xmlns:a="http://schemas.openxmlformats.org/drawingml/2006/main" name="План продаж (интерактивная)">
  <a:themeElements>
    <a:clrScheme name="">
      <a:dk1>
        <a:srgbClr val="336699"/>
      </a:dk1>
      <a:lt1>
        <a:srgbClr val="FFFFFF"/>
      </a:lt1>
      <a:dk2>
        <a:srgbClr val="0066FF"/>
      </a:dk2>
      <a:lt2>
        <a:srgbClr val="090A11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План продаж (интерактивная)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План продаж (интерактивная)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продаж (интерактивная)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продаж (интерактивная)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Office\Шаблоны\Презентации\План продаж (интерактивная).pot</Template>
  <TotalTime>1332</TotalTime>
  <Words>502</Words>
  <Application>Microsoft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Times New Roman</vt:lpstr>
      <vt:lpstr>Arial</vt:lpstr>
      <vt:lpstr>План продаж (интерактивная)</vt:lpstr>
      <vt:lpstr>Слайд 1</vt:lpstr>
      <vt:lpstr>План урока</vt:lpstr>
      <vt:lpstr>Задание на урок.</vt:lpstr>
      <vt:lpstr>1.Задачи экономической реформы.</vt:lpstr>
      <vt:lpstr>2.Развитие сельского хозяйства.</vt:lpstr>
      <vt:lpstr>3.Мануфактуры.</vt:lpstr>
      <vt:lpstr>3.Мануфактуры.</vt:lpstr>
      <vt:lpstr>4.Развитие ремесла.</vt:lpstr>
      <vt:lpstr>5.Развитие торговли.</vt:lpstr>
      <vt:lpstr>5.Развитие торговли.</vt:lpstr>
      <vt:lpstr>6.Финансовая система.</vt:lpstr>
    </vt:vector>
  </TitlesOfParts>
  <Company>Школа 46 ЮЗО г.Москва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Чернов Алексей</dc:creator>
  <cp:lastModifiedBy>DzanaevaSF</cp:lastModifiedBy>
  <cp:revision>242</cp:revision>
  <cp:lastPrinted>1997-01-19T19:09:28Z</cp:lastPrinted>
  <dcterms:created xsi:type="dcterms:W3CDTF">1999-04-22T15:12:29Z</dcterms:created>
  <dcterms:modified xsi:type="dcterms:W3CDTF">2014-02-10T00:43:26Z</dcterms:modified>
</cp:coreProperties>
</file>