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5" r:id="rId2"/>
    <p:sldId id="319" r:id="rId3"/>
    <p:sldId id="281" r:id="rId4"/>
    <p:sldId id="266" r:id="rId5"/>
    <p:sldId id="275" r:id="rId6"/>
    <p:sldId id="277" r:id="rId7"/>
    <p:sldId id="306" r:id="rId8"/>
    <p:sldId id="307" r:id="rId9"/>
    <p:sldId id="308" r:id="rId10"/>
    <p:sldId id="309" r:id="rId11"/>
    <p:sldId id="301" r:id="rId12"/>
    <p:sldId id="310" r:id="rId13"/>
    <p:sldId id="313" r:id="rId14"/>
    <p:sldId id="282" r:id="rId15"/>
    <p:sldId id="298" r:id="rId16"/>
    <p:sldId id="299" r:id="rId17"/>
    <p:sldId id="300" r:id="rId18"/>
    <p:sldId id="283" r:id="rId19"/>
    <p:sldId id="284" r:id="rId20"/>
    <p:sldId id="285" r:id="rId21"/>
    <p:sldId id="288" r:id="rId22"/>
    <p:sldId id="286" r:id="rId23"/>
    <p:sldId id="322" r:id="rId24"/>
    <p:sldId id="323" r:id="rId25"/>
    <p:sldId id="324" r:id="rId26"/>
    <p:sldId id="291" r:id="rId27"/>
    <p:sldId id="317" r:id="rId28"/>
    <p:sldId id="264" r:id="rId29"/>
    <p:sldId id="320" r:id="rId30"/>
    <p:sldId id="270" r:id="rId31"/>
    <p:sldId id="271" r:id="rId32"/>
    <p:sldId id="318" r:id="rId33"/>
    <p:sldId id="321" r:id="rId34"/>
    <p:sldId id="325" r:id="rId35"/>
    <p:sldId id="274" r:id="rId36"/>
    <p:sldId id="257" r:id="rId37"/>
    <p:sldId id="27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82D87BC-7F56-4D9C-8456-912EE745F504}">
          <p14:sldIdLst/>
        </p14:section>
        <p14:section name="Раздел без заголовка" id="{20BB02BD-7550-49A8-B57E-125FEF0EDC30}">
          <p14:sldIdLst>
            <p14:sldId id="265"/>
            <p14:sldId id="319"/>
            <p14:sldId id="281"/>
            <p14:sldId id="266"/>
            <p14:sldId id="275"/>
            <p14:sldId id="277"/>
            <p14:sldId id="306"/>
            <p14:sldId id="307"/>
            <p14:sldId id="308"/>
            <p14:sldId id="309"/>
            <p14:sldId id="301"/>
            <p14:sldId id="310"/>
            <p14:sldId id="313"/>
            <p14:sldId id="282"/>
            <p14:sldId id="298"/>
            <p14:sldId id="299"/>
            <p14:sldId id="300"/>
            <p14:sldId id="283"/>
            <p14:sldId id="284"/>
            <p14:sldId id="285"/>
            <p14:sldId id="288"/>
            <p14:sldId id="286"/>
            <p14:sldId id="322"/>
            <p14:sldId id="323"/>
            <p14:sldId id="324"/>
            <p14:sldId id="291"/>
            <p14:sldId id="317"/>
            <p14:sldId id="264"/>
            <p14:sldId id="320"/>
            <p14:sldId id="270"/>
            <p14:sldId id="271"/>
            <p14:sldId id="318"/>
            <p14:sldId id="321"/>
            <p14:sldId id="325"/>
            <p14:sldId id="274"/>
            <p14:sldId id="257"/>
            <p14:sldId id="273"/>
          </p14:sldIdLst>
        </p14:section>
        <p14:section name="Раздел без заголовка" id="{3A3F2D86-5713-4130-B2E7-71052433B4F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16"/>
    <a:srgbClr val="F34BF7"/>
    <a:srgbClr val="F464F8"/>
    <a:srgbClr val="C181D5"/>
    <a:srgbClr val="33ADBD"/>
    <a:srgbClr val="E6EDF6"/>
    <a:srgbClr val="D4A6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04B6F-E1C8-44B3-BBE5-895A0CE41484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074F4-799A-41FA-978C-710238EDD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2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370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389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18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8678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665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14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202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218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79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737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743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77C23-A71B-4435-9D8F-99072A8757F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DCB22-B8E7-449E-8AC1-65C3CEDAE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«Высшее назначение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математики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состоит </a:t>
            </a:r>
            <a:endParaRPr lang="en-US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том, чтобы находить скрытый порядок в хаосе, который нас  окружает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en-US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				  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. Винер</a:t>
            </a: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C:\Users\ЛА\Desktop\кошки\Math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8400">
            <a:off x="6943789" y="4944370"/>
            <a:ext cx="1621506" cy="1654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060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007" y="620689"/>
            <a:ext cx="5832648" cy="389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81845"/>
                  </p:ext>
                </p:extLst>
              </p:nvPr>
            </p:nvGraphicFramePr>
            <p:xfrm>
              <a:off x="1695933" y="960512"/>
              <a:ext cx="5648795" cy="3408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500" b="1" i="1" u="none" baseline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500" b="1" u="none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/>
                          </a:r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/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50 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dirty="0" smtClean="0"/>
                            <a:t>= 5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latin typeface="+mn-lt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</m:rad>
                            </m:oMath>
                          </a14:m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72181845"/>
                  </p:ext>
                </p:extLst>
              </p:nvPr>
            </p:nvGraphicFramePr>
            <p:xfrm>
              <a:off x="1695933" y="960512"/>
              <a:ext cx="5648795" cy="3408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792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5231" t="-6923" b="-33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6865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000" t="-221818" r="-162500" b="-1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37143" r="-261194" b="-1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668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21101" r="-361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ый треугольник 4"/>
          <p:cNvSpPr/>
          <p:nvPr/>
        </p:nvSpPr>
        <p:spPr>
          <a:xfrm>
            <a:off x="5868144" y="1700808"/>
            <a:ext cx="1368152" cy="2232248"/>
          </a:xfrm>
          <a:prstGeom prst="rtTriangle">
            <a:avLst/>
          </a:prstGeom>
          <a:gradFill>
            <a:gsLst>
              <a:gs pos="7000">
                <a:srgbClr val="5E9EFF"/>
              </a:gs>
              <a:gs pos="23000">
                <a:srgbClr val="85C2FF"/>
              </a:gs>
              <a:gs pos="70000">
                <a:srgbClr val="C4D6E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9659" y="378904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2008" y="249457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52454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29362"/>
            <a:ext cx="1296144" cy="179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0962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007" y="620689"/>
            <a:ext cx="5832648" cy="388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29362"/>
            <a:ext cx="1296144" cy="179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677170"/>
                  </p:ext>
                </p:extLst>
              </p:nvPr>
            </p:nvGraphicFramePr>
            <p:xfrm>
              <a:off x="1700187" y="932055"/>
              <a:ext cx="5640288" cy="3378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982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500" b="1" i="1" u="none" baseline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500" b="1" u="none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/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808677170"/>
                  </p:ext>
                </p:extLst>
              </p:nvPr>
            </p:nvGraphicFramePr>
            <p:xfrm>
              <a:off x="1700187" y="932055"/>
              <a:ext cx="5640288" cy="3378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982688"/>
                  </a:tblGrid>
                  <a:tr h="792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4923" t="-6923" r="-308" b="-32692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00" t="-132381" r="-263000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00" t="-132381" r="-163000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659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223853" r="-363000" b="-1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00" t="-223853" r="-263000" b="-1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ый треугольник 4"/>
          <p:cNvSpPr/>
          <p:nvPr/>
        </p:nvSpPr>
        <p:spPr>
          <a:xfrm>
            <a:off x="5941791" y="1701227"/>
            <a:ext cx="1368152" cy="2232248"/>
          </a:xfrm>
          <a:prstGeom prst="rtTriangle">
            <a:avLst/>
          </a:prstGeom>
          <a:gradFill>
            <a:gsLst>
              <a:gs pos="7000">
                <a:srgbClr val="5E9EFF"/>
              </a:gs>
              <a:gs pos="23000">
                <a:srgbClr val="85C2FF"/>
              </a:gs>
              <a:gs pos="70000">
                <a:srgbClr val="C4D6E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54536" y="378904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5949" y="263047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5768" y="2616547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604007" y="5301208"/>
            <a:ext cx="5705936" cy="555313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Самостоятельная работа №1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349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007" y="620689"/>
            <a:ext cx="5832648" cy="388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29362"/>
            <a:ext cx="1296144" cy="179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2828250"/>
                  </p:ext>
                </p:extLst>
              </p:nvPr>
            </p:nvGraphicFramePr>
            <p:xfrm>
              <a:off x="1700187" y="932055"/>
              <a:ext cx="5640288" cy="3378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982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500" b="1" i="1" u="none" baseline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500" b="1" u="none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> 4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302828250"/>
                  </p:ext>
                </p:extLst>
              </p:nvPr>
            </p:nvGraphicFramePr>
            <p:xfrm>
              <a:off x="1700187" y="932055"/>
              <a:ext cx="5640288" cy="3378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982688"/>
                  </a:tblGrid>
                  <a:tr h="792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4923" t="-6923" r="-308" b="-32692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00" t="-132381" r="-263000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00" t="-132381" r="-163000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659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223853" r="-363000" b="-1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00" t="-223853" r="-263000" b="-1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00" t="-336190" r="-263000" b="-1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00" t="-436190" r="-163000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ый треугольник 4"/>
          <p:cNvSpPr/>
          <p:nvPr/>
        </p:nvSpPr>
        <p:spPr>
          <a:xfrm>
            <a:off x="5941791" y="1701227"/>
            <a:ext cx="1368152" cy="2232248"/>
          </a:xfrm>
          <a:prstGeom prst="rtTriangle">
            <a:avLst/>
          </a:prstGeom>
          <a:gradFill>
            <a:gsLst>
              <a:gs pos="7000">
                <a:srgbClr val="5E9EFF"/>
              </a:gs>
              <a:gs pos="23000">
                <a:srgbClr val="85C2FF"/>
              </a:gs>
              <a:gs pos="70000">
                <a:srgbClr val="C4D6E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54536" y="378904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5949" y="263047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5768" y="2616547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064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924680">
            <a:off x="3274952" y="3607404"/>
            <a:ext cx="2208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гипотенуза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C:\Users\ЛА\Desktop\кошки\Deti_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26" y="4105804"/>
            <a:ext cx="1584176" cy="1771468"/>
          </a:xfrm>
          <a:prstGeom prst="rect">
            <a:avLst/>
          </a:prstGeom>
          <a:noFill/>
          <a:extLst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9512" y="346860"/>
            <a:ext cx="8763100" cy="1476817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 smtClean="0">
              <a:solidFill>
                <a:srgbClr val="000099"/>
              </a:solidFill>
            </a:endParaRPr>
          </a:p>
          <a:p>
            <a:r>
              <a:rPr lang="ru-RU" sz="2400" b="1" i="1" dirty="0" smtClean="0">
                <a:solidFill>
                  <a:srgbClr val="000099"/>
                </a:solidFill>
              </a:rPr>
              <a:t>Синус острого угла прямоугольного треугольника – это…</a:t>
            </a:r>
          </a:p>
          <a:p>
            <a:r>
              <a:rPr lang="ru-RU" sz="2400" b="1" i="1" dirty="0" smtClean="0">
                <a:solidFill>
                  <a:srgbClr val="000099"/>
                </a:solidFill>
              </a:rPr>
              <a:t>Косинус </a:t>
            </a:r>
            <a:r>
              <a:rPr lang="ru-RU" sz="2400" b="1" i="1" dirty="0">
                <a:solidFill>
                  <a:srgbClr val="000099"/>
                </a:solidFill>
              </a:rPr>
              <a:t>острого </a:t>
            </a:r>
            <a:r>
              <a:rPr lang="ru-RU" sz="2400" b="1" i="1" dirty="0" smtClean="0">
                <a:solidFill>
                  <a:srgbClr val="000099"/>
                </a:solidFill>
              </a:rPr>
              <a:t>угла </a:t>
            </a:r>
            <a:r>
              <a:rPr lang="ru-RU" sz="2400" b="1" i="1" dirty="0">
                <a:solidFill>
                  <a:srgbClr val="000099"/>
                </a:solidFill>
              </a:rPr>
              <a:t>прямоугольного треугольника </a:t>
            </a:r>
            <a:r>
              <a:rPr lang="ru-RU" sz="2400" b="1" i="1" dirty="0" smtClean="0">
                <a:solidFill>
                  <a:srgbClr val="000099"/>
                </a:solidFill>
              </a:rPr>
              <a:t>– это…</a:t>
            </a:r>
          </a:p>
          <a:p>
            <a:r>
              <a:rPr lang="ru-RU" sz="2400" b="1" i="1" dirty="0">
                <a:solidFill>
                  <a:srgbClr val="000099"/>
                </a:solidFill>
              </a:rPr>
              <a:t>Тангенс острого </a:t>
            </a:r>
            <a:r>
              <a:rPr lang="ru-RU" sz="2400" b="1" i="1" dirty="0" smtClean="0">
                <a:solidFill>
                  <a:srgbClr val="000099"/>
                </a:solidFill>
              </a:rPr>
              <a:t>угла </a:t>
            </a:r>
            <a:r>
              <a:rPr lang="ru-RU" sz="2400" b="1" i="1" dirty="0">
                <a:solidFill>
                  <a:srgbClr val="000099"/>
                </a:solidFill>
              </a:rPr>
              <a:t>прямоугольного треугольника – </a:t>
            </a:r>
            <a:r>
              <a:rPr lang="ru-RU" sz="2400" b="1" i="1" dirty="0" smtClean="0">
                <a:solidFill>
                  <a:srgbClr val="000099"/>
                </a:solidFill>
              </a:rPr>
              <a:t>это…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1678981" y="2492896"/>
            <a:ext cx="5400600" cy="3384376"/>
          </a:xfrm>
          <a:prstGeom prst="rtTriangl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56000">
                <a:srgbClr val="9966FF"/>
              </a:gs>
              <a:gs pos="61000">
                <a:srgbClr val="CC99FF"/>
              </a:gs>
              <a:gs pos="100000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24918" y="3421626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2470" y="5877272"/>
            <a:ext cx="3191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противолежащий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78981" y="5214679"/>
            <a:ext cx="75741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02951" y="5207608"/>
            <a:ext cx="0" cy="64807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rot="16200000">
            <a:off x="204032" y="3931169"/>
            <a:ext cx="2426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прилежащий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21069716" flipV="1">
            <a:off x="1646052" y="2845721"/>
            <a:ext cx="717456" cy="373205"/>
          </a:xfrm>
          <a:prstGeom prst="blockArc">
            <a:avLst>
              <a:gd name="adj1" fmla="val 11930767"/>
              <a:gd name="adj2" fmla="val 746275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316273" y="3429000"/>
            <a:ext cx="1247615" cy="178567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019616" y="6138882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6825" y="386901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8921938">
            <a:off x="3867755" y="2339189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b="1" i="1" dirty="0" smtClean="0">
                <a:solidFill>
                  <a:srgbClr val="FF0000"/>
                </a:solidFill>
              </a:rPr>
              <a:t>in </a:t>
            </a:r>
            <a:r>
              <a:rPr lang="el-GR" sz="3200" b="1" i="1" dirty="0" smtClean="0">
                <a:solidFill>
                  <a:srgbClr val="FF0000"/>
                </a:solidFill>
              </a:rPr>
              <a:t>α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1060344">
            <a:off x="7333526" y="2609002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err="1" smtClean="0">
                <a:solidFill>
                  <a:srgbClr val="FF0000"/>
                </a:solidFill>
              </a:rPr>
              <a:t>tg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b="1" i="1" dirty="0" smtClean="0">
                <a:solidFill>
                  <a:srgbClr val="FF0000"/>
                </a:solidFill>
              </a:rPr>
              <a:t>α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38821">
            <a:off x="5463562" y="3260737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err="1" smtClean="0">
                <a:solidFill>
                  <a:srgbClr val="FF0000"/>
                </a:solidFill>
              </a:rPr>
              <a:t>cos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b="1" i="1" dirty="0" smtClean="0">
                <a:solidFill>
                  <a:srgbClr val="FF0000"/>
                </a:solidFill>
              </a:rPr>
              <a:t>α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 rot="1398663">
                <a:off x="5314793" y="2004257"/>
                <a:ext cx="589257" cy="942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32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98663">
                <a:off x="5314793" y="2004257"/>
                <a:ext cx="589257" cy="9427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Прямоугольник 27"/>
              <p:cNvSpPr/>
              <p:nvPr/>
            </p:nvSpPr>
            <p:spPr>
              <a:xfrm rot="21167562">
                <a:off x="8145125" y="2209892"/>
                <a:ext cx="589257" cy="942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ru-RU" sz="32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67562">
                <a:off x="8145125" y="2209892"/>
                <a:ext cx="589257" cy="9427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 rot="1398663">
                <a:off x="6565512" y="3416371"/>
                <a:ext cx="549809" cy="1027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32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98663">
                <a:off x="6565512" y="3416371"/>
                <a:ext cx="549809" cy="10277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6694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7938" y="476672"/>
            <a:ext cx="4290086" cy="56186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Выберите нужную функцию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9915025"/>
              </p:ext>
            </p:extLst>
          </p:nvPr>
        </p:nvGraphicFramePr>
        <p:xfrm>
          <a:off x="251520" y="1196753"/>
          <a:ext cx="4896544" cy="348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392488"/>
              </a:tblGrid>
              <a:tr h="648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Сочетание элементов треугольника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Противолежащий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 и катет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Два катета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8679604"/>
              </p:ext>
            </p:extLst>
          </p:nvPr>
        </p:nvGraphicFramePr>
        <p:xfrm>
          <a:off x="5724128" y="1196752"/>
          <a:ext cx="28083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96"/>
                <a:gridCol w="236191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Функции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косинус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тангенс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 или косинус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5229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7938" y="476672"/>
            <a:ext cx="4290086" cy="56186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Выберите нужную функцию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7395319"/>
              </p:ext>
            </p:extLst>
          </p:nvPr>
        </p:nvGraphicFramePr>
        <p:xfrm>
          <a:off x="251520" y="1196753"/>
          <a:ext cx="4896544" cy="348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392488"/>
              </a:tblGrid>
              <a:tr h="648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Сочетание элементов треугольника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Противолежащий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 и катет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Два катета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3229008"/>
              </p:ext>
            </p:extLst>
          </p:nvPr>
        </p:nvGraphicFramePr>
        <p:xfrm>
          <a:off x="5724128" y="1196752"/>
          <a:ext cx="28083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96"/>
                <a:gridCol w="236191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Функции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тангенс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 или косинус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8907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7938" y="476672"/>
            <a:ext cx="4290086" cy="56186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Выберите нужную функцию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304499"/>
              </p:ext>
            </p:extLst>
          </p:nvPr>
        </p:nvGraphicFramePr>
        <p:xfrm>
          <a:off x="251520" y="1196753"/>
          <a:ext cx="4896544" cy="348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392488"/>
              </a:tblGrid>
              <a:tr h="648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Сочетание элементов треугольника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Противолежащий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 и катет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Два катета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1091357"/>
              </p:ext>
            </p:extLst>
          </p:nvPr>
        </p:nvGraphicFramePr>
        <p:xfrm>
          <a:off x="5724128" y="1196752"/>
          <a:ext cx="28083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96"/>
                <a:gridCol w="236191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Функции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тангенс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 или косинус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8637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7938" y="476672"/>
            <a:ext cx="4290086" cy="56186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Выберите нужную функцию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840716"/>
              </p:ext>
            </p:extLst>
          </p:nvPr>
        </p:nvGraphicFramePr>
        <p:xfrm>
          <a:off x="251520" y="1196753"/>
          <a:ext cx="4896544" cy="348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392488"/>
              </a:tblGrid>
              <a:tr h="648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Сочетание элементов треугольника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Противолежащий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 и катет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Два катета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958259"/>
              </p:ext>
            </p:extLst>
          </p:nvPr>
        </p:nvGraphicFramePr>
        <p:xfrm>
          <a:off x="5724128" y="1196752"/>
          <a:ext cx="28083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96"/>
                <a:gridCol w="236191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Функции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тангенс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 или косинус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103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7938" y="476672"/>
            <a:ext cx="4290086" cy="56186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Выберите нужную функцию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3725633"/>
              </p:ext>
            </p:extLst>
          </p:nvPr>
        </p:nvGraphicFramePr>
        <p:xfrm>
          <a:off x="251520" y="1196753"/>
          <a:ext cx="4896544" cy="375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4392488"/>
              </a:tblGrid>
              <a:tr h="648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Сочетание элементов треугольника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Противолежащий  катет 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Гипотенуза и катет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83056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Два катета</a:t>
                      </a:r>
                      <a:endParaRPr lang="en-US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2429981"/>
              </p:ext>
            </p:extLst>
          </p:nvPr>
        </p:nvGraphicFramePr>
        <p:xfrm>
          <a:off x="5724128" y="1196752"/>
          <a:ext cx="280831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96"/>
                <a:gridCol w="236191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Функции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тангенс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Синус или косинус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7835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16632"/>
            <a:ext cx="4680520" cy="96744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Самостоятельная работа №2</a:t>
            </a:r>
          </a:p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Выберите нужную функцию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6023022"/>
              </p:ext>
            </p:extLst>
          </p:nvPr>
        </p:nvGraphicFramePr>
        <p:xfrm>
          <a:off x="827584" y="5301208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ый треугольник 1"/>
          <p:cNvSpPr/>
          <p:nvPr/>
        </p:nvSpPr>
        <p:spPr>
          <a:xfrm>
            <a:off x="971600" y="1484784"/>
            <a:ext cx="2448272" cy="100811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5076056" y="757602"/>
            <a:ext cx="1224136" cy="238336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380312" y="1038532"/>
            <a:ext cx="1368152" cy="260649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2688063" y="3121324"/>
            <a:ext cx="2088232" cy="136815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32275" y="148478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32179" y="3279895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65272" y="3712586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0132" y="213311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8670" y="4489476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96625" y="154702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1272" y="314096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0894" y="1696452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21069716" flipV="1">
            <a:off x="872646" y="1565291"/>
            <a:ext cx="648072" cy="383993"/>
          </a:xfrm>
          <a:prstGeom prst="blockArc">
            <a:avLst>
              <a:gd name="adj1" fmla="val 12255527"/>
              <a:gd name="adj2" fmla="val 21475724"/>
              <a:gd name="adj3" fmla="val 4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flipV="1">
            <a:off x="4788024" y="1290992"/>
            <a:ext cx="648072" cy="383993"/>
          </a:xfrm>
          <a:prstGeom prst="blockArc">
            <a:avLst>
              <a:gd name="adj1" fmla="val 15934975"/>
              <a:gd name="adj2" fmla="val 55862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5259" y="108407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7373" y="123647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2)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08269" y="99860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3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90383" y="312132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4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9335101" flipV="1">
            <a:off x="8258788" y="3238093"/>
            <a:ext cx="648072" cy="383993"/>
          </a:xfrm>
          <a:prstGeom prst="blockArc">
            <a:avLst>
              <a:gd name="adj1" fmla="val 15934975"/>
              <a:gd name="adj2" fmla="val 23793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flipV="1">
            <a:off x="2436037" y="3279895"/>
            <a:ext cx="648072" cy="383993"/>
          </a:xfrm>
          <a:prstGeom prst="blockArc">
            <a:avLst>
              <a:gd name="adj1" fmla="val 15934975"/>
              <a:gd name="adj2" fmla="val 55862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97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Часто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знает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дошкольник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,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Что такое треугольник,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А уж вам-то, как не знать…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Но совсем другое дело — 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Очень быстро и умело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Треугольники считать!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14" descr="C:\Users\ЛА\Desktop\кошки\Deti_8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094">
            <a:off x="5426752" y="4659155"/>
            <a:ext cx="1695643" cy="1921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ЛА\Desktop\кошки\Math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8400">
            <a:off x="6943789" y="4944370"/>
            <a:ext cx="1621506" cy="1654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А\Desktop\кошки\Deti_4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10" y="3068672"/>
            <a:ext cx="1790349" cy="2002016"/>
          </a:xfrm>
          <a:prstGeom prst="rect">
            <a:avLst/>
          </a:prstGeom>
          <a:noFill/>
          <a:extLst/>
        </p:spPr>
      </p:pic>
      <p:pic>
        <p:nvPicPr>
          <p:cNvPr id="6146" name="Picture 2" descr="C:\Users\ЛА\Desktop\урок\megauniversitetya_ideya_o_sliyanii_i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44" y="192570"/>
            <a:ext cx="2117330" cy="1720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409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7938" y="476672"/>
            <a:ext cx="4290086" cy="56186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Выберите нужную функцию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0426745"/>
              </p:ext>
            </p:extLst>
          </p:nvPr>
        </p:nvGraphicFramePr>
        <p:xfrm>
          <a:off x="827584" y="5301208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cos</a:t>
                      </a:r>
                      <a:r>
                        <a:rPr lang="en-US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α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FE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sin </a:t>
                      </a:r>
                      <a:r>
                        <a:rPr lang="el-GR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α</a:t>
                      </a:r>
                      <a:endParaRPr lang="ru-RU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FE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tg</a:t>
                      </a:r>
                      <a:r>
                        <a:rPr lang="en-US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α</a:t>
                      </a:r>
                      <a:endParaRPr lang="ru-RU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FEA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sin </a:t>
                      </a:r>
                      <a:r>
                        <a:rPr lang="el-GR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α</a:t>
                      </a:r>
                      <a:endParaRPr lang="ru-RU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FEA16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ый треугольник 1"/>
          <p:cNvSpPr/>
          <p:nvPr/>
        </p:nvSpPr>
        <p:spPr>
          <a:xfrm>
            <a:off x="971600" y="1484784"/>
            <a:ext cx="2448272" cy="100811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5076056" y="757602"/>
            <a:ext cx="1224136" cy="238336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380312" y="1038532"/>
            <a:ext cx="1368152" cy="260649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2688063" y="3121324"/>
            <a:ext cx="2088232" cy="136815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32275" y="148478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32179" y="3279895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65272" y="3712586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0132" y="213311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8670" y="4489476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96625" y="154702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1272" y="314096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0894" y="1696452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21069716" flipV="1">
            <a:off x="872646" y="1565291"/>
            <a:ext cx="648072" cy="383993"/>
          </a:xfrm>
          <a:prstGeom prst="blockArc">
            <a:avLst>
              <a:gd name="adj1" fmla="val 12255527"/>
              <a:gd name="adj2" fmla="val 21475724"/>
              <a:gd name="adj3" fmla="val 4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flipV="1">
            <a:off x="4788024" y="1290992"/>
            <a:ext cx="648072" cy="383993"/>
          </a:xfrm>
          <a:prstGeom prst="blockArc">
            <a:avLst>
              <a:gd name="adj1" fmla="val 15934975"/>
              <a:gd name="adj2" fmla="val 55862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5259" y="108407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7373" y="123647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2)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08269" y="99860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3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90383" y="312132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4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9335101" flipV="1">
            <a:off x="8258788" y="3238093"/>
            <a:ext cx="648072" cy="383993"/>
          </a:xfrm>
          <a:prstGeom prst="blockArc">
            <a:avLst>
              <a:gd name="adj1" fmla="val 15934975"/>
              <a:gd name="adj2" fmla="val 23793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flipV="1">
            <a:off x="2436037" y="3279895"/>
            <a:ext cx="648072" cy="383993"/>
          </a:xfrm>
          <a:prstGeom prst="blockArc">
            <a:avLst>
              <a:gd name="adj1" fmla="val 15934975"/>
              <a:gd name="adj2" fmla="val 55862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667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ЛА\Desktop\кошки\Deti_8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688">
            <a:off x="6535898" y="4436222"/>
            <a:ext cx="1933575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Блок-схема: узел 5"/>
              <p:cNvSpPr/>
              <p:nvPr/>
            </p:nvSpPr>
            <p:spPr>
              <a:xfrm rot="1005582">
                <a:off x="7309591" y="1864490"/>
                <a:ext cx="1766180" cy="2304256"/>
              </a:xfrm>
              <a:prstGeom prst="flowChartConnector">
                <a:avLst/>
              </a:prstGeom>
              <a:gradFill>
                <a:gsLst>
                  <a:gs pos="27000">
                    <a:srgbClr val="F34BF7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ru-RU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Блок-схема: узел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05582">
                <a:off x="7309591" y="1864490"/>
                <a:ext cx="1766180" cy="2304256"/>
              </a:xfrm>
              <a:prstGeom prst="flowChartConnector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Блок-схема: узел 9"/>
              <p:cNvSpPr/>
              <p:nvPr/>
            </p:nvSpPr>
            <p:spPr>
              <a:xfrm rot="975353">
                <a:off x="7026242" y="424702"/>
                <a:ext cx="1854305" cy="2304256"/>
              </a:xfrm>
              <a:prstGeom prst="flowChartConnector">
                <a:avLst/>
              </a:prstGeom>
              <a:gradFill flip="none" rotWithShape="1">
                <a:gsLst>
                  <a:gs pos="22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Блок-схема: узел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75353">
                <a:off x="7026242" y="424702"/>
                <a:ext cx="1854305" cy="2304256"/>
              </a:xfrm>
              <a:prstGeom prst="flowChartConnector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Блок-схема: узел 12"/>
              <p:cNvSpPr/>
              <p:nvPr/>
            </p:nvSpPr>
            <p:spPr>
              <a:xfrm rot="1061675">
                <a:off x="6110311" y="1849233"/>
                <a:ext cx="1809135" cy="2304256"/>
              </a:xfrm>
              <a:prstGeom prst="flowChartConnector">
                <a:avLst/>
              </a:prstGeom>
              <a:solidFill>
                <a:srgbClr val="F464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Блок-схема: узел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1675">
                <a:off x="6110311" y="1849233"/>
                <a:ext cx="1809135" cy="2304256"/>
              </a:xfrm>
              <a:prstGeom prst="flowChartConnecto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Блок-схема: узел 13"/>
              <p:cNvSpPr/>
              <p:nvPr/>
            </p:nvSpPr>
            <p:spPr>
              <a:xfrm rot="20237885">
                <a:off x="562767" y="403806"/>
                <a:ext cx="1786266" cy="2304256"/>
              </a:xfrm>
              <a:prstGeom prst="flowChartConnector">
                <a:avLst/>
              </a:prstGeom>
              <a:solidFill>
                <a:srgbClr val="C181D5">
                  <a:alpha val="69000"/>
                </a:srgbClr>
              </a:solidFill>
              <a:ln>
                <a:noFill/>
              </a:ln>
              <a:scene3d>
                <a:camera prst="orthographicFront"/>
                <a:lightRig rig="flood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4" name="Блок-схема: узел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885">
                <a:off x="562767" y="403806"/>
                <a:ext cx="1786266" cy="2304256"/>
              </a:xfrm>
              <a:prstGeom prst="flowChartConnecto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Блок-схема: узел 14"/>
              <p:cNvSpPr/>
              <p:nvPr/>
            </p:nvSpPr>
            <p:spPr>
              <a:xfrm>
                <a:off x="3562396" y="197391"/>
                <a:ext cx="1862990" cy="2304256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0070C0"/>
                  </a:gs>
                  <a:gs pos="8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5" name="Блок-схема: узел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96" y="197391"/>
                <a:ext cx="1862990" cy="2304256"/>
              </a:xfrm>
              <a:prstGeom prst="flowChartConnector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Блок-схема: узел 10"/>
              <p:cNvSpPr/>
              <p:nvPr/>
            </p:nvSpPr>
            <p:spPr>
              <a:xfrm rot="21449320">
                <a:off x="4543429" y="794354"/>
                <a:ext cx="1966737" cy="2304256"/>
              </a:xfrm>
              <a:prstGeom prst="flowChartConnector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Блок-схема: узел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9320">
                <a:off x="4543429" y="794354"/>
                <a:ext cx="1966737" cy="2304256"/>
              </a:xfrm>
              <a:prstGeom prst="flowChartConnector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Блок-схема: узел 11"/>
              <p:cNvSpPr/>
              <p:nvPr/>
            </p:nvSpPr>
            <p:spPr>
              <a:xfrm rot="19772346">
                <a:off x="145020" y="1988464"/>
                <a:ext cx="1928009" cy="2304256"/>
              </a:xfrm>
              <a:prstGeom prst="flowChartConnector">
                <a:avLst/>
              </a:prstGeom>
              <a:gradFill flip="none" rotWithShape="1">
                <a:gsLst>
                  <a:gs pos="3000">
                    <a:srgbClr val="C181D5"/>
                  </a:gs>
                  <a:gs pos="6000">
                    <a:schemeClr val="accent4">
                      <a:lumMod val="75000"/>
                    </a:schemeClr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2" name="Блок-схема: узел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2346">
                <a:off x="145020" y="1988464"/>
                <a:ext cx="1928009" cy="2304256"/>
              </a:xfrm>
              <a:prstGeom prst="flowChartConnector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Блок-схема: узел 6"/>
              <p:cNvSpPr/>
              <p:nvPr/>
            </p:nvSpPr>
            <p:spPr>
              <a:xfrm rot="20740815">
                <a:off x="1711306" y="1811366"/>
                <a:ext cx="1902530" cy="2304256"/>
              </a:xfrm>
              <a:prstGeom prst="flowChartConnector">
                <a:avLst/>
              </a:prstGeom>
              <a:gradFill>
                <a:gsLst>
                  <a:gs pos="27000">
                    <a:srgbClr val="C181D5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ru-RU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Блок-схема: узел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40815">
                <a:off x="1711306" y="1811366"/>
                <a:ext cx="1902530" cy="2304256"/>
              </a:xfrm>
              <a:prstGeom prst="flowChartConnecto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Блок-схема: узел 7"/>
          <p:cNvSpPr/>
          <p:nvPr/>
        </p:nvSpPr>
        <p:spPr>
          <a:xfrm rot="20083339">
            <a:off x="3626842" y="1941417"/>
            <a:ext cx="1840501" cy="2304256"/>
          </a:xfrm>
          <a:prstGeom prst="flowChartConnector">
            <a:avLst/>
          </a:prstGeom>
          <a:gradFill>
            <a:gsLst>
              <a:gs pos="1000">
                <a:srgbClr val="5E9EFF"/>
              </a:gs>
              <a:gs pos="7800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83568" y="5157192"/>
            <a:ext cx="5579082" cy="1296144"/>
          </a:xfrm>
          <a:prstGeom prst="round2DiagRect">
            <a:avLst/>
          </a:prstGeom>
          <a:gradFill>
            <a:gsLst>
              <a:gs pos="0">
                <a:schemeClr val="accent5"/>
              </a:gs>
              <a:gs pos="100000">
                <a:schemeClr val="accent1">
                  <a:tint val="44500"/>
                  <a:satMod val="160000"/>
                </a:schemeClr>
              </a:gs>
              <a:gs pos="6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    3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ᵒ        45ᵒ</a:t>
            </a:r>
            <a:r>
              <a:rPr lang="en-US" sz="4400" b="1" i="1" dirty="0" smtClean="0">
                <a:solidFill>
                  <a:srgbClr val="FF0000"/>
                </a:solidFill>
              </a:rPr>
              <a:t>     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sz="4400" b="1" i="1" dirty="0">
              <a:solidFill>
                <a:srgbClr val="FF0000"/>
              </a:solidFill>
            </a:endParaRPr>
          </a:p>
          <a:p>
            <a:pPr lvl="0"/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917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02639" y="445108"/>
            <a:ext cx="7093719" cy="89543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Найдите неизвестную сторону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треугольников</a:t>
            </a:r>
            <a:endParaRPr lang="ru-RU" sz="2400" dirty="0">
              <a:solidFill>
                <a:srgbClr val="FF0000"/>
              </a:solidFill>
            </a:endParaRP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>
            <a:off x="971600" y="2762737"/>
            <a:ext cx="2448272" cy="1242235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067944" y="2470349"/>
            <a:ext cx="1728192" cy="1670020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513613" y="1448491"/>
            <a:ext cx="1368152" cy="260649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6635" y="40601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92336" y="40601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503" y="245934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7212" y="2762737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0112" y="410975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987" y="305512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1" name="Арка 10"/>
          <p:cNvSpPr/>
          <p:nvPr/>
        </p:nvSpPr>
        <p:spPr>
          <a:xfrm rot="20073203" flipV="1">
            <a:off x="872646" y="2810244"/>
            <a:ext cx="648072" cy="383993"/>
          </a:xfrm>
          <a:prstGeom prst="blockArc">
            <a:avLst>
              <a:gd name="adj1" fmla="val 12298006"/>
              <a:gd name="adj2" fmla="val 2026636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flipV="1">
            <a:off x="3769448" y="2590412"/>
            <a:ext cx="648072" cy="383993"/>
          </a:xfrm>
          <a:prstGeom prst="blockArc">
            <a:avLst>
              <a:gd name="adj1" fmla="val 15934975"/>
              <a:gd name="adj2" fmla="val 76541"/>
              <a:gd name="adj3" fmla="val 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585" y="217796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177" y="228253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2)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13622" y="144849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3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9335101" flipV="1">
            <a:off x="8436117" y="3675949"/>
            <a:ext cx="648072" cy="383993"/>
          </a:xfrm>
          <a:prstGeom prst="blockArc">
            <a:avLst>
              <a:gd name="adj1" fmla="val 15934975"/>
              <a:gd name="adj2" fmla="val 23793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90166" y="3118942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2892" y="3577796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56142" y="2954733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45ᵒ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846596"/>
              </p:ext>
            </p:extLst>
          </p:nvPr>
        </p:nvGraphicFramePr>
        <p:xfrm>
          <a:off x="803291" y="5301208"/>
          <a:ext cx="457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1571778" y="3488274"/>
            <a:ext cx="209714" cy="274188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6697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02639" y="445108"/>
            <a:ext cx="7093719" cy="89543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Найдите неизвестную сторону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треугольников</a:t>
            </a:r>
            <a:endParaRPr lang="ru-RU" sz="2400" dirty="0">
              <a:solidFill>
                <a:srgbClr val="FF0000"/>
              </a:solidFill>
            </a:endParaRP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>
            <a:off x="971600" y="2762737"/>
            <a:ext cx="2448272" cy="1242235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067944" y="2470349"/>
            <a:ext cx="1728192" cy="1670020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513613" y="1448491"/>
            <a:ext cx="1368152" cy="260649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6635" y="40601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92336" y="40601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503" y="245934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7212" y="2762737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0112" y="410975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987" y="305512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1" name="Арка 10"/>
          <p:cNvSpPr/>
          <p:nvPr/>
        </p:nvSpPr>
        <p:spPr>
          <a:xfrm rot="20073203" flipV="1">
            <a:off x="872646" y="2810244"/>
            <a:ext cx="648072" cy="383993"/>
          </a:xfrm>
          <a:prstGeom prst="blockArc">
            <a:avLst>
              <a:gd name="adj1" fmla="val 12298006"/>
              <a:gd name="adj2" fmla="val 2026636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flipV="1">
            <a:off x="3769448" y="2590412"/>
            <a:ext cx="648072" cy="383993"/>
          </a:xfrm>
          <a:prstGeom prst="blockArc">
            <a:avLst>
              <a:gd name="adj1" fmla="val 15934975"/>
              <a:gd name="adj2" fmla="val 76541"/>
              <a:gd name="adj3" fmla="val 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585" y="217796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177" y="228253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2)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13622" y="144849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3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9335101" flipV="1">
            <a:off x="8436117" y="3675949"/>
            <a:ext cx="648072" cy="383993"/>
          </a:xfrm>
          <a:prstGeom prst="blockArc">
            <a:avLst>
              <a:gd name="adj1" fmla="val 15934975"/>
              <a:gd name="adj2" fmla="val 23793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90166" y="3118942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2892" y="3577796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56142" y="2954733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45ᵒ</a:t>
            </a:r>
            <a:endParaRPr lang="ru-RU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7889944"/>
                  </p:ext>
                </p:extLst>
              </p:nvPr>
            </p:nvGraphicFramePr>
            <p:xfrm>
              <a:off x="803291" y="5301208"/>
              <a:ext cx="4572000" cy="9575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297889944"/>
                  </p:ext>
                </p:extLst>
              </p:nvPr>
            </p:nvGraphicFramePr>
            <p:xfrm>
              <a:off x="803291" y="5301208"/>
              <a:ext cx="4572000" cy="9575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003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" t="-10122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1571778" y="3488274"/>
            <a:ext cx="209714" cy="274188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641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02639" y="445108"/>
            <a:ext cx="7093719" cy="89543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Найдите неизвестную сторону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треугольников</a:t>
            </a:r>
            <a:endParaRPr lang="ru-RU" sz="2400" dirty="0">
              <a:solidFill>
                <a:srgbClr val="FF0000"/>
              </a:solidFill>
            </a:endParaRP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>
            <a:off x="971600" y="2762737"/>
            <a:ext cx="2448272" cy="1242235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067944" y="2470349"/>
            <a:ext cx="1728192" cy="1670020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513613" y="1448491"/>
            <a:ext cx="1368152" cy="260649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6635" y="40601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92336" y="40601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503" y="245934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7212" y="2762737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0112" y="410975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987" y="305512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1" name="Арка 10"/>
          <p:cNvSpPr/>
          <p:nvPr/>
        </p:nvSpPr>
        <p:spPr>
          <a:xfrm rot="20073203" flipV="1">
            <a:off x="872646" y="2810244"/>
            <a:ext cx="648072" cy="383993"/>
          </a:xfrm>
          <a:prstGeom prst="blockArc">
            <a:avLst>
              <a:gd name="adj1" fmla="val 12298006"/>
              <a:gd name="adj2" fmla="val 2026636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flipV="1">
            <a:off x="3769448" y="2590412"/>
            <a:ext cx="648072" cy="383993"/>
          </a:xfrm>
          <a:prstGeom prst="blockArc">
            <a:avLst>
              <a:gd name="adj1" fmla="val 15934975"/>
              <a:gd name="adj2" fmla="val 76541"/>
              <a:gd name="adj3" fmla="val 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585" y="217796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177" y="228253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2)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13622" y="144849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3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9335101" flipV="1">
            <a:off x="8436117" y="3675949"/>
            <a:ext cx="648072" cy="383993"/>
          </a:xfrm>
          <a:prstGeom prst="blockArc">
            <a:avLst>
              <a:gd name="adj1" fmla="val 15934975"/>
              <a:gd name="adj2" fmla="val 23793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90166" y="3118942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2892" y="3577796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56142" y="2954733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45ᵒ</a:t>
            </a:r>
            <a:endParaRPr lang="ru-RU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820832"/>
                  </p:ext>
                </p:extLst>
              </p:nvPr>
            </p:nvGraphicFramePr>
            <p:xfrm>
              <a:off x="803291" y="5301208"/>
              <a:ext cx="4572000" cy="9575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2,5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954820832"/>
                  </p:ext>
                </p:extLst>
              </p:nvPr>
            </p:nvGraphicFramePr>
            <p:xfrm>
              <a:off x="803291" y="5301208"/>
              <a:ext cx="4572000" cy="9575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003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" t="-10122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00" t="-10122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1571778" y="3488274"/>
            <a:ext cx="209714" cy="274188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488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02639" y="445108"/>
            <a:ext cx="7093719" cy="89543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Найдите неизвестную сторону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треугольников</a:t>
            </a:r>
            <a:endParaRPr lang="ru-RU" sz="2400" dirty="0">
              <a:solidFill>
                <a:srgbClr val="FF0000"/>
              </a:solidFill>
            </a:endParaRP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>
            <a:off x="971600" y="2762737"/>
            <a:ext cx="2448272" cy="1242235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067944" y="2470349"/>
            <a:ext cx="1728192" cy="1670020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513613" y="1448491"/>
            <a:ext cx="1368152" cy="2606492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6635" y="40601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92336" y="40601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503" y="245934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7212" y="2762737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0112" y="410975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987" y="305512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1" name="Арка 10"/>
          <p:cNvSpPr/>
          <p:nvPr/>
        </p:nvSpPr>
        <p:spPr>
          <a:xfrm rot="20073203" flipV="1">
            <a:off x="872646" y="2810244"/>
            <a:ext cx="648072" cy="383993"/>
          </a:xfrm>
          <a:prstGeom prst="blockArc">
            <a:avLst>
              <a:gd name="adj1" fmla="val 12298006"/>
              <a:gd name="adj2" fmla="val 2026636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flipV="1">
            <a:off x="3769448" y="2590412"/>
            <a:ext cx="648072" cy="383993"/>
          </a:xfrm>
          <a:prstGeom prst="blockArc">
            <a:avLst>
              <a:gd name="adj1" fmla="val 15934975"/>
              <a:gd name="adj2" fmla="val 76541"/>
              <a:gd name="adj3" fmla="val 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585" y="2177963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1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177" y="228253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2)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13622" y="144849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3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9335101" flipV="1">
            <a:off x="8436117" y="3675949"/>
            <a:ext cx="648072" cy="383993"/>
          </a:xfrm>
          <a:prstGeom prst="blockArc">
            <a:avLst>
              <a:gd name="adj1" fmla="val 15934975"/>
              <a:gd name="adj2" fmla="val 237939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90166" y="3118942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2892" y="3577796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56142" y="2954733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45ᵒ</a:t>
            </a:r>
            <a:endParaRPr lang="ru-RU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9399281"/>
                  </p:ext>
                </p:extLst>
              </p:nvPr>
            </p:nvGraphicFramePr>
            <p:xfrm>
              <a:off x="803291" y="5301208"/>
              <a:ext cx="4572000" cy="9575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2,5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889399281"/>
                  </p:ext>
                </p:extLst>
              </p:nvPr>
            </p:nvGraphicFramePr>
            <p:xfrm>
              <a:off x="803291" y="5301208"/>
              <a:ext cx="4572000" cy="9575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ru-RU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003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" t="-10122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00" t="-10122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400" t="-10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1571778" y="3488274"/>
            <a:ext cx="209714" cy="274188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6412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\Desktop\урок\020401_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22" y="1753694"/>
            <a:ext cx="3155938" cy="3203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6563" y="281853"/>
            <a:ext cx="7093719" cy="102891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Какими свойствами обладают треугольники с углами 30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ᵒ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и 45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ᵒ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2400" dirty="0">
              <a:solidFill>
                <a:srgbClr val="FF0000"/>
              </a:solidFill>
            </a:endParaRP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1619672" y="1551564"/>
            <a:ext cx="2088232" cy="3893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619672" y="2670144"/>
            <a:ext cx="61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ᵒ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1105728" flipV="1">
            <a:off x="1427841" y="2094167"/>
            <a:ext cx="648072" cy="383993"/>
          </a:xfrm>
          <a:prstGeom prst="blockArc">
            <a:avLst>
              <a:gd name="adj1" fmla="val 15224480"/>
              <a:gd name="adj2" fmla="val 55862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Picture 2" descr="C:\Users\ЛА\Desktop\урок\schoolboy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38714"/>
          <a:stretch/>
        </p:blipFill>
        <p:spPr bwMode="auto">
          <a:xfrm rot="1278691">
            <a:off x="6923092" y="74824"/>
            <a:ext cx="2286000" cy="15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А\Desktop\урок\19576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287"/>
          <a:stretch/>
        </p:blipFill>
        <p:spPr bwMode="auto">
          <a:xfrm>
            <a:off x="5523175" y="866447"/>
            <a:ext cx="2400300" cy="3229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30378" y="5517232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41800" y="3191361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25025" y="3148847"/>
            <a:ext cx="545541" cy="1864329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5892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Двойная волна 23"/>
          <p:cNvSpPr/>
          <p:nvPr/>
        </p:nvSpPr>
        <p:spPr>
          <a:xfrm>
            <a:off x="0" y="6139026"/>
            <a:ext cx="3231742" cy="638125"/>
          </a:xfrm>
          <a:prstGeom prst="doubleWave">
            <a:avLst>
              <a:gd name="adj1" fmla="val 6250"/>
              <a:gd name="adj2" fmla="val -6389"/>
            </a:avLst>
          </a:prstGeom>
          <a:gradFill flip="none" rotWithShape="1">
            <a:gsLst>
              <a:gs pos="5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ЛА\Desktop\урок\161031_html_5321842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2403"/>
            <a:ext cx="4313247" cy="5376623"/>
          </a:xfrm>
          <a:prstGeom prst="snip1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45880" y="631391"/>
            <a:ext cx="4446768" cy="3281679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На какую высоту поднялся матрос, прошедший 10 метров по трапу, составлявшему с пристанью угол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30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sym typeface="Symbol"/>
              </a:rPr>
              <a:t>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?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03474" y="4122747"/>
            <a:ext cx="4328966" cy="2283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войная волна 20"/>
          <p:cNvSpPr/>
          <p:nvPr/>
        </p:nvSpPr>
        <p:spPr>
          <a:xfrm>
            <a:off x="5346146" y="6139027"/>
            <a:ext cx="2734231" cy="698390"/>
          </a:xfrm>
          <a:prstGeom prst="doubleWave">
            <a:avLst>
              <a:gd name="adj1" fmla="val 6250"/>
              <a:gd name="adj2" fmla="val 1909"/>
            </a:avLst>
          </a:prstGeom>
          <a:gradFill flip="none" rotWithShape="1">
            <a:gsLst>
              <a:gs pos="5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волна 22"/>
          <p:cNvSpPr/>
          <p:nvPr/>
        </p:nvSpPr>
        <p:spPr>
          <a:xfrm>
            <a:off x="2561593" y="6181925"/>
            <a:ext cx="3568573" cy="595226"/>
          </a:xfrm>
          <a:prstGeom prst="doubleWave">
            <a:avLst>
              <a:gd name="adj1" fmla="val 6250"/>
              <a:gd name="adj2" fmla="val -6389"/>
            </a:avLst>
          </a:prstGeom>
          <a:gradFill flip="none" rotWithShape="1">
            <a:gsLst>
              <a:gs pos="5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35856" y="5014158"/>
            <a:ext cx="968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? 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0166" y="4465265"/>
            <a:ext cx="1583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10 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35856" y="4277088"/>
            <a:ext cx="0" cy="1964888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Прямоугольник 3071"/>
          <p:cNvSpPr/>
          <p:nvPr/>
        </p:nvSpPr>
        <p:spPr>
          <a:xfrm>
            <a:off x="7956376" y="6181925"/>
            <a:ext cx="1187624" cy="595226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Арка 34"/>
          <p:cNvSpPr/>
          <p:nvPr/>
        </p:nvSpPr>
        <p:spPr>
          <a:xfrm rot="9335101" flipV="1">
            <a:off x="7242783" y="5881174"/>
            <a:ext cx="648072" cy="383993"/>
          </a:xfrm>
          <a:prstGeom prst="blockArc">
            <a:avLst>
              <a:gd name="adj1" fmla="val 15934975"/>
              <a:gd name="adj2" fmla="val 237939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93621" y="5742441"/>
            <a:ext cx="997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</a:rPr>
              <a:t>30</a:t>
            </a:r>
            <a:r>
              <a:rPr lang="en-US" sz="2800" b="1" i="1" dirty="0" smtClean="0">
                <a:solidFill>
                  <a:srgbClr val="FF0000"/>
                </a:solidFill>
              </a:rPr>
              <a:t>ᵒ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016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28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ЛА\Desktop\урок\0_1c265_998be0f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84" y="35576"/>
            <a:ext cx="2702516" cy="194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Выноска-облако 39"/>
          <p:cNvSpPr/>
          <p:nvPr/>
        </p:nvSpPr>
        <p:spPr>
          <a:xfrm rot="278000">
            <a:off x="1398196" y="1540396"/>
            <a:ext cx="5945893" cy="1894217"/>
          </a:xfrm>
          <a:prstGeom prst="cloudCallout">
            <a:avLst>
              <a:gd name="adj1" fmla="val 1273"/>
              <a:gd name="adj2" fmla="val 190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5" descr="C:\Users\ЛА\Desktop\урок\domi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085"/>
          <a:stretch/>
        </p:blipFill>
        <p:spPr bwMode="auto">
          <a:xfrm>
            <a:off x="485109" y="642621"/>
            <a:ext cx="1551513" cy="1332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ЛА\Desktop\урок\01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58"/>
            <a:ext cx="805425" cy="1560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15616" y="2048679"/>
            <a:ext cx="6912768" cy="30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ыноска-облако 1"/>
          <p:cNvSpPr/>
          <p:nvPr/>
        </p:nvSpPr>
        <p:spPr>
          <a:xfrm rot="293636">
            <a:off x="2251262" y="1652756"/>
            <a:ext cx="4464496" cy="1240626"/>
          </a:xfrm>
          <a:prstGeom prst="cloudCallout">
            <a:avLst>
              <a:gd name="adj1" fmla="val -7949"/>
              <a:gd name="adj2" fmla="val -2178"/>
            </a:avLst>
          </a:prstGeom>
          <a:gradFill>
            <a:gsLst>
              <a:gs pos="0">
                <a:srgbClr val="03D4A8"/>
              </a:gs>
              <a:gs pos="38000">
                <a:srgbClr val="21D6E0"/>
              </a:gs>
              <a:gs pos="11000">
                <a:schemeClr val="tx2">
                  <a:lumMod val="60000"/>
                  <a:lumOff val="40000"/>
                </a:schemeClr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ЛА\Desktop\урок\0007-002-1.-Korablik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41" y="1846132"/>
            <a:ext cx="737285" cy="506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2555776" y="4279663"/>
            <a:ext cx="537441" cy="3014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93217" y="4244117"/>
            <a:ext cx="326653" cy="4810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>
            <a:off x="1134669" y="2078850"/>
            <a:ext cx="1728192" cy="2970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единительная линия 1043"/>
          <p:cNvCxnSpPr/>
          <p:nvPr/>
        </p:nvCxnSpPr>
        <p:spPr>
          <a:xfrm flipV="1">
            <a:off x="2843808" y="2078850"/>
            <a:ext cx="5184576" cy="2970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862861" y="1152037"/>
            <a:ext cx="968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? </a:t>
            </a:r>
            <a:r>
              <a:rPr lang="ru-RU" sz="3200" b="1" i="1" dirty="0">
                <a:solidFill>
                  <a:srgbClr val="FF0000"/>
                </a:solidFill>
              </a:rPr>
              <a:t>к</a:t>
            </a:r>
            <a:r>
              <a:rPr lang="ru-RU" sz="3200" b="1" i="1" dirty="0" smtClean="0">
                <a:solidFill>
                  <a:srgbClr val="FF0000"/>
                </a:solidFill>
              </a:rPr>
              <a:t>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20072" y="3659341"/>
            <a:ext cx="1221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8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к</a:t>
            </a:r>
            <a:r>
              <a:rPr lang="ru-RU" sz="3200" b="1" i="1" dirty="0" smtClean="0">
                <a:solidFill>
                  <a:srgbClr val="FF0000"/>
                </a:solidFill>
              </a:rPr>
              <a:t>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0308" y="3474151"/>
            <a:ext cx="1312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6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к</a:t>
            </a:r>
            <a:r>
              <a:rPr lang="ru-RU" sz="3200" b="1" i="1" dirty="0" smtClean="0">
                <a:solidFill>
                  <a:srgbClr val="FF0000"/>
                </a:solidFill>
              </a:rPr>
              <a:t>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15488" y="1925309"/>
            <a:ext cx="628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16152" y="1902730"/>
            <a:ext cx="644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179511" y="5445224"/>
            <a:ext cx="7639597" cy="970841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11000">
                  <a:schemeClr val="tx2">
                    <a:lumMod val="60000"/>
                    <a:lumOff val="40000"/>
                  </a:schemeClr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Найдите расстояние между пунктами А и В.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64" y="4725144"/>
            <a:ext cx="1368152" cy="189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Выноска-облако 37"/>
          <p:cNvSpPr/>
          <p:nvPr/>
        </p:nvSpPr>
        <p:spPr>
          <a:xfrm>
            <a:off x="2248431" y="384420"/>
            <a:ext cx="1008112" cy="334087"/>
          </a:xfrm>
          <a:prstGeom prst="cloudCallout">
            <a:avLst>
              <a:gd name="adj1" fmla="val -194926"/>
              <a:gd name="adj2" fmla="val 88355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Выноска-облако 82"/>
          <p:cNvSpPr/>
          <p:nvPr/>
        </p:nvSpPr>
        <p:spPr>
          <a:xfrm>
            <a:off x="1218395" y="267961"/>
            <a:ext cx="1008112" cy="325237"/>
          </a:xfrm>
          <a:prstGeom prst="cloudCallout">
            <a:avLst>
              <a:gd name="adj1" fmla="val 201539"/>
              <a:gd name="adj2" fmla="val 59053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2" descr="C:\Users\ЛА\Desktop\урок\0007-002-1.-Korablik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1439" y="1980622"/>
            <a:ext cx="652071" cy="506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368349" y="4714742"/>
            <a:ext cx="628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="" xmlns:p14="http://schemas.microsoft.com/office/powerpoint/2010/main" val="24082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73" grpId="0"/>
      <p:bldP spid="74" grpId="0"/>
      <p:bldP spid="75" grpId="0"/>
      <p:bldP spid="76" grpId="0"/>
      <p:bldP spid="77" grpId="0"/>
      <p:bldP spid="78" grpId="0" animBg="1"/>
      <p:bldP spid="38" grpId="0" animBg="1"/>
      <p:bldP spid="83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629" y="388600"/>
            <a:ext cx="3441629" cy="507656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Лодка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находится посередине реки. Глубина реки 4 м, длина якорного каната 5м. Как далеко отнесет течение реки лодку от места, куда был брошен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якорь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3" descr="C:\Users\ЛА\Desktop\урок\70307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32" y="836712"/>
            <a:ext cx="3600399" cy="3100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3140969"/>
            <a:ext cx="2209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3140969"/>
            <a:ext cx="0" cy="2923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557244" y="3140969"/>
            <a:ext cx="2224699" cy="2923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76971" y="4382842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5</a:t>
            </a:r>
            <a:r>
              <a:rPr lang="ru-RU" sz="3200" b="1" i="1" dirty="0" smtClean="0">
                <a:solidFill>
                  <a:srgbClr val="FF0000"/>
                </a:solidFill>
              </a:rPr>
              <a:t> 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1324" y="2600908"/>
            <a:ext cx="1221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?</a:t>
            </a:r>
            <a:r>
              <a:rPr lang="ru-RU" sz="3200" b="1" i="1" dirty="0" smtClean="0">
                <a:solidFill>
                  <a:srgbClr val="FF0000"/>
                </a:solidFill>
              </a:rPr>
              <a:t> 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6258" y="4018038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4</a:t>
            </a:r>
            <a:r>
              <a:rPr lang="ru-RU" sz="3200" b="1" i="1" dirty="0" smtClean="0">
                <a:solidFill>
                  <a:srgbClr val="FF0000"/>
                </a:solidFill>
              </a:rPr>
              <a:t>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xn--80adkjblqgehcv6f.net/uf/classifieds/157-classifieds-anchor-tatto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7040">
            <a:off x="3877760" y="5639094"/>
            <a:ext cx="965343" cy="1156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emont100sovetov.ru/wp-content/uploads/2011/08/Solnt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1077"/>
            <a:ext cx="1523119" cy="1486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4517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\Desktop\кошки\Deti_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85084"/>
            <a:ext cx="1584176" cy="1771468"/>
          </a:xfrm>
          <a:prstGeom prst="rect">
            <a:avLst/>
          </a:prstGeom>
          <a:noFill/>
          <a:extLst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5626" y="155324"/>
            <a:ext cx="8250526" cy="193001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 smtClean="0">
              <a:solidFill>
                <a:srgbClr val="000099"/>
              </a:solidFill>
            </a:endParaRPr>
          </a:p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Прямоугольным называется треугольник, у которого…</a:t>
            </a:r>
          </a:p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Гипотенуза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это…</a:t>
            </a:r>
          </a:p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Катеты – это…</a:t>
            </a:r>
          </a:p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Элементы треугольника – это…</a:t>
            </a:r>
          </a:p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Решить треугольник – значит…</a:t>
            </a: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1198014" y="2492882"/>
            <a:ext cx="5400600" cy="3384376"/>
          </a:xfrm>
          <a:prstGeom prst="rtTriangl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56000">
                <a:srgbClr val="9966FF"/>
              </a:gs>
              <a:gs pos="61000">
                <a:srgbClr val="CC99FF"/>
              </a:gs>
              <a:gs pos="100000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811428">
            <a:off x="3403914" y="3849984"/>
            <a:ext cx="1946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гипотенуза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4194" y="5932773"/>
            <a:ext cx="1311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катет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3261" y="5871219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304" y="571261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1829" y="2085336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146700" y="3954238"/>
            <a:ext cx="135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катет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98014" y="5214679"/>
            <a:ext cx="75741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39640" y="5207608"/>
            <a:ext cx="0" cy="64807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39951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3" grpId="0"/>
      <p:bldP spid="14" grpId="0"/>
      <p:bldP spid="16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\Desktop\урок\761f7df65ce832c5c959b9bbc4007c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344">
            <a:off x="370147" y="159133"/>
            <a:ext cx="2004091" cy="1901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ЛА\Desktop\урок\70307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421"/>
          <a:stretch/>
        </p:blipFill>
        <p:spPr bwMode="auto">
          <a:xfrm>
            <a:off x="-51394" y="5964457"/>
            <a:ext cx="3936392" cy="1035954"/>
          </a:xfrm>
          <a:prstGeom prst="wav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А\Desktop\урок\12_260_2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5" y="4961168"/>
            <a:ext cx="1521266" cy="1521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А\Desktop\урок\70307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1" y="3147755"/>
            <a:ext cx="3616205" cy="3100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ЛА\Desktop\урок\70307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421"/>
          <a:stretch/>
        </p:blipFill>
        <p:spPr bwMode="auto">
          <a:xfrm rot="234199">
            <a:off x="1545492" y="5674257"/>
            <a:ext cx="3936392" cy="1035954"/>
          </a:xfrm>
          <a:prstGeom prst="wav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ЛА\Desktop\урок\70307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421"/>
          <a:stretch/>
        </p:blipFill>
        <p:spPr bwMode="auto">
          <a:xfrm rot="10800000">
            <a:off x="4211960" y="5604026"/>
            <a:ext cx="1968196" cy="517977"/>
          </a:xfrm>
          <a:prstGeom prst="wav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ЛА\Desktop\урок\70307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421"/>
          <a:stretch/>
        </p:blipFill>
        <p:spPr bwMode="auto">
          <a:xfrm>
            <a:off x="4641885" y="5551125"/>
            <a:ext cx="3936392" cy="1035954"/>
          </a:xfrm>
          <a:prstGeom prst="wav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ЛА\Desktop\урок\70307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421"/>
          <a:stretch/>
        </p:blipFill>
        <p:spPr bwMode="auto">
          <a:xfrm>
            <a:off x="2868021" y="6001846"/>
            <a:ext cx="3936392" cy="1035954"/>
          </a:xfrm>
          <a:prstGeom prst="wav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ЛА\Desktop\урок\703075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421"/>
          <a:stretch/>
        </p:blipFill>
        <p:spPr bwMode="auto">
          <a:xfrm>
            <a:off x="2897163" y="5425823"/>
            <a:ext cx="1975670" cy="474594"/>
          </a:xfrm>
          <a:prstGeom prst="wav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763688" y="1628801"/>
            <a:ext cx="5688632" cy="3695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76332" y="1618318"/>
            <a:ext cx="0" cy="379702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638204" y="5284236"/>
            <a:ext cx="5814116" cy="79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6106" y="188640"/>
            <a:ext cx="6346894" cy="3157687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С самолета радируют капитану рыболовецкого судна, что самолет находится над косяком рыбы на высоте 1000 м. С судна определяют, что угол, под которым виден самолет над горизонтом, равен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30</a:t>
            </a:r>
            <a:r>
              <a:rPr lang="ru-RU" sz="2400" b="1" i="1" baseline="30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Найдите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расстояние от судна до косяка рыбы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Месяц 30"/>
          <p:cNvSpPr/>
          <p:nvPr/>
        </p:nvSpPr>
        <p:spPr>
          <a:xfrm>
            <a:off x="6318962" y="4681313"/>
            <a:ext cx="138807" cy="60292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Прямоугольник 2047"/>
          <p:cNvSpPr/>
          <p:nvPr/>
        </p:nvSpPr>
        <p:spPr>
          <a:xfrm>
            <a:off x="5512578" y="4681313"/>
            <a:ext cx="855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</a:rPr>
              <a:t>30</a:t>
            </a:r>
            <a:r>
              <a:rPr lang="ru-RU" sz="3200" b="1" i="1" baseline="30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ru-RU" sz="3200" dirty="0"/>
          </a:p>
        </p:txBody>
      </p:sp>
      <p:sp>
        <p:nvSpPr>
          <p:cNvPr id="2049" name="Прямоугольник 2048"/>
          <p:cNvSpPr/>
          <p:nvPr/>
        </p:nvSpPr>
        <p:spPr>
          <a:xfrm>
            <a:off x="301217" y="3244334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1000 м</a:t>
            </a:r>
            <a:endParaRPr lang="ru-RU" sz="3200" dirty="0"/>
          </a:p>
        </p:txBody>
      </p:sp>
      <p:sp>
        <p:nvSpPr>
          <p:cNvPr id="2054" name="Прямоугольник 2053"/>
          <p:cNvSpPr/>
          <p:nvPr/>
        </p:nvSpPr>
        <p:spPr>
          <a:xfrm>
            <a:off x="3867639" y="4794245"/>
            <a:ext cx="968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? 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5769" y="4698214"/>
            <a:ext cx="7059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11760" y="4698214"/>
            <a:ext cx="0" cy="6655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1813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2048" grpId="0"/>
      <p:bldP spid="2049" grpId="0"/>
      <p:bldP spid="20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>
            <a:stCxn id="2" idx="3"/>
          </p:cNvCxnSpPr>
          <p:nvPr/>
        </p:nvCxnSpPr>
        <p:spPr>
          <a:xfrm flipV="1">
            <a:off x="4351927" y="505750"/>
            <a:ext cx="4293115" cy="57679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право с вырезом 1"/>
          <p:cNvSpPr/>
          <p:nvPr/>
        </p:nvSpPr>
        <p:spPr>
          <a:xfrm flipH="1">
            <a:off x="4351927" y="5905980"/>
            <a:ext cx="4293115" cy="7354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с вырезом 2"/>
          <p:cNvSpPr/>
          <p:nvPr/>
        </p:nvSpPr>
        <p:spPr>
          <a:xfrm rot="16200000">
            <a:off x="5656711" y="3076054"/>
            <a:ext cx="5976664" cy="7779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ЛА\Desktop\урок\26.08 ubreteyyfscaklaifw 3 +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9948"/>
            <a:ext cx="3597897" cy="2513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04048" y="3647560"/>
            <a:ext cx="968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? </a:t>
            </a:r>
            <a:r>
              <a:rPr lang="ru-RU" sz="3200" b="1" i="1" dirty="0">
                <a:solidFill>
                  <a:srgbClr val="FF0000"/>
                </a:solidFill>
              </a:rPr>
              <a:t>к</a:t>
            </a:r>
            <a:r>
              <a:rPr lang="ru-RU" sz="3200" b="1" i="1" dirty="0" smtClean="0">
                <a:solidFill>
                  <a:srgbClr val="FF0000"/>
                </a:solidFill>
              </a:rPr>
              <a:t>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504" y="473583"/>
            <a:ext cx="7955559" cy="259228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Мальчик и девочка, расставшись на перекрестке, пошли по взаимно перпендикулярным дорогам, мальчик со скоростью 4 км/ч, а девочка 3 км/ч. Какое расстояние (в км) будет между ними через 30 мин?</a:t>
            </a:r>
          </a:p>
        </p:txBody>
      </p:sp>
    </p:spTree>
    <p:extLst>
      <p:ext uri="{BB962C8B-B14F-4D97-AF65-F5344CB8AC3E}">
        <p14:creationId xmlns="" xmlns:p14="http://schemas.microsoft.com/office/powerpoint/2010/main" val="994495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47414" y="1121579"/>
            <a:ext cx="4678400" cy="4782483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крепления мачты нужно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установить</a:t>
            </a:r>
          </a:p>
          <a:p>
            <a:pPr lvl="0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троса. Один конец каждого троса должен крепиться на высоте 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12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м, другой на земле на расстоянии 5 м от мачты. Хватит ли 50 м троса для крепления мачты?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592288" cy="39120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9512" y="188640"/>
            <a:ext cx="8640960" cy="864096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Задачи практические старинные</a:t>
            </a:r>
          </a:p>
        </p:txBody>
      </p:sp>
    </p:spTree>
    <p:extLst>
      <p:ext uri="{BB962C8B-B14F-4D97-AF65-F5344CB8AC3E}">
        <p14:creationId xmlns="" xmlns:p14="http://schemas.microsoft.com/office/powerpoint/2010/main" val="2418288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27440" y="1412776"/>
            <a:ext cx="4678400" cy="4782483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"Имеется водоем со стороной в 1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</a:rPr>
              <a:t>чжан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 = 10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. В центре его растет камыш, который выступает над водой на 1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. Если потянуть камыш к берегу, то он как раз коснётся его.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Спрашивается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: какова глубина воды и какова длина камыша?"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9512" y="188640"/>
            <a:ext cx="8640960" cy="108012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Задача из китайской 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Математики в девяти книгах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"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9" y="2276872"/>
            <a:ext cx="3988243" cy="2808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3538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9512" y="188640"/>
            <a:ext cx="8640960" cy="108012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Задача из китайской 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Математики в девяти книгах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"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40571" cy="4887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4890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gifpark.su/Gifs/SMILES/2/36_2_27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53" y="252696"/>
            <a:ext cx="1822537" cy="164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park.su/Gifs/SMILES/2/36_2_20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33" y="4107516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2121" y="532778"/>
            <a:ext cx="5571037" cy="1080120"/>
          </a:xfrm>
          <a:prstGeom prst="round2DiagRect">
            <a:avLst/>
          </a:prstGeom>
          <a:gradFill>
            <a:gsLst>
              <a:gs pos="0">
                <a:srgbClr val="5E9EFF"/>
              </a:gs>
              <a:gs pos="4000">
                <a:srgbClr val="85C2FF"/>
              </a:gs>
              <a:gs pos="1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Могу решать задачи самостоятельно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17144" y="2577765"/>
            <a:ext cx="5571037" cy="1080120"/>
          </a:xfrm>
          <a:prstGeom prst="round2DiagRect">
            <a:avLst/>
          </a:prstGeom>
          <a:gradFill>
            <a:gsLst>
              <a:gs pos="0">
                <a:srgbClr val="5E9EFF"/>
              </a:gs>
              <a:gs pos="4000">
                <a:srgbClr val="85C2FF"/>
              </a:gs>
              <a:gs pos="1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Нужна помощь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95519" y="4589419"/>
            <a:ext cx="5571037" cy="1080120"/>
          </a:xfrm>
          <a:prstGeom prst="round2DiagRect">
            <a:avLst/>
          </a:prstGeom>
          <a:gradFill>
            <a:gsLst>
              <a:gs pos="0">
                <a:srgbClr val="5E9EFF"/>
              </a:gs>
              <a:gs pos="4000">
                <a:srgbClr val="85C2FF"/>
              </a:gs>
              <a:gs pos="1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Совсем не могу решать задачи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im7-tub-ru.yandex.net/i?id=208562229-36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9" y="2370486"/>
            <a:ext cx="1875084" cy="1562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4241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556792"/>
            <a:ext cx="6264696" cy="2952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1540" y="4965609"/>
            <a:ext cx="792088" cy="7220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ЛА\Desktop\урок\c7fc7a07b177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95"/>
          <a:stretch/>
        </p:blipFill>
        <p:spPr bwMode="auto">
          <a:xfrm>
            <a:off x="-324544" y="4125958"/>
            <a:ext cx="2627784" cy="2245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260648"/>
            <a:ext cx="7947301" cy="1080120"/>
          </a:xfrm>
          <a:prstGeom prst="round2DiagRect">
            <a:avLst/>
          </a:prstGeom>
          <a:gradFill>
            <a:gsLst>
              <a:gs pos="0">
                <a:srgbClr val="5E9EFF"/>
              </a:gs>
              <a:gs pos="4000">
                <a:srgbClr val="85C2FF"/>
              </a:gs>
              <a:gs pos="1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  <a:endParaRPr lang="ru-RU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495751"/>
                  </p:ext>
                </p:extLst>
              </p:nvPr>
            </p:nvGraphicFramePr>
            <p:xfrm>
              <a:off x="1475656" y="1690801"/>
              <a:ext cx="6096000" cy="26193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u="sng" dirty="0" smtClean="0"/>
                            <a:t>/  </a:t>
                          </a:r>
                          <a:r>
                            <a:rPr lang="en-US" u="none" dirty="0" smtClean="0"/>
                            <a:t>A</a:t>
                          </a:r>
                          <a:endParaRPr lang="ru-RU" u="sn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u="sng" dirty="0" smtClean="0"/>
                            <a:t>/  </a:t>
                          </a:r>
                          <a:r>
                            <a:rPr lang="en-US" u="none" baseline="0" dirty="0" smtClean="0"/>
                            <a:t> B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/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30</a:t>
                          </a:r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ᵒ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/>
                          </a:r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/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45</a:t>
                          </a:r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ᵒ</a:t>
                          </a:r>
                          <a:endParaRPr lang="ru-RU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60</a:t>
                          </a:r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ᵒ</a:t>
                          </a:r>
                          <a:endParaRPr lang="ru-RU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2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/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ru-RU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698495751"/>
                  </p:ext>
                </p:extLst>
              </p:nvPr>
            </p:nvGraphicFramePr>
            <p:xfrm>
              <a:off x="1475656" y="1690801"/>
              <a:ext cx="6096000" cy="26193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u="sng" dirty="0" smtClean="0"/>
                            <a:t>/  </a:t>
                          </a:r>
                          <a:r>
                            <a:rPr lang="en-US" u="none" dirty="0" smtClean="0"/>
                            <a:t>A</a:t>
                          </a:r>
                          <a:endParaRPr lang="ru-RU" u="sn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u="sng" dirty="0" smtClean="0"/>
                            <a:t>/  </a:t>
                          </a:r>
                          <a:r>
                            <a:rPr lang="en-US" u="none" baseline="0" dirty="0" smtClean="0"/>
                            <a:t> B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30</a:t>
                          </a:r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ᵒ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45</a:t>
                          </a:r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ᵒ</a:t>
                          </a:r>
                          <a:endParaRPr lang="ru-RU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60</a:t>
                          </a:r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ᵒ</a:t>
                          </a:r>
                          <a:endParaRPr lang="ru-RU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2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75385" r="-4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475385" r="-2005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1753033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 bwMode="auto">
          <a:xfrm rot="21136518">
            <a:off x="837673" y="1192932"/>
            <a:ext cx="76328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 урок</a:t>
            </a:r>
          </a:p>
        </p:txBody>
      </p:sp>
      <p:pic>
        <p:nvPicPr>
          <p:cNvPr id="7" name="Picture 11" descr="C:\Users\ЛА\Desktop\кошки\Deti_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65063"/>
            <a:ext cx="1793138" cy="266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ЛА\Desktop\кошки\Deti_6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67" y="2276872"/>
            <a:ext cx="2244632" cy="2603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6774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Чертёж для доказательства №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337">
            <a:off x="6524135" y="2421310"/>
            <a:ext cx="2351684" cy="230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312984"/>
            <a:ext cx="6155358" cy="5997969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Крепкого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телосложения юношу судьи одной из первых в истории Олимпиад не хотели допускать к спортивным состязаниям, так как он не вышел ростом. Но он не только стал участником Олимпиады, но и победил всех противников. Такова легенда. Этот юноша был </a:t>
            </a:r>
            <a:r>
              <a:rPr lang="ru-RU" sz="2400" b="1" i="1" dirty="0">
                <a:solidFill>
                  <a:srgbClr val="FF0000"/>
                </a:solidFill>
              </a:rPr>
              <a:t>Пифагор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 - знаменитый математик. Вся его жизнь – легенда, точнее наслоение многих легенд.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Рассказывают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, что Пифагор, доказав свою знаменитую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теорему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, отблагодарил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богов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, принеся им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жертву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100 быков.</a:t>
            </a: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2611318"/>
              </p:ext>
            </p:extLst>
          </p:nvPr>
        </p:nvGraphicFramePr>
        <p:xfrm>
          <a:off x="7104062" y="116632"/>
          <a:ext cx="1728192" cy="2160587"/>
        </p:xfrm>
        <a:graphic>
          <a:graphicData uri="http://schemas.openxmlformats.org/presentationml/2006/ole">
            <p:oleObj spid="_x0000_s4143" name="Фотография Photo Editor" r:id="rId4" imgW="905001" imgH="1209524" progId="">
              <p:embed/>
            </p:oleObj>
          </a:graphicData>
        </a:graphic>
      </p:graphicFrame>
      <p:pic>
        <p:nvPicPr>
          <p:cNvPr id="4120" name="Picture 24" descr="C:\Users\ЛА\Desktop\урок\0003-01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82">
            <a:off x="5516270" y="4984221"/>
            <a:ext cx="1466850" cy="161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А\Desktop\урок\signo-tour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904">
            <a:off x="6703031" y="465166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8189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\Desktop\кошки\Deti_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85084"/>
            <a:ext cx="1584176" cy="1771468"/>
          </a:xfrm>
          <a:prstGeom prst="rect">
            <a:avLst/>
          </a:prstGeom>
          <a:noFill/>
          <a:extLst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7938" y="346860"/>
            <a:ext cx="8250526" cy="1560959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 smtClean="0">
              <a:solidFill>
                <a:srgbClr val="000099"/>
              </a:solidFill>
            </a:endParaRPr>
          </a:p>
          <a:p>
            <a:r>
              <a:rPr lang="ru-RU" sz="2400" b="1" i="1" dirty="0" smtClean="0">
                <a:solidFill>
                  <a:srgbClr val="000099"/>
                </a:solidFill>
              </a:rPr>
              <a:t>Теорема Пифагора:</a:t>
            </a:r>
          </a:p>
          <a:p>
            <a:r>
              <a:rPr lang="ru-RU" sz="2400" b="1" i="1" dirty="0" smtClean="0">
                <a:solidFill>
                  <a:srgbClr val="000099"/>
                </a:solidFill>
              </a:rPr>
              <a:t>В </a:t>
            </a:r>
            <a:r>
              <a:rPr lang="ru-RU" sz="2400" b="1" i="1" dirty="0">
                <a:solidFill>
                  <a:srgbClr val="000099"/>
                </a:solidFill>
              </a:rPr>
              <a:t>прямоугольном треугольнике квадрат гипотенузы равен сумме квадратов катетов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1678981" y="2492896"/>
            <a:ext cx="5400600" cy="3384376"/>
          </a:xfrm>
          <a:prstGeom prst="rtTriangl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56000">
                <a:srgbClr val="9966FF"/>
              </a:gs>
              <a:gs pos="61000">
                <a:srgbClr val="CC99FF"/>
              </a:gs>
              <a:gs pos="100000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96665" y="357079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308" y="418508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68575" y="6005006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233890" y="2163447"/>
                <a:ext cx="2868592" cy="658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90" y="2163447"/>
                <a:ext cx="2868592" cy="6588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1678981" y="5214679"/>
            <a:ext cx="75741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02951" y="5207608"/>
            <a:ext cx="0" cy="64807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502018" y="3556036"/>
                <a:ext cx="1702325" cy="521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5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5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5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25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18" y="3556036"/>
                <a:ext cx="1702325" cy="5211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047899" y="6005006"/>
                <a:ext cx="1661609" cy="52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5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5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5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5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25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99" y="6005006"/>
                <a:ext cx="1661609" cy="524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-28620" y="4769859"/>
                <a:ext cx="1664302" cy="52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5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5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25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5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5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5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5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25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20" y="4769859"/>
                <a:ext cx="1664302" cy="524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45467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3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007" y="620689"/>
            <a:ext cx="5832648" cy="389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783367"/>
                  </p:ext>
                </p:extLst>
              </p:nvPr>
            </p:nvGraphicFramePr>
            <p:xfrm>
              <a:off x="1695933" y="960512"/>
              <a:ext cx="5648795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500" b="1" i="1" u="none" baseline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500" b="1" u="none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/>
                          </a:r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/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latin typeface="+mn-lt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340783367"/>
                  </p:ext>
                </p:extLst>
              </p:nvPr>
            </p:nvGraphicFramePr>
            <p:xfrm>
              <a:off x="1695933" y="960512"/>
              <a:ext cx="5648795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792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5231" t="-6923" b="-32307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32381" r="-2611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ый треугольник 4"/>
          <p:cNvSpPr/>
          <p:nvPr/>
        </p:nvSpPr>
        <p:spPr>
          <a:xfrm>
            <a:off x="5868144" y="1700808"/>
            <a:ext cx="1368152" cy="2232248"/>
          </a:xfrm>
          <a:prstGeom prst="rtTriangle">
            <a:avLst/>
          </a:prstGeom>
          <a:gradFill>
            <a:gsLst>
              <a:gs pos="7000">
                <a:srgbClr val="5E9EFF"/>
              </a:gs>
              <a:gs pos="23000">
                <a:srgbClr val="85C2FF"/>
              </a:gs>
              <a:gs pos="70000">
                <a:srgbClr val="C4D6E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9659" y="378904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2008" y="249457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52454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29362"/>
            <a:ext cx="1296144" cy="179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978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007" y="620689"/>
            <a:ext cx="5832648" cy="389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1654150"/>
                  </p:ext>
                </p:extLst>
              </p:nvPr>
            </p:nvGraphicFramePr>
            <p:xfrm>
              <a:off x="1695933" y="960512"/>
              <a:ext cx="5648795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500" b="1" i="1" u="none" baseline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500" b="1" u="none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/>
                          </a:r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/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latin typeface="+mn-lt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881654150"/>
                  </p:ext>
                </p:extLst>
              </p:nvPr>
            </p:nvGraphicFramePr>
            <p:xfrm>
              <a:off x="1695933" y="960512"/>
              <a:ext cx="5648795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792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5231" t="-6923" b="-32307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32381" r="-2611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ый треугольник 4"/>
          <p:cNvSpPr/>
          <p:nvPr/>
        </p:nvSpPr>
        <p:spPr>
          <a:xfrm>
            <a:off x="5868144" y="1700808"/>
            <a:ext cx="1368152" cy="2232248"/>
          </a:xfrm>
          <a:prstGeom prst="rtTriangle">
            <a:avLst/>
          </a:prstGeom>
          <a:gradFill>
            <a:gsLst>
              <a:gs pos="7000">
                <a:srgbClr val="5E9EFF"/>
              </a:gs>
              <a:gs pos="23000">
                <a:srgbClr val="85C2FF"/>
              </a:gs>
              <a:gs pos="70000">
                <a:srgbClr val="C4D6E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9659" y="378904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2008" y="249457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52454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29362"/>
            <a:ext cx="1296144" cy="179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343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007" y="620689"/>
            <a:ext cx="5832648" cy="389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8266477"/>
                  </p:ext>
                </p:extLst>
              </p:nvPr>
            </p:nvGraphicFramePr>
            <p:xfrm>
              <a:off x="1695933" y="960512"/>
              <a:ext cx="5648795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500" b="1" i="1" u="none" baseline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500" b="1" u="none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/>
                          </a:r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/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50 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dirty="0" smtClean="0"/>
                            <a:t>= 5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latin typeface="+mn-lt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558266477"/>
                  </p:ext>
                </p:extLst>
              </p:nvPr>
            </p:nvGraphicFramePr>
            <p:xfrm>
              <a:off x="1695933" y="960512"/>
              <a:ext cx="5648795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792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5231" t="-6923" b="-32307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000" t="-232381" r="-162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32381" r="-2611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ый треугольник 4"/>
          <p:cNvSpPr/>
          <p:nvPr/>
        </p:nvSpPr>
        <p:spPr>
          <a:xfrm>
            <a:off x="5868144" y="1700808"/>
            <a:ext cx="1368152" cy="2232248"/>
          </a:xfrm>
          <a:prstGeom prst="rtTriangle">
            <a:avLst/>
          </a:prstGeom>
          <a:gradFill>
            <a:gsLst>
              <a:gs pos="7000">
                <a:srgbClr val="5E9EFF"/>
              </a:gs>
              <a:gs pos="23000">
                <a:srgbClr val="85C2FF"/>
              </a:gs>
              <a:gs pos="70000">
                <a:srgbClr val="C4D6E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9659" y="378904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2008" y="249457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52454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29362"/>
            <a:ext cx="1296144" cy="179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9160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/>
            </a:gs>
            <a:gs pos="64999">
              <a:schemeClr val="bg1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4007" y="620689"/>
            <a:ext cx="5832648" cy="389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615406"/>
                  </p:ext>
                </p:extLst>
              </p:nvPr>
            </p:nvGraphicFramePr>
            <p:xfrm>
              <a:off x="1695933" y="960512"/>
              <a:ext cx="5648795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2500" b="1" i="1" u="none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500" b="1" i="1" u="none" baseline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500" b="1" i="1" u="none" baseline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500" b="1" u="none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/>
                          </a:r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/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50 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dirty="0" smtClean="0"/>
                            <a:t>= 5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latin typeface="+mn-lt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043615406"/>
                  </p:ext>
                </p:extLst>
              </p:nvPr>
            </p:nvGraphicFramePr>
            <p:xfrm>
              <a:off x="1695933" y="960512"/>
              <a:ext cx="5648795" cy="3352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707"/>
                    <a:gridCol w="1219200"/>
                    <a:gridCol w="1219200"/>
                    <a:gridCol w="1982688"/>
                  </a:tblGrid>
                  <a:tr h="792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endParaRPr lang="ru-RU" sz="2800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endParaRPr lang="ru-RU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endParaRPr lang="ru-RU" sz="2800" i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5231" t="-6923" b="-32307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000" t="-232381" r="-162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32381" r="-2611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EFEA1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ый треугольник 4"/>
          <p:cNvSpPr/>
          <p:nvPr/>
        </p:nvSpPr>
        <p:spPr>
          <a:xfrm>
            <a:off x="5868144" y="1700808"/>
            <a:ext cx="1368152" cy="2232248"/>
          </a:xfrm>
          <a:prstGeom prst="rtTriangle">
            <a:avLst/>
          </a:prstGeom>
          <a:gradFill>
            <a:gsLst>
              <a:gs pos="7000">
                <a:srgbClr val="5E9EFF"/>
              </a:gs>
              <a:gs pos="23000">
                <a:srgbClr val="85C2FF"/>
              </a:gs>
              <a:gs pos="70000">
                <a:srgbClr val="C4D6E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9659" y="3789040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</a:rPr>
              <a:t>a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2008" y="2494578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524544"/>
            <a:ext cx="610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b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ЛА\Desktop\кошки\Deti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29362"/>
            <a:ext cx="1296144" cy="179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4750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949</Words>
  <Application>Microsoft Office PowerPoint</Application>
  <PresentationFormat>Экран (4:3)</PresentationFormat>
  <Paragraphs>419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</dc:creator>
  <cp:lastModifiedBy>ЛА</cp:lastModifiedBy>
  <cp:revision>145</cp:revision>
  <dcterms:created xsi:type="dcterms:W3CDTF">2013-03-01T11:23:49Z</dcterms:created>
  <dcterms:modified xsi:type="dcterms:W3CDTF">2013-03-14T19:41:54Z</dcterms:modified>
</cp:coreProperties>
</file>