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5" autoAdjust="0"/>
    <p:restoredTop sz="86446" autoAdjust="0"/>
  </p:normalViewPr>
  <p:slideViewPr>
    <p:cSldViewPr>
      <p:cViewPr varScale="1">
        <p:scale>
          <a:sx n="88" d="100"/>
          <a:sy n="88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8217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07FB84A-7E57-43B8-AB97-2CC118B35F96}" type="datetimeFigureOut">
              <a:rPr lang="ru-RU"/>
              <a:pPr>
                <a:defRPr/>
              </a:pPr>
              <a:t>26.02.2012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16094E1-5609-4708-9FC0-533E4082BA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089B28-36C2-40F1-A37C-81034C80BF07}" type="datetimeFigureOut">
              <a:rPr lang="ru-RU" smtClean="0"/>
              <a:pPr>
                <a:defRPr/>
              </a:pPr>
              <a:t>26.02.2012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7B0092-7B93-4F52-BB3D-7F7F6F34B5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BF4A94-01BB-48D8-BC1D-4B89442D5B32}" type="datetimeFigureOut">
              <a:rPr lang="ru-RU" smtClean="0"/>
              <a:pPr>
                <a:defRPr/>
              </a:pPr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358B48-A93D-46BA-95AC-4F6CF7BEAE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E88122-7DF9-4DBD-B15C-6FEB6B6D4FE4}" type="datetimeFigureOut">
              <a:rPr lang="ru-RU" smtClean="0"/>
              <a:pPr>
                <a:defRPr/>
              </a:pPr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3AF2B-9157-4A71-BAFF-218EBAC468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61746A-E3AF-441A-AA51-19DA58C44996}" type="datetimeFigureOut">
              <a:rPr lang="ru-RU" smtClean="0"/>
              <a:pPr>
                <a:defRPr/>
              </a:pPr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17A1A-F855-4F89-9960-50BBF3C19B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95DCE1-4965-48A8-9955-5EA491A84871}" type="datetimeFigureOut">
              <a:rPr lang="ru-RU" smtClean="0"/>
              <a:pPr>
                <a:defRPr/>
              </a:pPr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E8C9E8-A3D0-419F-BBB4-CAF23045A3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F01F58-8324-4856-9E71-224D83DC7F76}" type="datetimeFigureOut">
              <a:rPr lang="ru-RU" smtClean="0"/>
              <a:pPr>
                <a:defRPr/>
              </a:pPr>
              <a:t>26.02.2012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EB50A-6B9C-422C-B15F-486F8AC191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ED9287-39A6-44F2-8C6A-7DD2AA32762C}" type="datetimeFigureOut">
              <a:rPr lang="ru-RU" smtClean="0"/>
              <a:pPr>
                <a:defRPr/>
              </a:pPr>
              <a:t>26.02.2012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C39C8-3C02-4B27-9B45-55AA3F2FE8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40CED2-836A-42BB-8703-542302871AC7}" type="datetimeFigureOut">
              <a:rPr lang="ru-RU" smtClean="0"/>
              <a:pPr>
                <a:defRPr/>
              </a:pPr>
              <a:t>26.02.2012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2917B-4CF5-490E-84D6-199F487605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879D48-7877-4E90-A277-140528BC023C}" type="datetimeFigureOut">
              <a:rPr lang="ru-RU" smtClean="0"/>
              <a:pPr>
                <a:defRPr/>
              </a:pPr>
              <a:t>26.02.2012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94D1DD-58BD-423D-834D-E39A7D0CC4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09F7E7-9B21-4491-AA96-D976FFFC67F9}" type="datetimeFigureOut">
              <a:rPr lang="ru-RU" smtClean="0"/>
              <a:pPr>
                <a:defRPr/>
              </a:pPr>
              <a:t>26.02.2012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D2ECA-B17A-4A1B-B50C-99F35F9959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EF4083-1A3D-4450-81D4-1170EB66D9CC}" type="datetimeFigureOut">
              <a:rPr lang="ru-RU" smtClean="0"/>
              <a:pPr>
                <a:defRPr/>
              </a:pPr>
              <a:t>26.02.2012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6CC3BCA8-D581-42BB-B7AB-CFC4DCF522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01857DD-4F4A-4A0E-91E2-301E99476A78}" type="datetimeFigureOut">
              <a:rPr lang="ru-RU" smtClean="0"/>
              <a:pPr>
                <a:defRPr/>
              </a:pPr>
              <a:t>26.02.2012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00CE11B-C11E-4239-B12E-27F3AFB161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06613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</a:rPr>
              <a:t>Упражнения на развитие внимания при формировании произносительных навыков</a:t>
            </a:r>
            <a:endParaRPr lang="ru-RU" sz="2400" i="1" dirty="0">
              <a:latin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214438"/>
            <a:ext cx="8258175" cy="4911725"/>
          </a:xfrm>
        </p:spPr>
        <p:txBody>
          <a:bodyPr>
            <a:normAutofit lnSpcReduction="10000"/>
          </a:bodyPr>
          <a:lstStyle/>
          <a:p>
            <a:pPr marL="0" indent="342900" algn="ctr">
              <a:lnSpc>
                <a:spcPct val="150000"/>
              </a:lnSpc>
              <a:spcBef>
                <a:spcPct val="0"/>
              </a:spcBef>
              <a:buFont typeface="Arial" charset="0"/>
              <a:buNone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42900">
              <a:lnSpc>
                <a:spcPct val="150000"/>
              </a:lnSpc>
              <a:spcBef>
                <a:spcPct val="0"/>
              </a:spcBef>
              <a:buFont typeface="Times New Roman" pitchFamily="18" charset="0"/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Прослушайте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ряд звуков и поднимите руку, когда услышите заданный звук.</a:t>
            </a:r>
          </a:p>
          <a:p>
            <a:pPr marL="0" indent="342900">
              <a:lnSpc>
                <a:spcPct val="150000"/>
              </a:lnSpc>
              <a:spcBef>
                <a:spcPct val="0"/>
              </a:spcBef>
              <a:buFont typeface="Times New Roman" pitchFamily="18" charset="0"/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Прослушайте пары звуков и поднимите руку, когда услышите заданный звук.</a:t>
            </a:r>
          </a:p>
          <a:p>
            <a:pPr marL="0" indent="342900">
              <a:lnSpc>
                <a:spcPct val="150000"/>
              </a:lnSpc>
              <a:spcBef>
                <a:spcPct val="0"/>
              </a:spcBef>
              <a:buFont typeface="Times New Roman" pitchFamily="18" charset="0"/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Прослушайте пары звуков и поднимите руку, когда услышите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новый звук.</a:t>
            </a:r>
          </a:p>
          <a:p>
            <a:pPr marL="0" indent="342900">
              <a:lnSpc>
                <a:spcPct val="150000"/>
              </a:lnSpc>
              <a:spcBef>
                <a:spcPct val="0"/>
              </a:spcBef>
              <a:buFont typeface="Times New Roman" pitchFamily="18" charset="0"/>
              <a:buAutoNum type="arabicPeriod" startAt="4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Прослушайте предложения и поднимите руку, когда услышите повествование (вопросительное, отрицательное) предложения.</a:t>
            </a:r>
          </a:p>
          <a:p>
            <a:pPr marL="0" indent="342900">
              <a:lnSpc>
                <a:spcPct val="150000"/>
              </a:lnSpc>
              <a:spcBef>
                <a:spcPct val="0"/>
              </a:spcBef>
              <a:buFont typeface="Times New Roman" pitchFamily="18" charset="0"/>
              <a:buAutoNum type="arabicPeriod" startAt="4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ряду слов (словосочетаний, предложений) подчеркните то, что произносит диктор.</a:t>
            </a:r>
          </a:p>
          <a:p>
            <a:pPr marL="0" indent="342900">
              <a:lnSpc>
                <a:spcPct val="150000"/>
              </a:lnSpc>
              <a:spcBef>
                <a:spcPct val="0"/>
              </a:spcBef>
              <a:buFont typeface="Times New Roman" pitchFamily="18" charset="0"/>
              <a:buAutoNum type="arabicPeriod" startAt="4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Прослушайте пары слов на русском и иностранном языках, на которое падает ударение.</a:t>
            </a:r>
          </a:p>
          <a:p>
            <a:pPr marL="0" indent="342900">
              <a:lnSpc>
                <a:spcPct val="150000"/>
              </a:lnSpc>
              <a:spcBef>
                <a:spcPct val="0"/>
              </a:spcBef>
              <a:buFont typeface="Times New Roman" pitchFamily="18" charset="0"/>
              <a:buAutoNum type="arabicPeriod" startAt="4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Прослушайте пары слов на русском и иностранном языках и повторите за диктором, только слово на иностранном языке.</a:t>
            </a:r>
          </a:p>
          <a:p>
            <a:pPr marL="0" indent="342900">
              <a:lnSpc>
                <a:spcPct val="80000"/>
              </a:lnSpc>
              <a:buFont typeface="Arial" charset="0"/>
              <a:buNone/>
            </a:pPr>
            <a:endParaRPr lang="ru-RU" sz="1500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229600" cy="11430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  <a:cs typeface="Times New Roman"/>
              </a:rPr>
              <a:t>Развитие внимания при обучении говорению.</a:t>
            </a:r>
            <a:endParaRPr lang="ru-RU" sz="24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338138" algn="just">
              <a:lnSpc>
                <a:spcPts val="1800"/>
              </a:lnSpc>
              <a:spcBef>
                <a:spcPts val="50"/>
              </a:spcBef>
              <a:buFont typeface="Arial" charset="0"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Игры "Ищем наблюдательных", "Корректор", "Детектив", "Человек рассеянный".</a:t>
            </a:r>
          </a:p>
          <a:p>
            <a:pPr indent="338138" algn="just">
              <a:lnSpc>
                <a:spcPts val="1875"/>
              </a:lnSpc>
              <a:spcBef>
                <a:spcPts val="388"/>
              </a:spcBef>
              <a:buFont typeface="Arial" charset="0"/>
              <a:buNone/>
            </a:pP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«Детектив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Установите, что изменилось в помещении, во дворе, в городе. Используется два рисунка, изображено одно и тоже помещение, но отличается некоторыми деталями.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338138" algn="just">
              <a:lnSpc>
                <a:spcPts val="1850"/>
              </a:lnSpc>
              <a:spcBef>
                <a:spcPts val="388"/>
              </a:spcBef>
              <a:buFont typeface="Arial" charset="0"/>
              <a:buNone/>
            </a:pP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«Ищем наблюдательных»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Проверьте, внимательны ли вы? Скажите, какие предметы Вас окружают, сколько их, где они расположены.</a:t>
            </a:r>
          </a:p>
          <a:p>
            <a:pPr indent="338138" algn="just">
              <a:lnSpc>
                <a:spcPts val="1850"/>
              </a:lnSpc>
              <a:spcBef>
                <a:spcPts val="388"/>
              </a:spcBef>
              <a:buFont typeface="Arial" charset="0"/>
              <a:buNone/>
            </a:pPr>
            <a:r>
              <a:rPr lang="ru-RU" sz="1800" b="1" i="1" u="sng" dirty="0" smtClean="0">
                <a:latin typeface="Times New Roman" pitchFamily="18" charset="0"/>
                <a:cs typeface="Times New Roman" pitchFamily="18" charset="0"/>
              </a:rPr>
              <a:t>«Человек рассеянный»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Поправьте собеседника, который комментирует свои действия или события и всё путает.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338138" algn="just">
              <a:lnSpc>
                <a:spcPts val="1850"/>
              </a:lnSpc>
              <a:spcBef>
                <a:spcPts val="388"/>
              </a:spcBef>
              <a:buFont typeface="Arial" charset="0"/>
              <a:buNone/>
            </a:pPr>
            <a:r>
              <a:rPr lang="ru-RU" sz="1800" b="1" i="1" u="sng" dirty="0" smtClean="0">
                <a:latin typeface="Times New Roman" pitchFamily="18" charset="0"/>
                <a:cs typeface="Times New Roman" pitchFamily="18" charset="0"/>
              </a:rPr>
              <a:t>«Корректор»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 обучении письму и орфографии. </a:t>
            </a:r>
          </a:p>
          <a:p>
            <a:pPr indent="338138" algn="just">
              <a:lnSpc>
                <a:spcPts val="1850"/>
              </a:lnSpc>
              <a:spcBef>
                <a:spcPts val="388"/>
              </a:spcBef>
              <a:buFont typeface="Arial" charset="0"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Найдите и исправьте ошибки в тексте.</a:t>
            </a:r>
          </a:p>
          <a:p>
            <a:pPr indent="338138" algn="just">
              <a:lnSpc>
                <a:spcPts val="1850"/>
              </a:lnSpc>
              <a:spcBef>
                <a:spcPts val="388"/>
              </a:spcBef>
              <a:buFont typeface="Arial" charset="0"/>
              <a:buNone/>
            </a:pP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Voila un photo. C’ 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  le 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famille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. Voila ma 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pere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mon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 mere et 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toi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. Je 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suis</a:t>
            </a:r>
            <a:endParaRPr lang="en-US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indent="338138" algn="just">
              <a:lnSpc>
                <a:spcPts val="1850"/>
              </a:lnSpc>
              <a:spcBef>
                <a:spcPts val="388"/>
              </a:spcBef>
              <a:buFont typeface="Arial" charset="0"/>
              <a:buNone/>
            </a:pP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treize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 ans. Mon nom 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Anatole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. Mon 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prenom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 Pavlov. 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J’habite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 le Rostov.</a:t>
            </a:r>
          </a:p>
          <a:p>
            <a:pPr indent="338138" algn="just">
              <a:lnSpc>
                <a:spcPts val="1850"/>
              </a:lnSpc>
              <a:spcBef>
                <a:spcPts val="388"/>
              </a:spcBef>
              <a:buFont typeface="Arial" charset="0"/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Варианты:</a:t>
            </a:r>
            <a:endParaRPr lang="en-US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indent="338138" algn="just">
              <a:lnSpc>
                <a:spcPts val="1850"/>
              </a:lnSpc>
              <a:spcBef>
                <a:spcPts val="388"/>
              </a:spcBef>
              <a:buFont typeface="Arial" charset="0"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Исправьте в подчёркнутых словах опечатки.</a:t>
            </a:r>
          </a:p>
          <a:p>
            <a:pPr indent="338138" algn="just">
              <a:lnSpc>
                <a:spcPts val="1850"/>
              </a:lnSpc>
              <a:spcBef>
                <a:spcPts val="388"/>
              </a:spcBef>
              <a:buFont typeface="Arial" charset="0"/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i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</a:rPr>
              <a:t>Произносительные навыки + память.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31800" algn="just">
              <a:lnSpc>
                <a:spcPct val="150000"/>
              </a:lnSpc>
              <a:spcBef>
                <a:spcPct val="0"/>
              </a:spcBef>
              <a:buFont typeface="Arial" charset="0"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Проговорите по памяти пословицу:</a:t>
            </a:r>
          </a:p>
          <a:p>
            <a:pPr marL="0" indent="431800" algn="ctr">
              <a:lnSpc>
                <a:spcPct val="150000"/>
              </a:lnSpc>
              <a:spcBef>
                <a:spcPct val="0"/>
              </a:spcBef>
              <a:buFont typeface="Arial" charset="0"/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«Оп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пе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discute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pas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les gouts</a:t>
            </a:r>
            <a:r>
              <a:rPr lang="ru-RU" sz="2000" dirty="0" smtClean="0"/>
              <a:t>»</a:t>
            </a:r>
          </a:p>
          <a:p>
            <a:pPr marL="0" indent="431800">
              <a:lnSpc>
                <a:spcPct val="150000"/>
              </a:lnSpc>
              <a:spcBef>
                <a:spcPct val="0"/>
              </a:spcBef>
              <a:buFont typeface="Arial" charset="0"/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Стихотворение: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31800" algn="ctr">
              <a:lnSpc>
                <a:spcPct val="150000"/>
              </a:lnSpc>
              <a:spcBef>
                <a:spcPct val="0"/>
              </a:spcBef>
              <a:buFont typeface="Arial" charset="0"/>
              <a:buNone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Anna,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, Helga, Hans,</a:t>
            </a:r>
          </a:p>
          <a:p>
            <a:pPr marL="0" indent="431800" algn="ctr">
              <a:lnSpc>
                <a:spcPct val="150000"/>
              </a:lnSpc>
              <a:spcBef>
                <a:spcPct val="0"/>
              </a:spcBef>
              <a:buFont typeface="Arial" charset="0"/>
              <a:buNone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Dieter,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Uli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, Petra, Franz,</a:t>
            </a:r>
          </a:p>
          <a:p>
            <a:pPr marL="0" indent="431800" algn="ctr">
              <a:lnSpc>
                <a:spcPct val="150000"/>
              </a:lnSpc>
              <a:spcBef>
                <a:spcPct val="0"/>
              </a:spcBef>
              <a:buFont typeface="Arial" charset="0"/>
              <a:buNone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Toni,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Lothar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, Monika,</a:t>
            </a:r>
          </a:p>
          <a:p>
            <a:pPr marL="0" indent="431800" algn="ctr">
              <a:lnSpc>
                <a:spcPct val="150000"/>
              </a:lnSpc>
              <a:spcBef>
                <a:spcPct val="0"/>
              </a:spcBef>
              <a:buFont typeface="Arial" charset="0"/>
              <a:buNone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Grete und -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eronika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 rtlCol="0">
            <a:normAutofit fontScale="90000"/>
          </a:bodyPr>
          <a:lstStyle/>
          <a:p>
            <a:pPr algn="ctr" fontAlgn="auto">
              <a:spcBef>
                <a:spcPts val="1150"/>
              </a:spcBef>
              <a:spcAft>
                <a:spcPts val="0"/>
              </a:spcAft>
              <a:defRPr/>
            </a:pPr>
            <a:r>
              <a:rPr lang="ru-RU" sz="2800" dirty="0" smtClean="0">
                <a:latin typeface="Times New Roman"/>
                <a:ea typeface="Times New Roman"/>
              </a:rPr>
              <a:t/>
            </a:r>
            <a:br>
              <a:rPr lang="ru-RU" sz="2800" dirty="0" smtClean="0">
                <a:latin typeface="Times New Roman"/>
                <a:ea typeface="Times New Roman"/>
              </a:rPr>
            </a:br>
            <a:r>
              <a:rPr lang="ru-RU" sz="2700" b="1" i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  <a:cs typeface="Times New Roman"/>
              </a:rPr>
              <a:t>Лексика + развитие памяти.</a:t>
            </a:r>
            <a:r>
              <a:rPr lang="ru-RU" sz="27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27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sz="2700" i="1" dirty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40288"/>
          </a:xfrm>
        </p:spPr>
        <p:txBody>
          <a:bodyPr/>
          <a:lstStyle/>
          <a:p>
            <a:pPr marL="0" indent="431800">
              <a:lnSpc>
                <a:spcPct val="150000"/>
              </a:lnSpc>
              <a:spcBef>
                <a:spcPct val="0"/>
              </a:spcBef>
              <a:buFont typeface="Times New Roman" pitchFamily="18" charset="0"/>
              <a:buAutoNum type="arabicPeriod"/>
              <a:tabLst>
                <a:tab pos="679450" algn="l"/>
              </a:tabLs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Прочитайте слово из текста, затем произнесите его по памяти.</a:t>
            </a:r>
          </a:p>
          <a:p>
            <a:pPr marL="0" indent="431800">
              <a:lnSpc>
                <a:spcPct val="150000"/>
              </a:lnSpc>
              <a:spcBef>
                <a:spcPct val="0"/>
              </a:spcBef>
              <a:buFont typeface="Times New Roman" pitchFamily="18" charset="0"/>
              <a:buAutoNum type="arabicPeriod"/>
              <a:tabLst>
                <a:tab pos="679450" algn="l"/>
              </a:tabLs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Посмотрите в список слов, назовите очередное слово из списка и все предшествующие по памяти (количество слов при этом увеличивается).</a:t>
            </a:r>
          </a:p>
          <a:p>
            <a:pPr marL="0" indent="431800">
              <a:lnSpc>
                <a:spcPct val="150000"/>
              </a:lnSpc>
              <a:spcBef>
                <a:spcPct val="0"/>
              </a:spcBef>
              <a:buFont typeface="Times New Roman" pitchFamily="18" charset="0"/>
              <a:buAutoNum type="arabicPeriod"/>
              <a:tabLst>
                <a:tab pos="679450" algn="l"/>
              </a:tabLs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Назовите, опираясь на русские, иностранные слова, записанные на обратной стороне листа, всякий раз переворачивая его.</a:t>
            </a:r>
          </a:p>
          <a:p>
            <a:pPr marL="0" indent="431800">
              <a:lnSpc>
                <a:spcPct val="150000"/>
              </a:lnSpc>
              <a:spcBef>
                <a:spcPct val="0"/>
              </a:spcBef>
              <a:buFont typeface="Times New Roman" pitchFamily="18" charset="0"/>
              <a:buAutoNum type="arabicPeriod"/>
              <a:tabLst>
                <a:tab pos="679450" algn="l"/>
              </a:tabLs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Читайте и затем повторяйте, не глядя в текст, наращиваемые предложения (с начала, с конца и радиально вокруг ключевого слова).</a:t>
            </a:r>
          </a:p>
          <a:p>
            <a:pPr marL="0" indent="431800">
              <a:lnSpc>
                <a:spcPct val="150000"/>
              </a:lnSpc>
              <a:spcBef>
                <a:spcPct val="0"/>
              </a:spcBef>
              <a:buFont typeface="Times New Roman" pitchFamily="18" charset="0"/>
              <a:buAutoNum type="arabicPeriod"/>
              <a:tabLst>
                <a:tab pos="679450" algn="l"/>
              </a:tabLs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Заучите наизусть предложения, применяя затухающую подсказку путём постепенного пошагового стирания слов.</a:t>
            </a:r>
          </a:p>
          <a:p>
            <a:pPr marL="0" indent="431800">
              <a:lnSpc>
                <a:spcPct val="150000"/>
              </a:lnSpc>
              <a:spcBef>
                <a:spcPct val="0"/>
              </a:spcBef>
              <a:buFont typeface="Times New Roman" pitchFamily="18" charset="0"/>
              <a:buAutoNum type="arabicPeriod"/>
              <a:tabLst>
                <a:tab pos="679450" algn="l"/>
              </a:tabLs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Составьте коллективный рассказ, при этом повторите предшествующие фразы и добавьте свою. Игра "Снежный ком".</a:t>
            </a:r>
          </a:p>
          <a:p>
            <a:pPr marL="0" indent="431800" algn="ctr">
              <a:lnSpc>
                <a:spcPct val="150000"/>
              </a:lnSpc>
              <a:spcBef>
                <a:spcPct val="0"/>
              </a:spcBef>
              <a:buFont typeface="Arial" charset="0"/>
              <a:buNone/>
              <a:tabLst>
                <a:tab pos="679450" algn="l"/>
              </a:tabLst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31800">
              <a:lnSpc>
                <a:spcPct val="150000"/>
              </a:lnSpc>
              <a:spcBef>
                <a:spcPct val="0"/>
              </a:spcBef>
              <a:buFont typeface="Arial" charset="0"/>
              <a:buNone/>
              <a:tabLst>
                <a:tab pos="679450" algn="l"/>
              </a:tabLst>
            </a:pPr>
            <a:endParaRPr lang="ru-RU" sz="1400" dirty="0" smtClean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 rtlCol="0">
            <a:normAutofit fontScale="90000"/>
          </a:bodyPr>
          <a:lstStyle/>
          <a:p>
            <a:pPr algn="ctr" fontAlgn="auto">
              <a:lnSpc>
                <a:spcPts val="2545"/>
              </a:lnSpc>
              <a:spcBef>
                <a:spcPts val="670"/>
              </a:spcBef>
              <a:spcAft>
                <a:spcPts val="0"/>
              </a:spcAft>
              <a:defRPr/>
            </a:pPr>
            <a:r>
              <a:rPr lang="ru-RU" sz="2800" dirty="0" smtClean="0">
                <a:latin typeface="Times New Roman"/>
                <a:ea typeface="Times New Roman"/>
              </a:rPr>
              <a:t/>
            </a:r>
            <a:br>
              <a:rPr lang="ru-RU" sz="2800" dirty="0" smtClean="0">
                <a:latin typeface="Times New Roman"/>
                <a:ea typeface="Times New Roman"/>
              </a:rPr>
            </a:br>
            <a:r>
              <a:rPr lang="ru-RU" sz="27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</a:rPr>
              <a:t>Тренировка оперативной памяти.</a:t>
            </a:r>
            <a:r>
              <a:rPr lang="ru-RU" sz="27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endParaRPr lang="ru-RU" sz="2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1"/>
            <a:ext cx="8229600" cy="4214842"/>
          </a:xfrm>
        </p:spPr>
        <p:txBody>
          <a:bodyPr rtlCol="0">
            <a:normAutofit lnSpcReduction="10000"/>
          </a:bodyPr>
          <a:lstStyle/>
          <a:p>
            <a:pPr marL="0" indent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567055" algn="l"/>
              </a:tabLst>
              <a:defRPr/>
            </a:pPr>
            <a:endParaRPr lang="en-US" sz="1400" dirty="0" smtClean="0">
              <a:latin typeface="Times New Roman"/>
              <a:ea typeface="Times New Roman"/>
              <a:cs typeface="Times New Roman"/>
            </a:endParaRPr>
          </a:p>
          <a:p>
            <a:pPr marL="0" indent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567055" algn="l"/>
              </a:tabLst>
              <a:defRPr/>
            </a:pPr>
            <a:endParaRPr lang="ru-RU" sz="1400" dirty="0">
              <a:latin typeface="Times New Roman"/>
              <a:ea typeface="Times New Roman"/>
              <a:cs typeface="Times New Roman"/>
            </a:endParaRPr>
          </a:p>
          <a:p>
            <a:pPr marL="0" indent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567055" algn="l"/>
              </a:tabLst>
              <a:defRPr/>
            </a:pPr>
            <a:r>
              <a:rPr lang="en-US" sz="1400" b="1" dirty="0" smtClean="0">
                <a:latin typeface="Times New Roman"/>
                <a:ea typeface="Times New Roman"/>
                <a:cs typeface="Times New Roman"/>
              </a:rPr>
              <a:t>1</a:t>
            </a:r>
            <a:r>
              <a:rPr lang="en-US" sz="1600" b="1" dirty="0" smtClean="0">
                <a:latin typeface="Times New Roman"/>
                <a:ea typeface="Times New Roman"/>
                <a:cs typeface="Times New Roman"/>
              </a:rPr>
              <a:t>) </a:t>
            </a:r>
            <a:r>
              <a:rPr lang="ru-RU" sz="1600" b="1" dirty="0" smtClean="0">
                <a:latin typeface="Times New Roman"/>
                <a:ea typeface="Times New Roman"/>
                <a:cs typeface="Times New Roman"/>
              </a:rPr>
              <a:t>Прочитайте пары слов, закройте их и запишите по памяти:</a:t>
            </a:r>
            <a:endParaRPr lang="en-US" sz="1600" b="1" dirty="0" smtClean="0">
              <a:latin typeface="Times New Roman"/>
              <a:ea typeface="Times New Roman"/>
              <a:cs typeface="Times New Roman"/>
            </a:endParaRPr>
          </a:p>
          <a:p>
            <a:pPr marL="0" indent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567055" algn="l"/>
              </a:tabLst>
              <a:defRPr/>
            </a:pPr>
            <a:r>
              <a:rPr lang="ru-RU" sz="1600" b="1" i="1" dirty="0" smtClean="0">
                <a:latin typeface="Times New Roman"/>
                <a:ea typeface="Times New Roman"/>
                <a:cs typeface="Times New Roman"/>
              </a:rPr>
              <a:t>а) а</a:t>
            </a:r>
            <a:r>
              <a:rPr lang="en-US" sz="1600" b="1" i="1" dirty="0" err="1" smtClean="0">
                <a:latin typeface="Times New Roman"/>
                <a:ea typeface="Times New Roman"/>
                <a:cs typeface="Times New Roman"/>
              </a:rPr>
              <a:t>rgent</a:t>
            </a:r>
            <a:r>
              <a:rPr lang="ru-RU" sz="1600" b="1" i="1" dirty="0" smtClean="0">
                <a:latin typeface="Times New Roman"/>
                <a:ea typeface="Times New Roman"/>
                <a:cs typeface="Times New Roman"/>
              </a:rPr>
              <a:t>	</a:t>
            </a:r>
            <a:r>
              <a:rPr lang="en-US" sz="1600" b="1" i="1" dirty="0" smtClean="0">
                <a:latin typeface="Times New Roman"/>
                <a:ea typeface="Times New Roman"/>
                <a:cs typeface="Times New Roman"/>
              </a:rPr>
              <a:t>b</a:t>
            </a:r>
            <a:r>
              <a:rPr lang="ru-RU" sz="1600" b="1" i="1" dirty="0" smtClean="0">
                <a:latin typeface="Times New Roman"/>
                <a:ea typeface="Times New Roman"/>
                <a:cs typeface="Times New Roman"/>
              </a:rPr>
              <a:t>)</a:t>
            </a:r>
            <a:r>
              <a:rPr lang="en-US" sz="1600" b="1" i="1" dirty="0" err="1" smtClean="0">
                <a:latin typeface="Times New Roman"/>
                <a:ea typeface="Times New Roman"/>
                <a:cs typeface="Times New Roman"/>
              </a:rPr>
              <a:t>jeune</a:t>
            </a:r>
            <a:r>
              <a:rPr lang="ru-RU" sz="1600" b="1" i="1" dirty="0" smtClean="0">
                <a:latin typeface="Times New Roman"/>
                <a:ea typeface="Times New Roman"/>
                <a:cs typeface="Times New Roman"/>
              </a:rPr>
              <a:t> 	с) </a:t>
            </a:r>
            <a:r>
              <a:rPr lang="en-US" sz="1600" b="1" i="1" dirty="0" err="1" smtClean="0">
                <a:latin typeface="Times New Roman"/>
                <a:ea typeface="Times New Roman"/>
                <a:cs typeface="Times New Roman"/>
              </a:rPr>
              <a:t>marin</a:t>
            </a:r>
            <a:endParaRPr lang="en-US" sz="1600" b="1" i="1" dirty="0" smtClean="0">
              <a:latin typeface="Times New Roman"/>
              <a:ea typeface="Times New Roman"/>
              <a:cs typeface="Times New Roman"/>
            </a:endParaRPr>
          </a:p>
          <a:p>
            <a:pPr marL="0" indent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567055" algn="l"/>
              </a:tabLst>
              <a:defRPr/>
            </a:pPr>
            <a:r>
              <a:rPr lang="ru-RU" sz="1600" b="1" i="1" dirty="0" smtClean="0">
                <a:latin typeface="Times New Roman"/>
                <a:ea typeface="Times New Roman"/>
                <a:cs typeface="Times New Roman"/>
              </a:rPr>
              <a:t>а) </a:t>
            </a:r>
            <a:r>
              <a:rPr lang="ru-RU" sz="1600" b="1" i="1" dirty="0" err="1" smtClean="0">
                <a:latin typeface="Times New Roman"/>
                <a:ea typeface="Times New Roman"/>
                <a:cs typeface="Times New Roman"/>
              </a:rPr>
              <a:t>а</a:t>
            </a:r>
            <a:r>
              <a:rPr lang="en-US" sz="1600" b="1" i="1" dirty="0" err="1" smtClean="0">
                <a:latin typeface="Times New Roman"/>
                <a:ea typeface="Times New Roman"/>
                <a:cs typeface="Times New Roman"/>
              </a:rPr>
              <a:t>rdent</a:t>
            </a:r>
            <a:r>
              <a:rPr lang="ru-RU" sz="1600" b="1" i="1" dirty="0" smtClean="0">
                <a:latin typeface="Times New Roman"/>
                <a:ea typeface="Times New Roman"/>
                <a:cs typeface="Times New Roman"/>
              </a:rPr>
              <a:t>	</a:t>
            </a:r>
            <a:r>
              <a:rPr lang="en-US" sz="1600" b="1" i="1" dirty="0" smtClean="0">
                <a:latin typeface="Times New Roman"/>
                <a:ea typeface="Times New Roman"/>
                <a:cs typeface="Times New Roman"/>
              </a:rPr>
              <a:t>b)</a:t>
            </a:r>
            <a:r>
              <a:rPr lang="en-US" sz="1600" b="1" i="1" dirty="0" err="1" smtClean="0">
                <a:latin typeface="Times New Roman"/>
                <a:ea typeface="Times New Roman"/>
                <a:cs typeface="Times New Roman"/>
              </a:rPr>
              <a:t>jaune</a:t>
            </a:r>
            <a:r>
              <a:rPr lang="ru-RU" sz="1600" b="1" i="1" dirty="0" smtClean="0">
                <a:latin typeface="Times New Roman"/>
                <a:ea typeface="Times New Roman"/>
                <a:cs typeface="Times New Roman"/>
              </a:rPr>
              <a:t>	с) та</a:t>
            </a:r>
            <a:r>
              <a:rPr lang="en-US" sz="1600" b="1" i="1" dirty="0" err="1" smtClean="0">
                <a:latin typeface="Times New Roman"/>
                <a:ea typeface="Times New Roman"/>
                <a:cs typeface="Times New Roman"/>
              </a:rPr>
              <a:t>lin</a:t>
            </a:r>
            <a:endParaRPr lang="en-US" sz="1600" b="1" dirty="0" smtClean="0">
              <a:latin typeface="Times New Roman"/>
              <a:ea typeface="Times New Roman"/>
            </a:endParaRPr>
          </a:p>
          <a:p>
            <a:pPr marL="0" indent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567055" algn="l"/>
              </a:tabLst>
              <a:defRPr/>
            </a:pPr>
            <a:endParaRPr lang="en-US" sz="1600" b="1" dirty="0" smtClean="0">
              <a:latin typeface="Times New Roman"/>
              <a:ea typeface="Times New Roman"/>
              <a:cs typeface="Times New Roman"/>
            </a:endParaRPr>
          </a:p>
          <a:p>
            <a:pPr marL="0" indent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567055" algn="l"/>
              </a:tabLst>
              <a:defRPr/>
            </a:pPr>
            <a:r>
              <a:rPr lang="en-US" sz="1600" b="1" dirty="0" smtClean="0">
                <a:latin typeface="Times New Roman"/>
                <a:ea typeface="Times New Roman"/>
                <a:cs typeface="Times New Roman"/>
              </a:rPr>
              <a:t> 2) </a:t>
            </a:r>
            <a:r>
              <a:rPr lang="ru-RU" sz="1600" b="1" dirty="0" smtClean="0">
                <a:latin typeface="Times New Roman"/>
                <a:ea typeface="Times New Roman"/>
                <a:cs typeface="Times New Roman"/>
              </a:rPr>
              <a:t>Запомните графический образ слова. Через полминуты запишите его. Проверьте правильность выполнения задания. </a:t>
            </a:r>
            <a:endParaRPr lang="en-US" sz="1600" b="1" dirty="0" smtClean="0">
              <a:latin typeface="Times New Roman"/>
              <a:ea typeface="Times New Roman"/>
              <a:cs typeface="Times New Roman"/>
            </a:endParaRPr>
          </a:p>
          <a:p>
            <a:pPr marL="0" indent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567055" algn="l"/>
              </a:tabLst>
              <a:defRPr/>
            </a:pPr>
            <a:r>
              <a:rPr lang="en-US" sz="1600" b="1" dirty="0" smtClean="0">
                <a:latin typeface="Times New Roman"/>
                <a:ea typeface="Times New Roman"/>
                <a:cs typeface="Times New Roman"/>
              </a:rPr>
              <a:t>3) </a:t>
            </a:r>
            <a:r>
              <a:rPr lang="ru-RU" sz="1600" b="1" dirty="0" smtClean="0">
                <a:latin typeface="Times New Roman"/>
                <a:ea typeface="Times New Roman"/>
                <a:cs typeface="Times New Roman"/>
              </a:rPr>
              <a:t>Сложные слова типа: </a:t>
            </a:r>
            <a:r>
              <a:rPr lang="en-US" sz="1600" b="1" i="1" dirty="0" err="1" smtClean="0">
                <a:latin typeface="Times New Roman"/>
                <a:ea typeface="Times New Roman"/>
                <a:cs typeface="Times New Roman"/>
              </a:rPr>
              <a:t>rembourser</a:t>
            </a:r>
            <a:r>
              <a:rPr lang="ru-RU" sz="1600" b="1" i="1" dirty="0" smtClean="0">
                <a:latin typeface="Times New Roman"/>
                <a:ea typeface="Times New Roman"/>
                <a:cs typeface="Times New Roman"/>
              </a:rPr>
              <a:t>,</a:t>
            </a:r>
            <a:r>
              <a:rPr lang="en-US" sz="1600" b="1" i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b="1" i="1" dirty="0" smtClean="0">
                <a:latin typeface="Times New Roman"/>
                <a:ea typeface="Times New Roman"/>
                <a:cs typeface="Times New Roman"/>
              </a:rPr>
              <a:t>ре</a:t>
            </a:r>
            <a:r>
              <a:rPr lang="en-US" sz="1600" b="1" i="1" dirty="0" err="1" smtClean="0">
                <a:latin typeface="Times New Roman"/>
                <a:ea typeface="Times New Roman"/>
                <a:cs typeface="Times New Roman"/>
              </a:rPr>
              <a:t>rplexite</a:t>
            </a:r>
            <a:r>
              <a:rPr lang="ru-RU" sz="1600" b="1" i="1" dirty="0" smtClean="0">
                <a:latin typeface="Times New Roman"/>
                <a:ea typeface="Times New Roman"/>
                <a:cs typeface="Times New Roman"/>
              </a:rPr>
              <a:t>,, о</a:t>
            </a:r>
            <a:r>
              <a:rPr lang="en-US" sz="1600" b="1" i="1" dirty="0" err="1" smtClean="0">
                <a:latin typeface="Times New Roman"/>
                <a:ea typeface="Times New Roman"/>
                <a:cs typeface="Times New Roman"/>
              </a:rPr>
              <a:t>reiller</a:t>
            </a:r>
            <a:r>
              <a:rPr lang="ru-RU" sz="1600" b="1" i="1" dirty="0" smtClean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1600" b="1" i="1" dirty="0" err="1" smtClean="0">
                <a:latin typeface="Times New Roman"/>
                <a:ea typeface="Times New Roman"/>
                <a:cs typeface="Times New Roman"/>
              </a:rPr>
              <a:t>rabaissement</a:t>
            </a:r>
            <a:r>
              <a:rPr lang="ru-RU" sz="1600" b="1" i="1" dirty="0" smtClean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1600" b="1" i="1" dirty="0" err="1" smtClean="0">
                <a:latin typeface="Times New Roman"/>
                <a:ea typeface="Times New Roman"/>
                <a:cs typeface="Times New Roman"/>
              </a:rPr>
              <a:t>raccommodement</a:t>
            </a:r>
            <a:endParaRPr lang="ru-RU" sz="1600" b="1" dirty="0" smtClean="0">
              <a:latin typeface="Times New Roman"/>
              <a:ea typeface="Times New Roman"/>
            </a:endParaRPr>
          </a:p>
          <a:p>
            <a:pPr marL="0" indent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567055" algn="l"/>
              </a:tabLst>
              <a:defRPr/>
            </a:pPr>
            <a:r>
              <a:rPr lang="en-US" sz="1600" b="1" dirty="0" smtClean="0">
                <a:latin typeface="Times New Roman"/>
                <a:ea typeface="Times New Roman"/>
                <a:cs typeface="Times New Roman"/>
              </a:rPr>
              <a:t>4) </a:t>
            </a:r>
            <a:r>
              <a:rPr lang="ru-RU" sz="1600" b="1" dirty="0" smtClean="0">
                <a:latin typeface="Times New Roman"/>
                <a:ea typeface="Times New Roman"/>
                <a:cs typeface="Times New Roman"/>
              </a:rPr>
              <a:t>Запомните слово, найдите его в словаре, не возвращаясь более к его написанию (графическому образу).</a:t>
            </a:r>
          </a:p>
          <a:p>
            <a:pPr marL="0" indent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567055" algn="l"/>
              </a:tabLst>
              <a:defRPr/>
            </a:pPr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0" indent="45720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567055" algn="l"/>
              </a:tabLst>
              <a:defRPr/>
            </a:pPr>
            <a:endParaRPr lang="ru-RU" sz="2400" dirty="0" smtClean="0">
              <a:latin typeface="Times New Roman"/>
              <a:ea typeface="Times New Roman"/>
            </a:endParaRPr>
          </a:p>
          <a:p>
            <a:pPr marL="0" indent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4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7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Упражнения на развитие внимания при обучении чтению.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500688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.	Скажите, перед какой буквой находится следующие буквы.</a:t>
            </a:r>
          </a:p>
          <a:p>
            <a:pPr algn="ctr">
              <a:buFont typeface="Arial" charset="0"/>
              <a:buNone/>
            </a:pP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K                                  S</a:t>
            </a:r>
          </a:p>
          <a:p>
            <a:pPr algn="ctr">
              <a:buFont typeface="Arial" charset="0"/>
              <a:buNone/>
            </a:pP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C                                  D</a:t>
            </a:r>
          </a:p>
          <a:p>
            <a:pPr algn="ctr">
              <a:buFont typeface="Arial" charset="0"/>
              <a:buNone/>
            </a:pP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X                                  H</a:t>
            </a:r>
          </a:p>
          <a:p>
            <a:pPr algn="ctr">
              <a:buFont typeface="Arial" charset="0"/>
              <a:buNone/>
            </a:pP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B                                  E</a:t>
            </a:r>
          </a:p>
          <a:p>
            <a:pPr algn="ctr">
              <a:buFont typeface="Arial" charset="0"/>
              <a:buNone/>
            </a:pP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Q                                  F</a:t>
            </a:r>
            <a:endParaRPr lang="ru-RU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en-US" sz="1500" b="1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.    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Скажите после, какой буквы находится буквы.</a:t>
            </a:r>
          </a:p>
          <a:p>
            <a:pPr algn="ctr">
              <a:buFont typeface="Arial" charset="0"/>
              <a:buNone/>
            </a:pPr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В	</a:t>
            </a:r>
            <a:r>
              <a:rPr lang="en-US" sz="1500" b="1" i="1" dirty="0" smtClean="0">
                <a:latin typeface="Times New Roman" pitchFamily="18" charset="0"/>
                <a:cs typeface="Times New Roman" pitchFamily="18" charset="0"/>
              </a:rPr>
              <a:t>                            D</a:t>
            </a:r>
            <a:endParaRPr lang="ru-RU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</a:pPr>
            <a:r>
              <a:rPr lang="en-US" sz="1500" b="1" i="1" dirty="0" smtClean="0">
                <a:latin typeface="Times New Roman" pitchFamily="18" charset="0"/>
                <a:cs typeface="Times New Roman" pitchFamily="18" charset="0"/>
              </a:rPr>
              <a:t>Z                                  </a:t>
            </a:r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en-US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</a:pPr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1500" b="1" i="1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</a:pPr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1500" b="1" i="1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ru-RU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</a:pPr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15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G</a:t>
            </a:r>
            <a:endParaRPr lang="ru-RU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</a:pPr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1500" b="1" i="1" dirty="0" smtClean="0">
                <a:latin typeface="Times New Roman" pitchFamily="18" charset="0"/>
                <a:cs typeface="Times New Roman" pitchFamily="18" charset="0"/>
              </a:rPr>
              <a:t>                                  F</a:t>
            </a:r>
            <a:endParaRPr lang="ru-RU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3.	Расшифруйте следующее сообщение.</a:t>
            </a:r>
          </a:p>
          <a:p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 10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’1,9,13,5    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 12’1,27,20,15,13,14,5.</a:t>
            </a:r>
          </a:p>
          <a:p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12’1,27,20,15,13,14,5   13,5    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16,12,1,9,20.</a:t>
            </a:r>
          </a:p>
          <a:p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5 14  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1,27,20,15,13,14,5 ,  12,5,19   1,18,2,18,5,19  19,15,14,20 </a:t>
            </a:r>
            <a:endParaRPr lang="en-US" sz="15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10,1,21,14,5,19</a:t>
            </a:r>
          </a:p>
          <a:p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13,5,19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6,5,11,12,12,5,19 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20,0,0,13,2,5,14,20</a:t>
            </a:r>
          </a:p>
          <a:p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10’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,2,13,5  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12,5,19  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16,0,13,13,5,19 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5,20 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12,5,19</a:t>
            </a:r>
          </a:p>
          <a:p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13,1,9,19 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10,5 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14'1,9,13,5  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16,1,19  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12,1 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16,12,21,9,5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71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71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71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717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717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717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717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Упражнения на развитие внимания при обучении чтению.</a:t>
            </a:r>
            <a:endParaRPr lang="ru-RU" sz="2400" i="1" dirty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457200" y="1500188"/>
            <a:ext cx="8363272" cy="5097164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4.	Карточка для игры "Кто быстрее?".</a:t>
            </a:r>
          </a:p>
          <a:p>
            <a:pPr>
              <a:buFont typeface="Arial" charset="0"/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          1)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Вычеркните в словах непроизносимую букву.</a:t>
            </a:r>
          </a:p>
          <a:p>
            <a:pPr>
              <a:buFont typeface="Arial" charset="0"/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          2)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Зачеркните буквосочетания   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аи —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горизонтальной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чертой</a:t>
            </a:r>
          </a:p>
          <a:p>
            <a:pPr>
              <a:buFont typeface="Arial" charset="0"/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 —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вертикальной чертой</a:t>
            </a:r>
          </a:p>
          <a:p>
            <a:pPr>
              <a:buFont typeface="Arial" charset="0"/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          3)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Подчеркните! Зачеркните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аи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Обведите кружком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ои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AutoNum type="arabicPeriod" startAt="5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Во время чтения этого текста найдите в словаре подчёркнутые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слова.</a:t>
            </a:r>
          </a:p>
          <a:p>
            <a:pPr algn="r">
              <a:buNone/>
            </a:pPr>
            <a:r>
              <a:rPr lang="fr-FR" sz="1600" b="1" i="1" spc="0" dirty="0" smtClean="0">
                <a:latin typeface="Times New Roman"/>
                <a:ea typeface="Times New Roman"/>
                <a:cs typeface="Cambria"/>
              </a:rPr>
              <a:t>Marie Tenaille</a:t>
            </a:r>
            <a:endParaRPr lang="ru-RU" sz="1400" b="1" dirty="0" smtClean="0">
              <a:latin typeface="Cambria"/>
              <a:ea typeface="Times New Roman"/>
              <a:cs typeface="Times New Roman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endParaRPr lang="ru-RU" sz="1400" b="1" dirty="0" smtClean="0">
              <a:latin typeface="Cambria"/>
              <a:ea typeface="Times New Roman"/>
              <a:cs typeface="Times New Roman"/>
            </a:endParaRPr>
          </a:p>
          <a:p>
            <a:pPr algn="ctr">
              <a:spcBef>
                <a:spcPts val="70"/>
              </a:spcBef>
              <a:spcAft>
                <a:spcPts val="0"/>
              </a:spcAft>
              <a:buNone/>
            </a:pPr>
            <a:r>
              <a:rPr lang="fr-FR" sz="16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Voilà le vent</a:t>
            </a:r>
            <a:endParaRPr lang="ru-RU" sz="1600" b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68935" algn="ctr">
              <a:spcBef>
                <a:spcPts val="865"/>
              </a:spcBef>
              <a:spcAft>
                <a:spcPts val="0"/>
              </a:spcAft>
              <a:buNone/>
            </a:pPr>
            <a:r>
              <a:rPr lang="fr-FR" sz="1600" b="1" spc="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Vent de printemps</a:t>
            </a:r>
            <a:endParaRPr lang="ru-RU" sz="1600" b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77825" algn="ctr">
              <a:spcAft>
                <a:spcPts val="0"/>
              </a:spcAft>
              <a:buNone/>
            </a:pPr>
            <a:r>
              <a:rPr lang="fr-FR" sz="1600" b="1" spc="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Dans </a:t>
            </a:r>
            <a:r>
              <a:rPr lang="fr-FR" sz="1600" b="1" u="sng" spc="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les pommiers blancs</a:t>
            </a:r>
            <a:r>
              <a:rPr lang="fr-FR" sz="1600" b="1" spc="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!</a:t>
            </a:r>
            <a:endParaRPr lang="ru-RU" sz="1600" b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77825" algn="ctr">
              <a:spcAft>
                <a:spcPts val="0"/>
              </a:spcAft>
              <a:buNone/>
            </a:pPr>
            <a:r>
              <a:rPr lang="fr-FR" sz="1600" b="1" spc="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Vent d'été</a:t>
            </a:r>
            <a:endParaRPr lang="ru-RU" sz="1600" b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65760" algn="ctr">
              <a:spcBef>
                <a:spcPts val="25"/>
              </a:spcBef>
              <a:spcAft>
                <a:spcPts val="0"/>
              </a:spcAft>
              <a:buNone/>
            </a:pPr>
            <a:r>
              <a:rPr lang="fr-FR" sz="1600" b="1" spc="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Dans </a:t>
            </a:r>
            <a:r>
              <a:rPr lang="fr-FR" sz="1600" b="1" u="sng" spc="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les blés dorés</a:t>
            </a:r>
            <a:r>
              <a:rPr lang="fr-FR" sz="1600" b="1" spc="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! </a:t>
            </a:r>
            <a:endParaRPr lang="ru-RU" sz="1600" b="1" spc="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65760" algn="ctr">
              <a:spcBef>
                <a:spcPts val="25"/>
              </a:spcBef>
              <a:spcAft>
                <a:spcPts val="0"/>
              </a:spcAft>
              <a:buNone/>
            </a:pPr>
            <a:r>
              <a:rPr lang="fr-FR" sz="1600" b="1" spc="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Vent d'automne Tombent les pommes!</a:t>
            </a:r>
            <a:endParaRPr lang="ru-RU" sz="1600" b="1" spc="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65760" algn="ctr">
              <a:spcBef>
                <a:spcPts val="25"/>
              </a:spcBef>
              <a:spcAft>
                <a:spcPts val="0"/>
              </a:spcAft>
              <a:buNone/>
            </a:pPr>
            <a:r>
              <a:rPr lang="fr-FR" sz="1600" b="1" spc="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Vent d'hiver Sur </a:t>
            </a:r>
            <a:r>
              <a:rPr lang="fr-FR" sz="1600" b="1" u="sng" spc="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les sapins verts</a:t>
            </a:r>
            <a:r>
              <a:rPr lang="fr-FR" sz="1600" b="1" spc="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! </a:t>
            </a:r>
            <a:endParaRPr lang="ru-RU" sz="1600" b="1" spc="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65760" algn="ctr">
              <a:spcBef>
                <a:spcPts val="25"/>
              </a:spcBef>
              <a:spcAft>
                <a:spcPts val="0"/>
              </a:spcAft>
              <a:buNone/>
            </a:pPr>
            <a:r>
              <a:rPr lang="fr-FR" sz="1600" b="1" spc="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Vive le vent qui vient...</a:t>
            </a:r>
            <a:endParaRPr lang="ru-RU" sz="1400" b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81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81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81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819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237</TotalTime>
  <Words>389</Words>
  <Application>Microsoft Office PowerPoint</Application>
  <PresentationFormat>Экран (4:3)</PresentationFormat>
  <Paragraphs>88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Упражнения на развитие внимания при формировании произносительных навыков</vt:lpstr>
      <vt:lpstr>Развитие внимания при обучении говорению.</vt:lpstr>
      <vt:lpstr>Произносительные навыки + память. </vt:lpstr>
      <vt:lpstr> Лексика + развитие памяти. </vt:lpstr>
      <vt:lpstr> Тренировка оперативной памяти. </vt:lpstr>
      <vt:lpstr>Упражнения на развитие внимания при обучении чтению. </vt:lpstr>
      <vt:lpstr>Упражнения на развитие внимания при обучении чтению.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 опыта работы  учителя французского и немецкого языков Поповской В.Г.  МОУ СОШ №1 г. Донецк</dc:title>
  <dc:creator>1</dc:creator>
  <cp:lastModifiedBy>1</cp:lastModifiedBy>
  <cp:revision>29</cp:revision>
  <dcterms:created xsi:type="dcterms:W3CDTF">2010-03-28T10:02:26Z</dcterms:created>
  <dcterms:modified xsi:type="dcterms:W3CDTF">2012-02-26T18:50:29Z</dcterms:modified>
</cp:coreProperties>
</file>