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80" r:id="rId3"/>
    <p:sldId id="332" r:id="rId4"/>
    <p:sldId id="360" r:id="rId5"/>
    <p:sldId id="355" r:id="rId6"/>
    <p:sldId id="356" r:id="rId7"/>
    <p:sldId id="357" r:id="rId8"/>
    <p:sldId id="363" r:id="rId9"/>
    <p:sldId id="358" r:id="rId10"/>
    <p:sldId id="364" r:id="rId11"/>
    <p:sldId id="366" r:id="rId12"/>
    <p:sldId id="365" r:id="rId13"/>
    <p:sldId id="264" r:id="rId14"/>
    <p:sldId id="34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00FF"/>
    <a:srgbClr val="660066"/>
    <a:srgbClr val="008000"/>
    <a:srgbClr val="385D8A"/>
    <a:srgbClr val="0066FF"/>
    <a:srgbClr val="66FF66"/>
    <a:srgbClr val="FF99FF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4660"/>
  </p:normalViewPr>
  <p:slideViewPr>
    <p:cSldViewPr>
      <p:cViewPr varScale="1">
        <p:scale>
          <a:sx n="103" d="100"/>
          <a:sy n="103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2217D-9833-4028-B459-F6C08B13AFE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A204-9B0A-49F6-9C84-B7C58054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0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8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2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4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9E54-9073-493E-AE6C-32FD2F1185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4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2307-E72A-47FD-BC5C-FF9D92BC98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2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EC27-D9AD-4147-9464-15E3E5AA97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6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416-EEC7-439D-8310-EEB07ADED8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4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4D0A-26C7-4F7C-AFE0-199E714FA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8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66AE-6787-4CA2-AEAD-DBF793ACBA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51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A37B-1574-41BA-91C6-4721827DEB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96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66E0-1CCA-49A3-8F62-75D7F6A9A5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63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83F1-834B-444C-887A-D977BF489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08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2561-363D-400B-B334-948C3E2736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8E05-79EC-4F44-96A9-BD6A5DD2CE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4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7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2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0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6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6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13DD-1C5E-4A97-8A19-ECFD3B289BCE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9BAC-AA1E-4BFE-9482-6D5A5654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66B3-491D-4F18-AC31-095FB4FC78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1.i.ua/prikol/pic/3/8/584083_551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15" y="21508"/>
            <a:ext cx="2872333" cy="21542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oreninform.ru/upload/iblock/835/5.02%20qcnjqcdeskoaxlht%201%20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59190"/>
            <a:ext cx="3735127" cy="24827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9783" y="404664"/>
            <a:ext cx="24298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Московское СВУ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9E54-9073-493E-AE6C-32FD2F11857B}" type="datetime1"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17.02.2013</a:t>
            </a:fld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3415" y="4893136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491" y="1674674"/>
            <a:ext cx="81546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Сумма углов треугольника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311901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516216" y="3429000"/>
            <a:ext cx="2304256" cy="1058574"/>
          </a:xfrm>
          <a:prstGeom prst="triangle">
            <a:avLst/>
          </a:prstGeom>
          <a:noFill/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7957912">
            <a:off x="5892416" y="4142482"/>
            <a:ext cx="1816633" cy="1058574"/>
          </a:xfrm>
          <a:prstGeom prst="triangle">
            <a:avLst>
              <a:gd name="adj" fmla="val 19084"/>
            </a:avLst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7120670">
            <a:off x="7376171" y="3134535"/>
            <a:ext cx="466838" cy="585549"/>
          </a:xfrm>
          <a:prstGeom prst="arc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4514038">
            <a:off x="8427943" y="4198296"/>
            <a:ext cx="353010" cy="432049"/>
          </a:xfrm>
          <a:prstGeom prst="arc">
            <a:avLst>
              <a:gd name="adj1" fmla="val 16200000"/>
              <a:gd name="adj2" fmla="val 809016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73833">
            <a:off x="6624227" y="4194314"/>
            <a:ext cx="353010" cy="432049"/>
          </a:xfrm>
          <a:prstGeom prst="arc">
            <a:avLst>
              <a:gd name="adj1" fmla="val 16200000"/>
              <a:gd name="adj2" fmla="val 809016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6431" y="1272558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/>
                <a:ea typeface="Calibri"/>
              </a:rPr>
              <a:t>№ 234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731" y="92947"/>
            <a:ext cx="1749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267" y="793342"/>
            <a:ext cx="334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6600FF"/>
                </a:solidFill>
                <a:latin typeface="Times New Roman"/>
                <a:ea typeface="Calibri"/>
              </a:rPr>
              <a:t>на доске и  в тетрадях</a:t>
            </a:r>
            <a:endParaRPr lang="ru-RU" sz="1400" i="1" dirty="0">
              <a:solidFill>
                <a:srgbClr val="66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57333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Один из внешних углов равнобедренного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равен 115°. Найдите углы треугольника. </a:t>
            </a:r>
          </a:p>
        </p:txBody>
      </p:sp>
    </p:spTree>
    <p:extLst>
      <p:ext uri="{BB962C8B-B14F-4D97-AF65-F5344CB8AC3E}">
        <p14:creationId xmlns:p14="http://schemas.microsoft.com/office/powerpoint/2010/main" val="211594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65764" y="2564904"/>
            <a:ext cx="8856984" cy="1159807"/>
            <a:chOff x="35497" y="2160691"/>
            <a:chExt cx="8856984" cy="1159807"/>
          </a:xfrm>
        </p:grpSpPr>
        <p:sp useBgFill="1">
          <p:nvSpPr>
            <p:cNvPr id="5" name="Прямоугольник 4"/>
            <p:cNvSpPr/>
            <p:nvPr/>
          </p:nvSpPr>
          <p:spPr>
            <a:xfrm>
              <a:off x="35497" y="2852936"/>
              <a:ext cx="8856984" cy="4675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497" y="2160691"/>
              <a:ext cx="79182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Внешний угол </a:t>
              </a:r>
              <a:r>
                <a: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треугольника равен </a:t>
              </a:r>
              <a:endParaRPr lang="ru-RU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Равнобедренный треугольник 7"/>
          <p:cNvSpPr/>
          <p:nvPr/>
        </p:nvSpPr>
        <p:spPr>
          <a:xfrm>
            <a:off x="6084168" y="665338"/>
            <a:ext cx="2597915" cy="1276365"/>
          </a:xfrm>
          <a:custGeom>
            <a:avLst/>
            <a:gdLst>
              <a:gd name="connsiteX0" fmla="*/ 0 w 2952328"/>
              <a:gd name="connsiteY0" fmla="*/ 1714919 h 1714919"/>
              <a:gd name="connsiteX1" fmla="*/ 2463245 w 2952328"/>
              <a:gd name="connsiteY1" fmla="*/ 0 h 1714919"/>
              <a:gd name="connsiteX2" fmla="*/ 2952328 w 2952328"/>
              <a:gd name="connsiteY2" fmla="*/ 1714919 h 1714919"/>
              <a:gd name="connsiteX3" fmla="*/ 0 w 2952328"/>
              <a:gd name="connsiteY3" fmla="*/ 1714919 h 1714919"/>
              <a:gd name="connsiteX0" fmla="*/ 0 w 3494603"/>
              <a:gd name="connsiteY0" fmla="*/ 1672388 h 1672388"/>
              <a:gd name="connsiteX1" fmla="*/ 3494603 w 3494603"/>
              <a:gd name="connsiteY1" fmla="*/ 0 h 1672388"/>
              <a:gd name="connsiteX2" fmla="*/ 2952328 w 3494603"/>
              <a:gd name="connsiteY2" fmla="*/ 1672388 h 1672388"/>
              <a:gd name="connsiteX3" fmla="*/ 0 w 3494603"/>
              <a:gd name="connsiteY3" fmla="*/ 1672388 h 1672388"/>
              <a:gd name="connsiteX0" fmla="*/ 0 w 3494603"/>
              <a:gd name="connsiteY0" fmla="*/ 1672388 h 1695657"/>
              <a:gd name="connsiteX1" fmla="*/ 3494603 w 3494603"/>
              <a:gd name="connsiteY1" fmla="*/ 0 h 1695657"/>
              <a:gd name="connsiteX2" fmla="*/ 1922551 w 3494603"/>
              <a:gd name="connsiteY2" fmla="*/ 1695657 h 1695657"/>
              <a:gd name="connsiteX3" fmla="*/ 0 w 3494603"/>
              <a:gd name="connsiteY3" fmla="*/ 1672388 h 16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603" h="1695657">
                <a:moveTo>
                  <a:pt x="0" y="1672388"/>
                </a:moveTo>
                <a:lnTo>
                  <a:pt x="3494603" y="0"/>
                </a:lnTo>
                <a:lnTo>
                  <a:pt x="1922551" y="1695657"/>
                </a:lnTo>
                <a:lnTo>
                  <a:pt x="0" y="1672388"/>
                </a:lnTo>
                <a:close/>
              </a:path>
            </a:pathLst>
          </a:custGeom>
          <a:noFill/>
          <a:ln w="381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</p:cNvCxnSpPr>
          <p:nvPr/>
        </p:nvCxnSpPr>
        <p:spPr>
          <a:xfrm>
            <a:off x="7513407" y="1941703"/>
            <a:ext cx="1168676" cy="0"/>
          </a:xfrm>
          <a:prstGeom prst="lin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7464679" y="1700808"/>
            <a:ext cx="457200" cy="457200"/>
          </a:xfrm>
          <a:prstGeom prst="arc">
            <a:avLst>
              <a:gd name="adj1" fmla="val 16200000"/>
              <a:gd name="adj2" fmla="val 267865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39887" y="6164507"/>
            <a:ext cx="185339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смежных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3730" y="6168147"/>
            <a:ext cx="10229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382" y="6002133"/>
            <a:ext cx="95801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двух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6164506"/>
            <a:ext cx="102534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6164505"/>
            <a:ext cx="229118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1713" y="6135938"/>
            <a:ext cx="96372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ним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8461" y="188640"/>
            <a:ext cx="2839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9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2539" y="2492896"/>
            <a:ext cx="7704856" cy="109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</a:rPr>
              <a:t>пункты 30–31; ответить на вопросы 1–5 на с. 89; решить задачи №№ 233, 235.</a:t>
            </a:r>
            <a:endParaRPr lang="ru-RU" sz="3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3353" y="1254249"/>
            <a:ext cx="3518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с/п</a:t>
            </a:r>
            <a:endParaRPr lang="ru-RU" sz="40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ЛК\AppData\Local\Microsoft\Windows\Temporary Internet Files\Content.IE5\N1NF664Z\MC9003378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9" y="4283730"/>
            <a:ext cx="2861349" cy="16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13792" cy="3226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980" y="260648"/>
            <a:ext cx="7285878" cy="390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kern="1800" dirty="0" smtClean="0">
                <a:solidFill>
                  <a:srgbClr val="6600FF"/>
                </a:solidFill>
                <a:latin typeface="Times New Roman"/>
                <a:ea typeface="Times New Roman"/>
              </a:rPr>
              <a:t>Военный катер</a:t>
            </a:r>
            <a:endParaRPr lang="ru-RU" sz="2400" dirty="0">
              <a:solidFill>
                <a:srgbClr val="6600FF"/>
              </a:solidFill>
              <a:latin typeface="Times New Roman"/>
              <a:ea typeface="Calibri"/>
            </a:endParaRPr>
          </a:p>
          <a:p>
            <a:pPr marL="95250" marR="190500"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Начав плавание от берега круглого водоема (пункт А) ,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военный катер прошёл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строго на север к пункту В 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достиг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берега. Потом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он повернул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на восток 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прошёл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неизменным курсом до очередной встречи с берегом (пункт С). Затем повернув на 4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0°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вернулся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пункт А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 Под каким углом катер продолжит движение в пункт В? </a:t>
            </a:r>
            <a:endParaRPr lang="ru-RU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3077" name="Picture 5" descr="http://karopka.ru/upload/iblock/9be/photo_1_1328285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49" y="4437112"/>
            <a:ext cx="5112568" cy="21728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074" y="6273196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A5158"/>
                </a:solidFill>
                <a:latin typeface="Arial Narrow"/>
              </a:rPr>
              <a:t>Торпедный катер проекта 183У</a:t>
            </a:r>
            <a:endParaRPr lang="ru-RU" b="1" i="0" dirty="0">
              <a:solidFill>
                <a:srgbClr val="3A5158"/>
              </a:solidFill>
              <a:effectLst/>
              <a:latin typeface="Arial Narrow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4437112"/>
            <a:ext cx="2952328" cy="2420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755801" y="5146174"/>
            <a:ext cx="0" cy="112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709892" y="5146174"/>
            <a:ext cx="2646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404423" y="631880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34203" y="447671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2440" y="479591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755801" y="5146174"/>
            <a:ext cx="2532226" cy="1172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ЛК\AppData\Local\Microsoft\Windows\Temporary Internet Files\Content.IE5\K5HM4IE3\MC9004099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" y="4725144"/>
            <a:ext cx="20161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8461" y="188640"/>
            <a:ext cx="180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2800" b="1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1597698"/>
            <a:ext cx="8496945" cy="2683204"/>
            <a:chOff x="323528" y="1597698"/>
            <a:chExt cx="8496945" cy="26832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3528" y="3501008"/>
              <a:ext cx="2160241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95510" y="3573016"/>
              <a:ext cx="2160241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660232" y="3573016"/>
              <a:ext cx="2160241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3694447" y="1604042"/>
              <a:ext cx="1901539" cy="1585713"/>
            </a:xfrm>
            <a:prstGeom prst="triangle">
              <a:avLst>
                <a:gd name="adj" fmla="val 33009"/>
              </a:avLst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7"/>
            <p:cNvSpPr/>
            <p:nvPr/>
          </p:nvSpPr>
          <p:spPr>
            <a:xfrm>
              <a:off x="395536" y="1913390"/>
              <a:ext cx="2597915" cy="1276365"/>
            </a:xfrm>
            <a:custGeom>
              <a:avLst/>
              <a:gdLst>
                <a:gd name="connsiteX0" fmla="*/ 0 w 2952328"/>
                <a:gd name="connsiteY0" fmla="*/ 1714919 h 1714919"/>
                <a:gd name="connsiteX1" fmla="*/ 2463245 w 2952328"/>
                <a:gd name="connsiteY1" fmla="*/ 0 h 1714919"/>
                <a:gd name="connsiteX2" fmla="*/ 2952328 w 2952328"/>
                <a:gd name="connsiteY2" fmla="*/ 1714919 h 1714919"/>
                <a:gd name="connsiteX3" fmla="*/ 0 w 2952328"/>
                <a:gd name="connsiteY3" fmla="*/ 1714919 h 1714919"/>
                <a:gd name="connsiteX0" fmla="*/ 0 w 3494603"/>
                <a:gd name="connsiteY0" fmla="*/ 1672388 h 1672388"/>
                <a:gd name="connsiteX1" fmla="*/ 3494603 w 3494603"/>
                <a:gd name="connsiteY1" fmla="*/ 0 h 1672388"/>
                <a:gd name="connsiteX2" fmla="*/ 2952328 w 3494603"/>
                <a:gd name="connsiteY2" fmla="*/ 1672388 h 1672388"/>
                <a:gd name="connsiteX3" fmla="*/ 0 w 3494603"/>
                <a:gd name="connsiteY3" fmla="*/ 1672388 h 1672388"/>
                <a:gd name="connsiteX0" fmla="*/ 0 w 3494603"/>
                <a:gd name="connsiteY0" fmla="*/ 1672388 h 1695657"/>
                <a:gd name="connsiteX1" fmla="*/ 3494603 w 3494603"/>
                <a:gd name="connsiteY1" fmla="*/ 0 h 1695657"/>
                <a:gd name="connsiteX2" fmla="*/ 1922551 w 3494603"/>
                <a:gd name="connsiteY2" fmla="*/ 1695657 h 1695657"/>
                <a:gd name="connsiteX3" fmla="*/ 0 w 3494603"/>
                <a:gd name="connsiteY3" fmla="*/ 1672388 h 169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4603" h="1695657">
                  <a:moveTo>
                    <a:pt x="0" y="1672388"/>
                  </a:moveTo>
                  <a:lnTo>
                    <a:pt x="3494603" y="0"/>
                  </a:lnTo>
                  <a:lnTo>
                    <a:pt x="1922551" y="1695657"/>
                  </a:lnTo>
                  <a:lnTo>
                    <a:pt x="0" y="1672388"/>
                  </a:lnTo>
                  <a:close/>
                </a:path>
              </a:pathLst>
            </a:custGeom>
            <a:noFill/>
            <a:ln w="38100"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6660232" y="1597698"/>
              <a:ext cx="1901539" cy="1585713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705512" y="6089806"/>
            <a:ext cx="2114961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остроугольный</a:t>
            </a:r>
          </a:p>
          <a:p>
            <a:pPr algn="ctr"/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треугольник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6081441"/>
            <a:ext cx="2114962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тупоугольный </a:t>
            </a:r>
          </a:p>
          <a:p>
            <a:pPr algn="ctr"/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треугольник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6624" y="6065484"/>
            <a:ext cx="2093987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прямоугольный</a:t>
            </a:r>
          </a:p>
          <a:p>
            <a:pPr algn="ctr"/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треугольник </a:t>
            </a:r>
          </a:p>
        </p:txBody>
      </p:sp>
    </p:spTree>
    <p:extLst>
      <p:ext uri="{BB962C8B-B14F-4D97-AF65-F5344CB8AC3E}">
        <p14:creationId xmlns:p14="http://schemas.microsoft.com/office/powerpoint/2010/main" val="42695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587619" y="450250"/>
            <a:ext cx="6573792" cy="4433614"/>
            <a:chOff x="858553" y="1151406"/>
            <a:chExt cx="6573792" cy="443361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774730" y="1151406"/>
              <a:ext cx="3686703" cy="4433614"/>
              <a:chOff x="5374284" y="153505"/>
              <a:chExt cx="3686703" cy="4433614"/>
            </a:xfrm>
          </p:grpSpPr>
          <p:sp>
            <p:nvSpPr>
              <p:cNvPr id="6" name="Равнобедренный треугольник 5"/>
              <p:cNvSpPr/>
              <p:nvPr/>
            </p:nvSpPr>
            <p:spPr>
              <a:xfrm>
                <a:off x="6084168" y="476672"/>
                <a:ext cx="2448272" cy="2880320"/>
              </a:xfrm>
              <a:prstGeom prst="triangle">
                <a:avLst>
                  <a:gd name="adj" fmla="val 0"/>
                </a:avLst>
              </a:prstGeom>
              <a:noFill/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379576" y="4187009"/>
                <a:ext cx="355900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прямоугольный треугольник </a:t>
                </a:r>
                <a:endParaRPr lang="ru-RU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407778" y="2871922"/>
                <a:ext cx="5180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374284" y="153505"/>
                <a:ext cx="5180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8568544" y="2853363"/>
                <a:ext cx="4924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084168" y="3033185"/>
                <a:ext cx="360040" cy="323807"/>
              </a:xfrm>
              <a:prstGeom prst="rect">
                <a:avLst/>
              </a:prstGeom>
              <a:noFill/>
              <a:ln w="28575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3498618" y="4555856"/>
              <a:ext cx="243426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32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endParaRPr lang="ru-RU" sz="32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98077" y="2492896"/>
              <a:ext cx="243426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32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endParaRPr lang="ru-RU" sz="32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58553" y="2492896"/>
              <a:ext cx="243426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32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endParaRPr lang="ru-RU" sz="32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48461" y="188640"/>
            <a:ext cx="180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2800" b="1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6190779"/>
            <a:ext cx="240192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89" y="5445224"/>
            <a:ext cx="226825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60917" y="5445224"/>
            <a:ext cx="240192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993" y="6240911"/>
            <a:ext cx="226825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</a:p>
        </p:txBody>
      </p:sp>
    </p:spTree>
    <p:extLst>
      <p:ext uri="{BB962C8B-B14F-4D97-AF65-F5344CB8AC3E}">
        <p14:creationId xmlns:p14="http://schemas.microsoft.com/office/powerpoint/2010/main" val="11723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99392"/>
            <a:ext cx="1749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30" y="1535418"/>
            <a:ext cx="3641646" cy="15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2288" y="404664"/>
            <a:ext cx="9111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Вычислите все неизвестные углы треугольника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рис.1–8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).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5"/>
            <a:ext cx="1484136" cy="162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656184" cy="1616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51905" y="3429000"/>
            <a:ext cx="6687983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Рис. 1                      Рис. 2                          Рис. 3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Рис. 4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1477"/>
            <a:ext cx="7488832" cy="160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83567" y="5949280"/>
            <a:ext cx="6480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Рис. 5                   Рис. 6               </a:t>
            </a:r>
            <a:r>
              <a:rPr lang="ru-RU" dirty="0" smtClean="0">
                <a:latin typeface="Times New Roman"/>
                <a:ea typeface="Calibri"/>
              </a:rPr>
              <a:t>   </a:t>
            </a:r>
            <a:r>
              <a:rPr lang="ru-RU" dirty="0">
                <a:latin typeface="Times New Roman"/>
                <a:ea typeface="Calibri"/>
              </a:rPr>
              <a:t>Рис. 7   </a:t>
            </a:r>
            <a:r>
              <a:rPr lang="ru-RU" dirty="0" smtClean="0">
                <a:latin typeface="Times New Roman"/>
                <a:ea typeface="Calibri"/>
              </a:rPr>
              <a:t>                   </a:t>
            </a:r>
            <a:r>
              <a:rPr lang="ru-RU" dirty="0">
                <a:latin typeface="Times New Roman"/>
                <a:ea typeface="Calibri"/>
              </a:rPr>
              <a:t>Рис.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89610"/>
            <a:ext cx="2676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Теорема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591" y="1628800"/>
            <a:ext cx="9073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Докажем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 треугольника равен сумме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двух углов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треугольника, не смежных с 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Обратимся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рисунку 125, на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угол 4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внешний угол, смежный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углом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данного треугольника. Так как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180°, а по теореме о сумме углов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треугольника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l+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180°, то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l+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и требовалось доказать.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68" y="4653136"/>
            <a:ext cx="3028005" cy="20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532" y="186173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Внешним углом треугольника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называется угол, смежный с каким-нибудь углом этого треугольника.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76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731" y="92947"/>
            <a:ext cx="1749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8" y="836712"/>
            <a:ext cx="8779537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</a:rPr>
              <a:t>В </a:t>
            </a:r>
            <a:r>
              <a:rPr lang="ru-RU" sz="3200">
                <a:latin typeface="Times New Roman"/>
                <a:ea typeface="Calibri"/>
              </a:rPr>
              <a:t>треугольнике </a:t>
            </a:r>
            <a:r>
              <a:rPr lang="ru-RU" sz="3200" i="1" smtClean="0">
                <a:latin typeface="Times New Roman"/>
                <a:ea typeface="Calibri"/>
              </a:rPr>
              <a:t>АВС</a:t>
            </a:r>
            <a:r>
              <a:rPr lang="en-US" sz="3200" i="1" smtClean="0">
                <a:latin typeface="Times New Roman"/>
                <a:ea typeface="Calibri"/>
              </a:rPr>
              <a:t>  </a:t>
            </a:r>
            <a:r>
              <a:rPr lang="en-US" sz="3200" i="1" dirty="0" smtClean="0">
                <a:latin typeface="Times New Roman"/>
                <a:ea typeface="Calibri"/>
              </a:rPr>
              <a:t>&lt;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= 110°. 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Чему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равны: 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indent="2286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а)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сумма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остальных внутренних углов треугольника? 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б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) внешний угол при вершине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Равнобедренный треугольник 7"/>
          <p:cNvSpPr/>
          <p:nvPr/>
        </p:nvSpPr>
        <p:spPr>
          <a:xfrm rot="18690868" flipV="1">
            <a:off x="5617826" y="4189098"/>
            <a:ext cx="2102825" cy="2393033"/>
          </a:xfrm>
          <a:custGeom>
            <a:avLst/>
            <a:gdLst>
              <a:gd name="connsiteX0" fmla="*/ 0 w 2952328"/>
              <a:gd name="connsiteY0" fmla="*/ 1714919 h 1714919"/>
              <a:gd name="connsiteX1" fmla="*/ 2463245 w 2952328"/>
              <a:gd name="connsiteY1" fmla="*/ 0 h 1714919"/>
              <a:gd name="connsiteX2" fmla="*/ 2952328 w 2952328"/>
              <a:gd name="connsiteY2" fmla="*/ 1714919 h 1714919"/>
              <a:gd name="connsiteX3" fmla="*/ 0 w 2952328"/>
              <a:gd name="connsiteY3" fmla="*/ 1714919 h 1714919"/>
              <a:gd name="connsiteX0" fmla="*/ 0 w 3494603"/>
              <a:gd name="connsiteY0" fmla="*/ 1672388 h 1672388"/>
              <a:gd name="connsiteX1" fmla="*/ 3494603 w 3494603"/>
              <a:gd name="connsiteY1" fmla="*/ 0 h 1672388"/>
              <a:gd name="connsiteX2" fmla="*/ 2952328 w 3494603"/>
              <a:gd name="connsiteY2" fmla="*/ 1672388 h 1672388"/>
              <a:gd name="connsiteX3" fmla="*/ 0 w 3494603"/>
              <a:gd name="connsiteY3" fmla="*/ 1672388 h 1672388"/>
              <a:gd name="connsiteX0" fmla="*/ 0 w 3494603"/>
              <a:gd name="connsiteY0" fmla="*/ 1672388 h 1695657"/>
              <a:gd name="connsiteX1" fmla="*/ 3494603 w 3494603"/>
              <a:gd name="connsiteY1" fmla="*/ 0 h 1695657"/>
              <a:gd name="connsiteX2" fmla="*/ 1922551 w 3494603"/>
              <a:gd name="connsiteY2" fmla="*/ 1695657 h 1695657"/>
              <a:gd name="connsiteX3" fmla="*/ 0 w 3494603"/>
              <a:gd name="connsiteY3" fmla="*/ 1672388 h 16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603" h="1695657">
                <a:moveTo>
                  <a:pt x="0" y="1672388"/>
                </a:moveTo>
                <a:lnTo>
                  <a:pt x="3494603" y="0"/>
                </a:lnTo>
                <a:lnTo>
                  <a:pt x="1922551" y="1695657"/>
                </a:lnTo>
                <a:lnTo>
                  <a:pt x="0" y="1672388"/>
                </a:lnTo>
                <a:close/>
              </a:path>
            </a:pathLst>
          </a:custGeom>
          <a:noFill/>
          <a:ln w="381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5093228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prstClr val="black"/>
                </a:solidFill>
                <a:latin typeface="Times New Roman"/>
                <a:ea typeface="Calibri"/>
              </a:rPr>
              <a:t>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66608" y="391721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Times New Roman"/>
                <a:ea typeface="Calibri"/>
              </a:rPr>
              <a:t>B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48070" y="494921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Times New Roman"/>
                <a:ea typeface="Calibri"/>
              </a:rPr>
              <a:t>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6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731" y="92947"/>
            <a:ext cx="4689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Задача (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устно)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575" y="1052736"/>
            <a:ext cx="9015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ru-RU" sz="3200" dirty="0">
                <a:latin typeface="Times New Roman"/>
                <a:ea typeface="Calibri"/>
              </a:rPr>
              <a:t>Найдите внутренние и внешний угол </a:t>
            </a:r>
            <a:r>
              <a:rPr lang="ru-RU" sz="3200" i="1" dirty="0">
                <a:latin typeface="Times New Roman"/>
                <a:ea typeface="Calibri"/>
              </a:rPr>
              <a:t>СDF</a:t>
            </a:r>
            <a:r>
              <a:rPr lang="ru-RU" sz="3200" dirty="0">
                <a:latin typeface="Times New Roman"/>
                <a:ea typeface="Calibri"/>
              </a:rPr>
              <a:t> треугольника </a:t>
            </a:r>
            <a:r>
              <a:rPr lang="ru-RU" sz="3200" i="1" dirty="0">
                <a:latin typeface="Times New Roman"/>
                <a:ea typeface="Calibri"/>
              </a:rPr>
              <a:t>KСD</a:t>
            </a:r>
            <a:r>
              <a:rPr lang="ru-RU" sz="3200" dirty="0">
                <a:latin typeface="Times New Roman"/>
                <a:ea typeface="Calibri"/>
              </a:rPr>
              <a:t>.</a:t>
            </a:r>
            <a:endParaRPr lang="ru-RU" sz="3200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64246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5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957"/>
            <a:ext cx="3491880" cy="26089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1731" y="92947"/>
            <a:ext cx="4689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Задача (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письменно)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54502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/>
                <a:ea typeface="Calibri"/>
              </a:rPr>
              <a:t>№ 232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02" y="767722"/>
            <a:ext cx="5639118" cy="28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400" spc="225" dirty="0">
                <a:latin typeface="Times New Roman"/>
                <a:ea typeface="Calibri"/>
                <a:cs typeface="Times New Roman"/>
              </a:rPr>
              <a:t>Дано: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&lt;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CВE –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внешний угол треугольника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 АВС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; &lt;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CВE =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2&lt;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spc="225" dirty="0">
                <a:latin typeface="Times New Roman"/>
                <a:ea typeface="Calibri"/>
                <a:cs typeface="Times New Roman"/>
              </a:rPr>
              <a:t>Доказать</a:t>
            </a:r>
            <a:r>
              <a:rPr lang="ru-RU" sz="2400" spc="225" dirty="0" smtClean="0">
                <a:latin typeface="Times New Roman"/>
                <a:ea typeface="Calibri"/>
                <a:cs typeface="Times New Roman"/>
              </a:rPr>
              <a:t>:  </a:t>
            </a: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АВС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–равнобедренный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spc="225" dirty="0">
                <a:latin typeface="Times New Roman"/>
                <a:ea typeface="Calibri"/>
                <a:cs typeface="Times New Roman"/>
              </a:rPr>
              <a:t>Решение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r>
              <a:rPr lang="ru-RU" sz="2400" dirty="0">
                <a:latin typeface="Times New Roman"/>
                <a:ea typeface="Calibri"/>
              </a:rPr>
              <a:t>Проведем биссектрисы </a:t>
            </a:r>
            <a:r>
              <a:rPr lang="ru-RU" sz="2400" i="1" dirty="0">
                <a:latin typeface="Times New Roman"/>
                <a:ea typeface="Calibri"/>
              </a:rPr>
              <a:t>BF</a:t>
            </a:r>
            <a:r>
              <a:rPr lang="ru-RU" sz="2400" dirty="0">
                <a:latin typeface="Times New Roman"/>
                <a:ea typeface="Calibri"/>
              </a:rPr>
              <a:t> и </a:t>
            </a:r>
            <a:r>
              <a:rPr lang="ru-RU" sz="2400" i="1" dirty="0">
                <a:latin typeface="Times New Roman"/>
                <a:ea typeface="Calibri"/>
              </a:rPr>
              <a:t>ВD</a:t>
            </a:r>
            <a:r>
              <a:rPr lang="ru-RU" sz="2400" dirty="0">
                <a:latin typeface="Times New Roman"/>
                <a:ea typeface="Calibri"/>
              </a:rPr>
              <a:t> смежных углов </a:t>
            </a:r>
            <a:r>
              <a:rPr lang="ru-RU" sz="2400" i="1" dirty="0">
                <a:latin typeface="Times New Roman"/>
                <a:ea typeface="Calibri"/>
              </a:rPr>
              <a:t>СВЕ</a:t>
            </a:r>
            <a:r>
              <a:rPr lang="ru-RU" sz="2400" dirty="0">
                <a:latin typeface="Times New Roman"/>
                <a:ea typeface="Calibri"/>
              </a:rPr>
              <a:t> и </a:t>
            </a:r>
            <a:r>
              <a:rPr lang="ru-RU" sz="2400" i="1" dirty="0">
                <a:latin typeface="Times New Roman"/>
                <a:ea typeface="Calibri"/>
              </a:rPr>
              <a:t>АВС</a:t>
            </a:r>
            <a:r>
              <a:rPr lang="ru-RU" sz="2400" dirty="0">
                <a:latin typeface="Times New Roman"/>
                <a:ea typeface="Calibri"/>
              </a:rPr>
              <a:t>, тогда </a:t>
            </a:r>
            <a:r>
              <a:rPr lang="ru-RU" sz="2400" i="1" dirty="0">
                <a:latin typeface="Times New Roman"/>
                <a:ea typeface="Calibri"/>
              </a:rPr>
              <a:t>ВF </a:t>
            </a:r>
            <a:r>
              <a:rPr lang="ru-RU" sz="2400" i="1" dirty="0" smtClean="0">
                <a:latin typeface="Times New Roman"/>
                <a:ea typeface="Calibri"/>
              </a:rPr>
              <a:t>  ВD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(см. задачу № 83). </a:t>
            </a:r>
            <a:endParaRPr lang="ru-RU" sz="24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809234" y="1691006"/>
            <a:ext cx="144016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85" y="2852936"/>
            <a:ext cx="288032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3627021"/>
            <a:ext cx="9144000" cy="27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ВF || АС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 так  как &lt;1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= &lt;2 = &lt;3, а углы 1 и 3 соответственные при пересечении прямых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 ВF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  АС 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секущей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  АВ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ВD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 АС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 так как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ВD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ВF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а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 ВF || АС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В треугольнике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 АВС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биссектриса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 ВD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является высотой, следовательно, треугольник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АВС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– равнобедренный (см. задачу № 133).</a:t>
            </a:r>
            <a:endParaRPr lang="ru-RU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60" y="4667675"/>
            <a:ext cx="443295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75" y="4667675"/>
            <a:ext cx="443295" cy="28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522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Обратное утверждение также верно, а именно: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если треугольник равнобедренный, то внешний угол при вершине, противолежащей основанию треугольника, в два раза больше угла при основании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Действительно,  этот  внешний  угол  равен  сумме  двух  углов  при основании равнобедренного треугольника, а так как углы при основании равны, то данный внешний угол в два раза больше угла при основании треугольника.</a:t>
            </a:r>
            <a:endParaRPr lang="ru-RU" sz="32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965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522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</cp:lastModifiedBy>
  <cp:revision>350</cp:revision>
  <dcterms:created xsi:type="dcterms:W3CDTF">2012-12-11T18:17:21Z</dcterms:created>
  <dcterms:modified xsi:type="dcterms:W3CDTF">2013-02-17T13:11:52Z</dcterms:modified>
</cp:coreProperties>
</file>