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355" r:id="rId3"/>
    <p:sldId id="536" r:id="rId4"/>
    <p:sldId id="540" r:id="rId5"/>
    <p:sldId id="552" r:id="rId6"/>
    <p:sldId id="537" r:id="rId7"/>
    <p:sldId id="538" r:id="rId8"/>
    <p:sldId id="541" r:id="rId9"/>
    <p:sldId id="542" r:id="rId10"/>
    <p:sldId id="543" r:id="rId11"/>
    <p:sldId id="544" r:id="rId12"/>
    <p:sldId id="545" r:id="rId13"/>
    <p:sldId id="539" r:id="rId14"/>
    <p:sldId id="550" r:id="rId15"/>
    <p:sldId id="546" r:id="rId16"/>
    <p:sldId id="547" r:id="rId17"/>
    <p:sldId id="548" r:id="rId18"/>
    <p:sldId id="549" r:id="rId19"/>
    <p:sldId id="55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lxpJ3vwYqNMR7LKyqbOAdg==" hashData="t/StOw3hSYwBlHRazr5rWoaqVa4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30E73"/>
    <a:srgbClr val="384AFA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67" d="100"/>
          <a:sy n="67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0537-04F7-4E77-BEB7-70D69FF2BD38}" type="datetimeFigureOut">
              <a:rPr lang="ru-RU" smtClean="0"/>
              <a:pPr/>
              <a:t>10.02.2014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4D29-D1FB-4743-98AF-8F5EDE2C0F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0057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oplata.biz/uploads/images/works/1292069715-17397-51ef912a5caf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72182"/>
            <a:ext cx="785818" cy="7858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30E73"/>
                </a:solidFill>
              </a:defRPr>
            </a:lvl1pPr>
          </a:lstStyle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30E73"/>
                </a:solidFill>
              </a:defRPr>
            </a:lvl1pPr>
          </a:lstStyle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30E73"/>
                </a:solidFill>
              </a:defRPr>
            </a:lvl1pPr>
          </a:lstStyle>
          <a:p>
            <a:fld id="{7343158B-DCBF-47AA-A457-EF691112A49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6" descr="http://game-good.my1.ru/_ld/0/27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785786" cy="77521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ll dir="ru"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384AFA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400" dirty="0" smtClean="0"/>
              <a:t>Использование встроенного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dirty="0" smtClean="0"/>
              <a:t>задачника</a:t>
            </a:r>
            <a:r>
              <a:rPr lang="ru-RU" dirty="0" smtClean="0"/>
              <a:t> </a:t>
            </a:r>
            <a:r>
              <a:rPr lang="ru-RU" sz="4400" dirty="0" smtClean="0"/>
              <a:t>в </a:t>
            </a:r>
            <a:r>
              <a:rPr lang="en-US" sz="4400" dirty="0" smtClean="0"/>
              <a:t>Pascal</a:t>
            </a:r>
            <a:r>
              <a:rPr lang="ru-RU" sz="4400" dirty="0" smtClean="0"/>
              <a:t> </a:t>
            </a:r>
            <a:r>
              <a:rPr lang="en-US" sz="4400" dirty="0" smtClean="0"/>
              <a:t>ABC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30E73"/>
                </a:solidFill>
              </a:rPr>
              <a:t>Учитель информатики и ИКТ</a:t>
            </a:r>
            <a:br>
              <a:rPr lang="ru-RU" dirty="0" smtClean="0">
                <a:solidFill>
                  <a:srgbClr val="030E73"/>
                </a:solidFill>
              </a:rPr>
            </a:br>
            <a:r>
              <a:rPr lang="ru-RU" dirty="0" smtClean="0">
                <a:solidFill>
                  <a:srgbClr val="030E73"/>
                </a:solidFill>
              </a:rPr>
              <a:t>ГОУ г.Москвы СОШ №310</a:t>
            </a:r>
            <a:br>
              <a:rPr lang="ru-RU" dirty="0" smtClean="0">
                <a:solidFill>
                  <a:srgbClr val="030E73"/>
                </a:solidFill>
              </a:rPr>
            </a:br>
            <a:r>
              <a:rPr lang="ru-RU" dirty="0" smtClean="0">
                <a:solidFill>
                  <a:srgbClr val="030E73"/>
                </a:solidFill>
              </a:rPr>
              <a:t> «У Чистых прудов»</a:t>
            </a:r>
            <a:br>
              <a:rPr lang="ru-RU" dirty="0" smtClean="0">
                <a:solidFill>
                  <a:srgbClr val="030E73"/>
                </a:solidFill>
              </a:rPr>
            </a:br>
            <a:r>
              <a:rPr lang="ru-RU" dirty="0" smtClean="0">
                <a:solidFill>
                  <a:srgbClr val="030E73"/>
                </a:solidFill>
              </a:rPr>
              <a:t>Цыбикова Т.Р.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r="24560" b="24804"/>
          <a:stretch>
            <a:fillRect/>
          </a:stretch>
        </p:blipFill>
        <p:spPr bwMode="auto">
          <a:xfrm>
            <a:off x="164183" y="179587"/>
            <a:ext cx="8765535" cy="655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4572000" y="0"/>
            <a:ext cx="4572000" cy="1124744"/>
          </a:xfrm>
          <a:prstGeom prst="wedgeRoundRectCallout">
            <a:avLst>
              <a:gd name="adj1" fmla="val 4484"/>
              <a:gd name="adj2" fmla="val 16399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Отобразится окно с условием задачи.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214942" y="4221088"/>
            <a:ext cx="3929058" cy="993886"/>
          </a:xfrm>
          <a:prstGeom prst="wedgeRoundRectCallout">
            <a:avLst>
              <a:gd name="adj1" fmla="val -50264"/>
              <a:gd name="adj2" fmla="val 9058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 нижней части находится пример правильного результата.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0" y="4000504"/>
            <a:ext cx="3714776" cy="940664"/>
          </a:xfrm>
          <a:prstGeom prst="wedgeRoundRectCallout">
            <a:avLst>
              <a:gd name="adj1" fmla="val 58045"/>
              <a:gd name="adj2" fmla="val 1718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 средней части находится пример входных данных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0" y="2564904"/>
            <a:ext cx="3786182" cy="785842"/>
          </a:xfrm>
          <a:prstGeom prst="wedgeRoundRectCallout">
            <a:avLst>
              <a:gd name="adj1" fmla="val -4690"/>
              <a:gd name="adj2" fmla="val 828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 верхней части находится условие задачи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r="71436" b="64844"/>
          <a:stretch>
            <a:fillRect/>
          </a:stretch>
        </p:blipFill>
        <p:spPr bwMode="auto">
          <a:xfrm>
            <a:off x="1691680" y="476672"/>
            <a:ext cx="6167006" cy="569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Запуск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Теперь чтобы задачник оценил правильность решения,  необходимо запустить программу на выполнение. </a:t>
            </a:r>
          </a:p>
          <a:p>
            <a:r>
              <a:rPr lang="ru-RU" dirty="0" smtClean="0"/>
              <a:t>Задачник подставит вместо длины стороны квадрата случайное дробное число и проверит результат работы программы.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«Верное решение. </a:t>
            </a:r>
            <a:br>
              <a:rPr lang="ru-RU" dirty="0" smtClean="0"/>
            </a:br>
            <a:r>
              <a:rPr lang="ru-RU" dirty="0" smtClean="0"/>
              <a:t>Тест номер 1 (из 3</a:t>
            </a:r>
            <a:r>
              <a:rPr lang="ru-RU" dirty="0" smtClean="0"/>
              <a:t>)»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программа выдала правильный ответ, то внизу окна появится зеленая строка с надписью «Верное решение. Тест номер 1 (из 3)». </a:t>
            </a:r>
          </a:p>
          <a:p>
            <a:r>
              <a:rPr lang="ru-RU" dirty="0" smtClean="0"/>
              <a:t>Такая надпись означает, что программу нужно запустить еще два раза (проверить ещё на двух тестах).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проверять </a:t>
            </a:r>
            <a:r>
              <a:rPr lang="ru-RU" dirty="0" smtClean="0"/>
              <a:t>решение</a:t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smtClean="0"/>
              <a:t>нескольких тестах?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Очень часто решения для некоторых входных данных выдают правильные результаты, а для некоторых </a:t>
            </a:r>
            <a:r>
              <a:rPr lang="ru-RU" dirty="0" smtClean="0"/>
              <a:t> - неправильные</a:t>
            </a:r>
            <a:r>
              <a:rPr lang="ru-RU" dirty="0" smtClean="0"/>
              <a:t>. Такие решения считаются неверными.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Верным</a:t>
            </a:r>
            <a:r>
              <a:rPr lang="ru-RU" dirty="0" smtClean="0"/>
              <a:t> (полным) решением считается то, которое работает правильно для всех входных данных.</a:t>
            </a:r>
          </a:p>
          <a:p>
            <a:r>
              <a:rPr lang="ru-RU" dirty="0" smtClean="0"/>
              <a:t>В качестве входных данных не всегда выступает только одно число.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smtClean="0"/>
              <a:t>чисел больше, то очень важен порядок ввода.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ввода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r>
              <a:rPr lang="ru-RU" dirty="0" smtClean="0"/>
              <a:t>Например, </a:t>
            </a:r>
            <a:r>
              <a:rPr lang="ru-RU" dirty="0" smtClean="0"/>
              <a:t>в </a:t>
            </a:r>
            <a:r>
              <a:rPr lang="ru-RU" dirty="0" smtClean="0"/>
              <a:t>задаче на рисунке ниже вводить нужно сначала переменную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ru-RU" dirty="0" smtClean="0"/>
              <a:t>, а затем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ru-RU" dirty="0" smtClean="0"/>
              <a:t>: </a:t>
            </a:r>
            <a:r>
              <a:rPr lang="ru-RU" dirty="0" smtClean="0"/>
              <a:t>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read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(a,b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);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2451" t="23437" r="12841" b="23828"/>
          <a:stretch>
            <a:fillRect/>
          </a:stretch>
        </p:blipFill>
        <p:spPr bwMode="auto">
          <a:xfrm>
            <a:off x="611560" y="2500282"/>
            <a:ext cx="823124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Выводить тоже необходимо в правильном </a:t>
            </a:r>
            <a:r>
              <a:rPr lang="ru-RU" dirty="0" smtClean="0"/>
              <a:t>порядке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ru-RU" sz="2400" dirty="0" smtClean="0"/>
              <a:t>В </a:t>
            </a:r>
            <a:r>
              <a:rPr lang="ru-RU" sz="2400" dirty="0" smtClean="0"/>
              <a:t>данном случае – сначала переменную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US" sz="2400" dirty="0" smtClean="0"/>
              <a:t>,</a:t>
            </a:r>
            <a:r>
              <a:rPr lang="ru-RU" sz="2400" dirty="0" smtClean="0"/>
              <a:t> затем переменную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sz="2400" dirty="0" smtClean="0"/>
              <a:t>:</a:t>
            </a:r>
            <a:r>
              <a:rPr lang="ru-RU" sz="2400" dirty="0" smtClean="0"/>
              <a:t>  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write(s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, p);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2451" t="23437" r="12841" b="23828"/>
          <a:stretch>
            <a:fillRect/>
          </a:stretch>
        </p:blipFill>
        <p:spPr bwMode="auto">
          <a:xfrm>
            <a:off x="395536" y="2500282"/>
            <a:ext cx="823124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Самое главное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начала работы с задачником необходимо выбрать пункт меню </a:t>
            </a:r>
            <a:br>
              <a:rPr lang="ru-RU" dirty="0" smtClean="0"/>
            </a:br>
            <a:r>
              <a:rPr lang="ru-RU" b="1" dirty="0" smtClean="0"/>
              <a:t>Сервис</a:t>
            </a:r>
            <a:r>
              <a:rPr lang="ru-RU" dirty="0" smtClean="0"/>
              <a:t>  → </a:t>
            </a:r>
            <a:r>
              <a:rPr lang="ru-RU" b="1" dirty="0" smtClean="0"/>
              <a:t>Создать шаблон программы.</a:t>
            </a:r>
          </a:p>
          <a:p>
            <a:r>
              <a:rPr lang="ru-RU" dirty="0" smtClean="0"/>
              <a:t>Для просмотра условия задачи во время ее решения можно воспользоваться командой</a:t>
            </a:r>
            <a:br>
              <a:rPr lang="ru-RU" dirty="0" smtClean="0"/>
            </a:br>
            <a:r>
              <a:rPr lang="ru-RU" b="1" dirty="0" smtClean="0"/>
              <a:t>Сервис</a:t>
            </a:r>
            <a:r>
              <a:rPr lang="ru-RU" dirty="0" smtClean="0"/>
              <a:t>  → </a:t>
            </a:r>
            <a:r>
              <a:rPr lang="ru-RU" b="1" dirty="0" smtClean="0"/>
              <a:t>Просмотреть задания.</a:t>
            </a:r>
          </a:p>
          <a:p>
            <a:r>
              <a:rPr lang="ru-RU" dirty="0" smtClean="0"/>
              <a:t>Программа считается написанной правильно, если она выдает правильные ответы на весь набор тестов, предложенный задачником.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группы </a:t>
            </a:r>
            <a:r>
              <a:rPr lang="en-US" dirty="0" smtClean="0"/>
              <a:t>Begin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18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1409" t="14484" r="12698" b="25412"/>
          <a:stretch>
            <a:fillRect/>
          </a:stretch>
        </p:blipFill>
        <p:spPr bwMode="auto">
          <a:xfrm>
            <a:off x="214282" y="1142984"/>
            <a:ext cx="865952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группы </a:t>
            </a:r>
            <a:r>
              <a:rPr lang="en-US" dirty="0" smtClean="0"/>
              <a:t>Begin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19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2525" t="11508" r="11582" b="31236"/>
          <a:stretch>
            <a:fillRect/>
          </a:stretch>
        </p:blipFill>
        <p:spPr bwMode="auto">
          <a:xfrm>
            <a:off x="428596" y="1357297"/>
            <a:ext cx="8585383" cy="48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1" y="4406900"/>
            <a:ext cx="7566051" cy="1362075"/>
          </a:xfrm>
        </p:spPr>
        <p:txBody>
          <a:bodyPr/>
          <a:lstStyle/>
          <a:p>
            <a:r>
              <a:rPr lang="ru-RU" dirty="0" smtClean="0"/>
              <a:t>задачник, встроенный в </a:t>
            </a:r>
            <a:r>
              <a:rPr lang="en-US" dirty="0" smtClean="0"/>
              <a:t>Pascal</a:t>
            </a:r>
            <a:r>
              <a:rPr lang="ru-RU" dirty="0" smtClean="0"/>
              <a:t> </a:t>
            </a:r>
            <a:r>
              <a:rPr lang="en-US" dirty="0" smtClean="0"/>
              <a:t>ABC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7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проверке </a:t>
            </a:r>
            <a:r>
              <a:rPr lang="ru-RU" dirty="0" smtClean="0"/>
              <a:t>правильности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После написания каждой программы необходимо проверять ее правильность: делает ли она то, что было задумано. </a:t>
            </a:r>
          </a:p>
          <a:p>
            <a:pPr algn="just"/>
            <a:r>
              <a:rPr lang="ru-RU" dirty="0" smtClean="0"/>
              <a:t>Для этого программу запускают несколько раз с различными входными данными и сверяют те ответы, которые были выданы программой, с правильными. </a:t>
            </a:r>
          </a:p>
          <a:p>
            <a:pPr algn="just"/>
            <a:r>
              <a:rPr lang="ru-RU" dirty="0" smtClean="0"/>
              <a:t>Правильные ответы можно вычислять самостоятельно на листе </a:t>
            </a:r>
            <a:r>
              <a:rPr lang="ru-RU" dirty="0" smtClean="0"/>
              <a:t>бумаги, т.е. «вручную» составить контрольные тесты: входные данные и результат на выходе.</a:t>
            </a:r>
          </a:p>
          <a:p>
            <a:pPr algn="just"/>
            <a:r>
              <a:rPr lang="ru-RU" dirty="0" smtClean="0"/>
              <a:t>А затем можно проводить отладку программы: проверить правильность программы на контрольных тестах.</a:t>
            </a:r>
            <a:endParaRPr lang="ru-RU" dirty="0" smtClean="0"/>
          </a:p>
          <a:p>
            <a:pPr algn="just"/>
            <a:r>
              <a:rPr lang="ru-RU" dirty="0" smtClean="0"/>
              <a:t>Но если работать с задачником, то отладка программы проводится без наших контрольных тестов.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 автоматизации </a:t>
            </a:r>
            <a:r>
              <a:rPr lang="ru-RU" dirty="0" smtClean="0"/>
              <a:t>работы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по </a:t>
            </a:r>
            <a:r>
              <a:rPr lang="ru-RU" dirty="0" smtClean="0"/>
              <a:t>проверке правильности 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Для автоматизации работы по проверке правильности программы используется задачник, встроенный в </a:t>
            </a:r>
            <a:r>
              <a:rPr lang="en-US" dirty="0" smtClean="0"/>
              <a:t>Pascal</a:t>
            </a:r>
            <a:r>
              <a:rPr lang="ru-RU" dirty="0" smtClean="0"/>
              <a:t> </a:t>
            </a:r>
            <a:r>
              <a:rPr lang="en-US" dirty="0" smtClean="0"/>
              <a:t>ABC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При его использовании команда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read</a:t>
            </a:r>
            <a:r>
              <a:rPr lang="ru-RU" dirty="0" smtClean="0"/>
              <a:t> не просит пользователя ввести исходные данные, а автоматически берет их из задачника. </a:t>
            </a:r>
          </a:p>
          <a:p>
            <a:pPr algn="just"/>
            <a:r>
              <a:rPr lang="ru-RU" dirty="0" smtClean="0"/>
              <a:t>Аналогично команда 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write</a:t>
            </a:r>
            <a:r>
              <a:rPr lang="ru-RU" dirty="0" smtClean="0"/>
              <a:t> отправляет результат не на экран, а в задачник, который уже сам проверяет, правильный получен ответ или нет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1" y="4406900"/>
            <a:ext cx="7566051" cy="1362075"/>
          </a:xfrm>
        </p:spPr>
        <p:txBody>
          <a:bodyPr/>
          <a:lstStyle/>
          <a:p>
            <a:r>
              <a:rPr lang="ru-RU" dirty="0" smtClean="0"/>
              <a:t>Задачник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Начало работы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7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начать работу с задачником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начать работать с задачником, необходимо выбрать:</a:t>
            </a:r>
          </a:p>
          <a:p>
            <a:pPr lvl="1"/>
            <a:r>
              <a:rPr lang="ru-RU" dirty="0" smtClean="0"/>
              <a:t> пункт меню </a:t>
            </a:r>
            <a:br>
              <a:rPr lang="ru-RU" dirty="0" smtClean="0"/>
            </a:br>
            <a:r>
              <a:rPr lang="ru-RU" b="1" dirty="0" smtClean="0"/>
              <a:t>Сервис</a:t>
            </a:r>
            <a:r>
              <a:rPr lang="ru-RU" dirty="0" smtClean="0"/>
              <a:t>  → </a:t>
            </a:r>
            <a:r>
              <a:rPr lang="ru-RU" b="1" dirty="0" smtClean="0"/>
              <a:t>Создать шаблон программы,</a:t>
            </a:r>
          </a:p>
          <a:p>
            <a:pPr lvl="1"/>
            <a:r>
              <a:rPr lang="ru-RU" dirty="0" smtClean="0"/>
              <a:t>или нажать соответствующую кнопку      на </a:t>
            </a:r>
            <a:br>
              <a:rPr lang="ru-RU" dirty="0" smtClean="0"/>
            </a:br>
            <a:r>
              <a:rPr lang="ru-RU" dirty="0" smtClean="0"/>
              <a:t>панели инструментов,</a:t>
            </a:r>
          </a:p>
          <a:p>
            <a:pPr lvl="1"/>
            <a:r>
              <a:rPr lang="ru-RU" dirty="0" smtClean="0"/>
              <a:t>или нажать комбинацию клавиш </a:t>
            </a:r>
            <a:r>
              <a:rPr lang="en-US" b="1" dirty="0" smtClean="0">
                <a:solidFill>
                  <a:srgbClr val="FF0000"/>
                </a:solidFill>
              </a:rPr>
              <a:t>ctrl+shift+L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52896" t="7326" r="45852" b="90796"/>
          <a:stretch>
            <a:fillRect/>
          </a:stretch>
        </p:blipFill>
        <p:spPr bwMode="auto">
          <a:xfrm>
            <a:off x="6732240" y="2708920"/>
            <a:ext cx="504056" cy="5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экране </a:t>
            </a:r>
            <a:r>
              <a:rPr lang="ru-RU" dirty="0" smtClean="0"/>
              <a:t>окно </a:t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smtClean="0"/>
              <a:t>предложением выбора </a:t>
            </a:r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 l="28027" t="38281" r="28027" b="38281"/>
          <a:stretch>
            <a:fillRect/>
          </a:stretch>
        </p:blipFill>
        <p:spPr bwMode="auto">
          <a:xfrm>
            <a:off x="857224" y="2428868"/>
            <a:ext cx="750099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4214778" y="5572140"/>
            <a:ext cx="4929222" cy="1097220"/>
          </a:xfrm>
          <a:prstGeom prst="wedgeRoundRectCallout">
            <a:avLst>
              <a:gd name="adj1" fmla="val -56509"/>
              <a:gd name="adj2" fmla="val -130734"/>
              <a:gd name="adj3" fmla="val 16667"/>
            </a:avLst>
          </a:prstGeom>
          <a:solidFill>
            <a:schemeClr val="bg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Все возможные группы заданий перечислены  в нижней части окна.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000364" y="1340768"/>
            <a:ext cx="6143636" cy="1008112"/>
          </a:xfrm>
          <a:prstGeom prst="wedgeRoundRectCallout">
            <a:avLst>
              <a:gd name="adj1" fmla="val -60436"/>
              <a:gd name="adj2" fmla="val 151380"/>
              <a:gd name="adj3" fmla="val 16667"/>
            </a:avLst>
          </a:prstGeom>
          <a:solidFill>
            <a:schemeClr val="bg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 строке </a:t>
            </a:r>
            <a:r>
              <a:rPr lang="ru-RU" sz="2000" b="1" dirty="0" smtClean="0">
                <a:solidFill>
                  <a:schemeClr val="tx1"/>
                </a:solidFill>
              </a:rPr>
              <a:t>Задание</a:t>
            </a:r>
            <a:r>
              <a:rPr lang="ru-RU" sz="2000" dirty="0" smtClean="0">
                <a:solidFill>
                  <a:schemeClr val="tx1"/>
                </a:solidFill>
              </a:rPr>
              <a:t> нужно написать название группы заданий и указать номер упражнения в группе.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 l="27832" t="38086" r="28222" b="37499"/>
          <a:stretch>
            <a:fillRect/>
          </a:stretch>
        </p:blipFill>
        <p:spPr bwMode="auto">
          <a:xfrm>
            <a:off x="928662" y="2571744"/>
            <a:ext cx="7429553" cy="309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3000364" y="476672"/>
            <a:ext cx="6143636" cy="1500198"/>
          </a:xfrm>
          <a:prstGeom prst="wedgeRoundRectCallout">
            <a:avLst>
              <a:gd name="adj1" fmla="val -52157"/>
              <a:gd name="adj2" fmla="val 152446"/>
              <a:gd name="adj3" fmla="val 16667"/>
            </a:avLst>
          </a:prstGeom>
          <a:solidFill>
            <a:schemeClr val="bg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Например, чтобы приступить к выполнению первой части из группы </a:t>
            </a:r>
            <a:r>
              <a:rPr lang="en-US" sz="2000" b="1" dirty="0" smtClean="0">
                <a:solidFill>
                  <a:schemeClr val="tx1"/>
                </a:solidFill>
              </a:rPr>
              <a:t>Begin</a:t>
            </a:r>
            <a:r>
              <a:rPr lang="ru-RU" sz="2000" dirty="0" smtClean="0">
                <a:solidFill>
                  <a:schemeClr val="tx1"/>
                </a:solidFill>
              </a:rPr>
              <a:t>, требуется напечатать строку </a:t>
            </a:r>
            <a:r>
              <a:rPr lang="en-US" sz="2000" b="1" dirty="0" smtClean="0">
                <a:solidFill>
                  <a:schemeClr val="tx1"/>
                </a:solidFill>
              </a:rPr>
              <a:t>Begin</a:t>
            </a:r>
            <a:r>
              <a:rPr lang="ru-RU" sz="2000" b="1" dirty="0" smtClean="0">
                <a:solidFill>
                  <a:schemeClr val="tx1"/>
                </a:solidFill>
              </a:rPr>
              <a:t>1</a:t>
            </a:r>
            <a:r>
              <a:rPr lang="ru-RU" sz="2000" dirty="0" smtClean="0">
                <a:solidFill>
                  <a:schemeClr val="tx1"/>
                </a:solidFill>
              </a:rPr>
              <a:t> и нажать клавишу </a:t>
            </a:r>
            <a:r>
              <a:rPr lang="en-US" sz="2000" b="1" dirty="0" smtClean="0">
                <a:solidFill>
                  <a:schemeClr val="tx1"/>
                </a:solidFill>
              </a:rPr>
              <a:t>Enter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или кнопку </a:t>
            </a:r>
            <a:r>
              <a:rPr lang="ru-RU" sz="2000" b="1" dirty="0" smtClean="0">
                <a:solidFill>
                  <a:schemeClr val="tx1"/>
                </a:solidFill>
              </a:rPr>
              <a:t>Загрузка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10.02.2014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r="48459" b="71564"/>
          <a:stretch>
            <a:fillRect/>
          </a:stretch>
        </p:blipFill>
        <p:spPr bwMode="auto">
          <a:xfrm>
            <a:off x="642910" y="1500174"/>
            <a:ext cx="7804602" cy="322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3000364" y="4643446"/>
            <a:ext cx="6143636" cy="1500198"/>
          </a:xfrm>
          <a:prstGeom prst="wedgeRoundRectCallout">
            <a:avLst>
              <a:gd name="adj1" fmla="val -26005"/>
              <a:gd name="adj2" fmla="val -182758"/>
              <a:gd name="adj3" fmla="val 16667"/>
            </a:avLst>
          </a:prstGeom>
          <a:solidFill>
            <a:schemeClr val="bg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Чтобы узнать, в чем состоит задание, которое требуется решать, можно запустить программу сразу после вставки шаблона.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2614</TotalTime>
  <Words>586</Words>
  <Application>Microsoft Office PowerPoint</Application>
  <PresentationFormat>Экран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Использование встроенного  задачника в Pascal ABC</vt:lpstr>
      <vt:lpstr>задачник, встроенный в Pascal ABC</vt:lpstr>
      <vt:lpstr>О проверке правильности программы</vt:lpstr>
      <vt:lpstr>Об автоматизации работы  по проверке правильности программы </vt:lpstr>
      <vt:lpstr>Задачник</vt:lpstr>
      <vt:lpstr>Как начать работу с задачником</vt:lpstr>
      <vt:lpstr>На экране окно  с предложением выбора задания</vt:lpstr>
      <vt:lpstr>Слайд 8</vt:lpstr>
      <vt:lpstr>Слайд 9</vt:lpstr>
      <vt:lpstr>Слайд 10</vt:lpstr>
      <vt:lpstr>Слайд 11</vt:lpstr>
      <vt:lpstr>Запуск программы</vt:lpstr>
      <vt:lpstr>«Верное решение.  Тест номер 1 (из 3)» </vt:lpstr>
      <vt:lpstr>Зачем проверять решение на нескольких тестах?</vt:lpstr>
      <vt:lpstr>Порядок ввода</vt:lpstr>
      <vt:lpstr>Выводить тоже необходимо в правильном порядке</vt:lpstr>
      <vt:lpstr>Самое главное</vt:lpstr>
      <vt:lpstr>Задания группы Begin</vt:lpstr>
      <vt:lpstr>Задания группы Begin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 Цыбикова</dc:creator>
  <cp:lastModifiedBy>Тамара Цыбикова</cp:lastModifiedBy>
  <cp:revision>385</cp:revision>
  <dcterms:created xsi:type="dcterms:W3CDTF">2012-09-24T15:18:35Z</dcterms:created>
  <dcterms:modified xsi:type="dcterms:W3CDTF">2014-02-09T22:18:50Z</dcterms:modified>
</cp:coreProperties>
</file>