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9" r:id="rId13"/>
    <p:sldId id="270" r:id="rId14"/>
    <p:sldId id="26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11" autoAdjust="0"/>
    <p:restoredTop sz="94660"/>
  </p:normalViewPr>
  <p:slideViewPr>
    <p:cSldViewPr>
      <p:cViewPr varScale="1">
        <p:scale>
          <a:sx n="63" d="100"/>
          <a:sy n="63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05400" cy="2330022"/>
          </a:xfrm>
        </p:spPr>
        <p:txBody>
          <a:bodyPr/>
          <a:lstStyle/>
          <a:p>
            <a:pPr algn="ctr"/>
            <a:r>
              <a:rPr lang="ru-RU" dirty="0" smtClean="0"/>
              <a:t>Основы социальной информатики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714752"/>
            <a:ext cx="5114778" cy="1101248"/>
          </a:xfrm>
        </p:spPr>
        <p:txBody>
          <a:bodyPr/>
          <a:lstStyle/>
          <a:p>
            <a:r>
              <a:rPr lang="ru-RU" dirty="0" smtClean="0"/>
              <a:t>Информационная деятельность человека в историческом аспекте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Телеграфы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162385" cy="312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71876"/>
            <a:ext cx="4140411" cy="310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Четвёртая информационная революция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785926"/>
            <a:ext cx="3214710" cy="48463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900" dirty="0" smtClean="0"/>
              <a:t>1945 г. </a:t>
            </a:r>
            <a:r>
              <a:rPr lang="ru-RU" sz="1900" dirty="0" smtClean="0"/>
              <a:t>- изобретение </a:t>
            </a:r>
            <a:r>
              <a:rPr lang="ru-RU" sz="1900" dirty="0" smtClean="0"/>
              <a:t>ЭВМ</a:t>
            </a:r>
          </a:p>
          <a:p>
            <a:pPr algn="ctr">
              <a:buNone/>
            </a:pPr>
            <a:r>
              <a:rPr lang="ru-RU" sz="1900" dirty="0" smtClean="0"/>
              <a:t> </a:t>
            </a:r>
          </a:p>
          <a:p>
            <a:pPr algn="ctr">
              <a:buNone/>
            </a:pPr>
            <a:r>
              <a:rPr lang="ru-RU" sz="1900" dirty="0" smtClean="0"/>
              <a:t>1970-1980 годы - </a:t>
            </a:r>
            <a:r>
              <a:rPr lang="ru-RU" sz="1900" dirty="0" smtClean="0"/>
              <a:t>появление </a:t>
            </a:r>
            <a:r>
              <a:rPr lang="ru-RU" sz="1900" dirty="0" smtClean="0"/>
              <a:t>персональных компьютеров сделало </a:t>
            </a:r>
            <a:r>
              <a:rPr lang="ru-RU" sz="1900" dirty="0" smtClean="0"/>
              <a:t>использование ЭВМ массовой технологией для работы с информацией. </a:t>
            </a:r>
            <a:endParaRPr lang="ru-RU" sz="1900" dirty="0" smtClean="0"/>
          </a:p>
          <a:p>
            <a:pPr algn="ctr">
              <a:buNone/>
            </a:pPr>
            <a:endParaRPr lang="ru-RU" sz="1900" dirty="0" smtClean="0"/>
          </a:p>
          <a:p>
            <a:pPr algn="ctr">
              <a:buNone/>
            </a:pPr>
            <a:r>
              <a:rPr lang="ru-RU" sz="1900" dirty="0" smtClean="0"/>
              <a:t>1990-е годы - с</a:t>
            </a:r>
            <a:r>
              <a:rPr lang="ru-RU" sz="1900" dirty="0" smtClean="0"/>
              <a:t>оздание </a:t>
            </a:r>
            <a:r>
              <a:rPr lang="ru-RU" sz="1900" dirty="0" smtClean="0"/>
              <a:t>Интернета </a:t>
            </a:r>
            <a:r>
              <a:rPr lang="ru-RU" sz="1900" dirty="0" smtClean="0"/>
              <a:t>можно </a:t>
            </a:r>
            <a:r>
              <a:rPr lang="ru-RU" sz="1900" dirty="0" smtClean="0"/>
              <a:t>рассматривать как начало пятой информационной революции, происходящих на наших глазах.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4591013" cy="344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643050"/>
            <a:ext cx="4661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Появление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микропроцессорной техники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и персональных компьютеров.</a:t>
            </a:r>
            <a:endParaRPr lang="ru-RU" sz="24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i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691437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86050" y="650083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71670" y="5286388"/>
            <a:ext cx="4572000" cy="400050"/>
          </a:xfrm>
          <a:prstGeom prst="rect">
            <a:avLst/>
          </a:prstGeo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AFD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7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AFD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ENIAC </a:t>
            </a:r>
            <a:endParaRPr kumimoji="0" lang="ru-RU" sz="72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AFD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28652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Первый электронный цифровой компьютер. США. 1945 г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lt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14300"/>
            <a:ext cx="5262562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72132" y="1857364"/>
            <a:ext cx="20002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/>
            <a:r>
              <a:rPr lang="ru-RU" sz="2000" dirty="0" smtClean="0">
                <a:solidFill>
                  <a:schemeClr val="accent1"/>
                </a:solidFill>
              </a:rPr>
              <a:t>Первый </a:t>
            </a:r>
          </a:p>
          <a:p>
            <a:pPr defTabSz="762000"/>
            <a:r>
              <a:rPr lang="ru-RU" sz="2000" dirty="0" smtClean="0">
                <a:solidFill>
                  <a:schemeClr val="accent1"/>
                </a:solidFill>
              </a:rPr>
              <a:t>персональный</a:t>
            </a:r>
          </a:p>
          <a:p>
            <a:pPr defTabSz="762000"/>
            <a:r>
              <a:rPr lang="ru-RU" sz="2000" dirty="0" smtClean="0">
                <a:solidFill>
                  <a:schemeClr val="accent1"/>
                </a:solidFill>
              </a:rPr>
              <a:t> компьютер </a:t>
            </a:r>
          </a:p>
          <a:p>
            <a:pPr defTabSz="762000"/>
            <a:r>
              <a:rPr lang="ru-RU" sz="2400" b="1" i="1" u="sng" dirty="0" err="1" smtClean="0">
                <a:solidFill>
                  <a:schemeClr val="accent1"/>
                </a:solidFill>
              </a:rPr>
              <a:t>Xerox</a:t>
            </a:r>
            <a:r>
              <a:rPr lang="ru-RU" sz="2400" b="1" i="1" u="sng" dirty="0" smtClean="0">
                <a:solidFill>
                  <a:schemeClr val="accent1"/>
                </a:solidFill>
              </a:rPr>
              <a:t> </a:t>
            </a:r>
            <a:r>
              <a:rPr lang="ru-RU" sz="2400" b="1" i="1" u="sng" dirty="0" err="1" smtClean="0">
                <a:solidFill>
                  <a:schemeClr val="accent1"/>
                </a:solidFill>
              </a:rPr>
              <a:t>Alto</a:t>
            </a:r>
            <a:endParaRPr lang="ru-RU" sz="2400" b="1" i="1" u="sng" dirty="0" smtClean="0">
              <a:solidFill>
                <a:schemeClr val="accent1"/>
              </a:solidFill>
            </a:endParaRPr>
          </a:p>
          <a:p>
            <a:pPr defTabSz="762000"/>
            <a:r>
              <a:rPr lang="ru-RU" sz="2000" dirty="0" smtClean="0">
                <a:solidFill>
                  <a:schemeClr val="accent1"/>
                </a:solidFill>
              </a:rPr>
              <a:t>(1973 г.).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85728"/>
            <a:ext cx="3786214" cy="371477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b="1" i="1" dirty="0" smtClean="0"/>
              <a:t>  </a:t>
            </a:r>
            <a:r>
              <a:rPr lang="ru-RU" sz="2800" i="1" dirty="0" smtClean="0">
                <a:solidFill>
                  <a:schemeClr val="accent1"/>
                </a:solidFill>
              </a:rPr>
              <a:t>Информационная революция </a:t>
            </a:r>
            <a:r>
              <a:rPr lang="ru-RU" sz="2800" i="1" dirty="0" smtClean="0">
                <a:solidFill>
                  <a:schemeClr val="accent1"/>
                </a:solidFill>
              </a:rPr>
              <a:t>–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chemeClr val="accent1"/>
                </a:solidFill>
              </a:rPr>
              <a:t> </a:t>
            </a:r>
            <a:r>
              <a:rPr lang="ru-RU" sz="2000" i="1" dirty="0" smtClean="0">
                <a:solidFill>
                  <a:schemeClr val="accent1"/>
                </a:solidFill>
              </a:rPr>
              <a:t>  </a:t>
            </a:r>
            <a:r>
              <a:rPr lang="ru-RU" sz="2400" i="1" dirty="0" smtClean="0"/>
              <a:t>кардинальные </a:t>
            </a:r>
            <a:r>
              <a:rPr lang="ru-RU" sz="2400" i="1" dirty="0" smtClean="0"/>
              <a:t>изменения  в области информационной деятельности людей вследствие новых открытий, изобретений</a:t>
            </a:r>
            <a:r>
              <a:rPr lang="ru-RU" sz="2400" i="1" dirty="0" smtClean="0"/>
              <a:t>.</a:t>
            </a:r>
            <a:endParaRPr lang="ru-RU" sz="24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643314"/>
            <a:ext cx="4286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000" b="1" i="1" dirty="0" smtClean="0"/>
              <a:t> Три группы профессий в информационной области направлены на: </a:t>
            </a: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   </a:t>
            </a:r>
          </a:p>
          <a:p>
            <a:pPr>
              <a:buNone/>
            </a:pPr>
            <a:r>
              <a:rPr lang="ru-RU" sz="2000" b="1" i="1" dirty="0" smtClean="0"/>
              <a:t>1</a:t>
            </a:r>
            <a:r>
              <a:rPr lang="ru-RU" sz="2000" b="1" i="1" dirty="0" smtClean="0"/>
              <a:t>) производство новых знаний (информации</a:t>
            </a:r>
            <a:r>
              <a:rPr lang="ru-RU" sz="2000" b="1" i="1" dirty="0" smtClean="0"/>
              <a:t>);</a:t>
            </a:r>
          </a:p>
          <a:p>
            <a:pPr>
              <a:buNone/>
            </a:pPr>
            <a:r>
              <a:rPr lang="ru-RU" sz="2000" b="1" i="1" dirty="0" smtClean="0"/>
              <a:t>2) </a:t>
            </a:r>
            <a:r>
              <a:rPr lang="ru-RU" sz="2000" b="1" i="1" dirty="0" smtClean="0"/>
              <a:t>сопровождение </a:t>
            </a:r>
            <a:r>
              <a:rPr lang="ru-RU" sz="2000" b="1" i="1" dirty="0" smtClean="0"/>
              <a:t>информации;</a:t>
            </a:r>
          </a:p>
          <a:p>
            <a:pPr>
              <a:buNone/>
            </a:pPr>
            <a:r>
              <a:rPr lang="ru-RU" sz="2000" b="1" i="1" dirty="0" smtClean="0"/>
              <a:t>3</a:t>
            </a:r>
            <a:r>
              <a:rPr lang="ru-RU" sz="2000" b="1" i="1" dirty="0" smtClean="0"/>
              <a:t>) использование </a:t>
            </a:r>
            <a:r>
              <a:rPr lang="ru-RU" sz="2000" b="1" i="1" dirty="0" smtClean="0"/>
              <a:t>информации.</a:t>
            </a:r>
            <a:endParaRPr lang="ru-RU" sz="2000" b="1" i="1" dirty="0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3143272" cy="3143272"/>
          </a:xfrm>
          <a:prstGeom prst="rect">
            <a:avLst/>
          </a:prstGeom>
        </p:spPr>
      </p:pic>
      <p:pic>
        <p:nvPicPr>
          <p:cNvPr id="6" name="Рисунок 5" descr="vopr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71942"/>
            <a:ext cx="2928958" cy="219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источники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500174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И.Г. Семакин «Информатика и ИКТ» учебник для 11 класса, профильный уровень, Москва, Бином. Лаборатория знаний, 2013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Фотографии, выполненные Вислых З.С. В политехническом музее. Москва, 2012</a:t>
            </a:r>
            <a:endParaRPr lang="ru-RU" dirty="0"/>
          </a:p>
        </p:txBody>
      </p:sp>
      <p:pic>
        <p:nvPicPr>
          <p:cNvPr id="6146" name="Picture 2" descr="http://byhgalter.com/wp-content/uploads/2010/04/MMI-PC-genie-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71810"/>
            <a:ext cx="4286248" cy="3472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чем заключается информационная </a:t>
            </a:r>
            <a:r>
              <a:rPr lang="ru-RU" sz="3200" dirty="0" smtClean="0"/>
              <a:t>деятельность?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4786346" cy="3989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Информация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воспроизведение 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реальности в сознании человека.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Система </a:t>
            </a: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знаний </a:t>
            </a: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человека</a:t>
            </a:r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совокупность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понятий, которыми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он оперирует.</a:t>
            </a:r>
          </a:p>
          <a:p>
            <a:pPr>
              <a:buNone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Пополнение знаний человека происходит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от непосредственного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контакта с  объектами внешнего мира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infor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928802"/>
            <a:ext cx="3048655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7238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Информационная деятельность человека включает в себя: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Восприятие данных из внешнего мира;</a:t>
            </a:r>
          </a:p>
          <a:p>
            <a:endParaRPr lang="ru-RU" dirty="0" smtClean="0"/>
          </a:p>
          <a:p>
            <a:r>
              <a:rPr lang="ru-RU" dirty="0" smtClean="0"/>
              <a:t>Переработку их в информацию;</a:t>
            </a:r>
          </a:p>
          <a:p>
            <a:endParaRPr lang="ru-RU" dirty="0" smtClean="0"/>
          </a:p>
          <a:p>
            <a:r>
              <a:rPr lang="ru-RU" dirty="0" smtClean="0"/>
              <a:t>Использование информации для принятия решений о своих последующих действиях в быту, на производстве, в социальных отношениях, </a:t>
            </a:r>
            <a:r>
              <a:rPr lang="ru-RU" sz="2800" dirty="0" smtClean="0"/>
              <a:t>в том числе действиях , связанных с дальнейшим познанием и преобразованием действительности.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Информационные революции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2" action="ppaction://hlinksldjump"/>
              </a:rPr>
              <a:t>Первая информационная революция 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(5-6 тыс. лет назад</a:t>
            </a:r>
          </a:p>
          <a:p>
            <a:endParaRPr lang="ru-RU" sz="20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3" action="ppaction://hlinksldjump"/>
              </a:rPr>
              <a:t>Вторая информационная революция 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(середина </a:t>
            </a:r>
            <a:r>
              <a:rPr lang="en-US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XV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века)</a:t>
            </a:r>
          </a:p>
          <a:p>
            <a:endParaRPr lang="ru-RU" sz="20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4" action="ppaction://hlinksldjump"/>
              </a:rPr>
              <a:t>Третья информационная революция 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(конец </a:t>
            </a:r>
            <a:r>
              <a:rPr lang="en-US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XIX 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века)</a:t>
            </a:r>
          </a:p>
          <a:p>
            <a:endParaRPr lang="ru-RU" sz="20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5" action="ppaction://hlinksldjump"/>
              </a:rPr>
              <a:t>Четвертая информационная революция 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(вторая половина  </a:t>
            </a:r>
            <a:r>
              <a:rPr lang="en-US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XX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века)</a:t>
            </a:r>
          </a:p>
          <a:p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Первая информационная революция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609416"/>
            <a:ext cx="4714908" cy="50342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chemeClr val="accent1"/>
                </a:solidFill>
              </a:rPr>
              <a:t>Изобретение </a:t>
            </a:r>
            <a:r>
              <a:rPr lang="ru-RU" sz="2400" b="1" dirty="0" smtClean="0">
                <a:solidFill>
                  <a:schemeClr val="accent1"/>
                </a:solidFill>
              </a:rPr>
              <a:t>и </a:t>
            </a:r>
            <a:r>
              <a:rPr lang="ru-RU" sz="2400" b="1" dirty="0" smtClean="0">
                <a:solidFill>
                  <a:schemeClr val="accent1"/>
                </a:solidFill>
              </a:rPr>
              <a:t>распространение </a:t>
            </a:r>
            <a:r>
              <a:rPr lang="ru-RU" sz="2400" b="1" dirty="0" smtClean="0">
                <a:solidFill>
                  <a:schemeClr val="accent1"/>
                </a:solidFill>
              </a:rPr>
              <a:t>письменности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1900" dirty="0" smtClean="0"/>
              <a:t>около </a:t>
            </a:r>
            <a:r>
              <a:rPr lang="ru-RU" sz="1900" dirty="0" smtClean="0"/>
              <a:t>5-6 тыс. лет назад в Месопотамии , через 2 тыс. лет в Китае , позже в </a:t>
            </a:r>
            <a:r>
              <a:rPr lang="ru-RU" sz="1900" dirty="0" smtClean="0"/>
              <a:t>Европе. </a:t>
            </a:r>
          </a:p>
          <a:p>
            <a:pPr algn="ctr">
              <a:buNone/>
            </a:pPr>
            <a:r>
              <a:rPr lang="ru-RU" sz="1900" dirty="0" smtClean="0"/>
              <a:t> </a:t>
            </a:r>
            <a:r>
              <a:rPr lang="ru-RU" sz="1900" dirty="0" smtClean="0"/>
              <a:t>   </a:t>
            </a:r>
            <a:r>
              <a:rPr lang="ru-RU" sz="1900" dirty="0" smtClean="0"/>
              <a:t>Около </a:t>
            </a:r>
            <a:r>
              <a:rPr lang="ru-RU" sz="1900" dirty="0" smtClean="0"/>
              <a:t>1300 г. </a:t>
            </a:r>
            <a:r>
              <a:rPr lang="ru-RU" sz="1900" dirty="0" smtClean="0"/>
              <a:t>до </a:t>
            </a:r>
            <a:r>
              <a:rPr lang="ru-RU" sz="1900" dirty="0" smtClean="0"/>
              <a:t>н. э. в Китае появляются первые рукописные книги. </a:t>
            </a:r>
            <a:endParaRPr lang="ru-RU" sz="1900" dirty="0" smtClean="0"/>
          </a:p>
          <a:p>
            <a:pPr algn="ctr">
              <a:buNone/>
            </a:pPr>
            <a:r>
              <a:rPr lang="ru-RU" sz="1900" dirty="0" smtClean="0"/>
              <a:t>Первой </a:t>
            </a:r>
            <a:r>
              <a:rPr lang="ru-RU" sz="1900" dirty="0" smtClean="0"/>
              <a:t>рукописной книгой в Греции стали поэмы Гомера. </a:t>
            </a:r>
            <a:endParaRPr lang="ru-RU" sz="1900" dirty="0" smtClean="0"/>
          </a:p>
          <a:p>
            <a:pPr algn="ctr">
              <a:buNone/>
            </a:pPr>
            <a:r>
              <a:rPr lang="ru-RU" sz="1900" dirty="0" smtClean="0"/>
              <a:t>Цивилизации </a:t>
            </a:r>
            <a:r>
              <a:rPr lang="ru-RU" sz="1900" dirty="0" smtClean="0"/>
              <a:t>, основавшие письменность , </a:t>
            </a:r>
            <a:r>
              <a:rPr lang="ru-RU" sz="1900" dirty="0" smtClean="0"/>
              <a:t>развивались </a:t>
            </a:r>
            <a:r>
              <a:rPr lang="ru-RU" sz="1900" dirty="0" smtClean="0"/>
              <a:t>быстрее других ,достигали более высокого культурного и экономического уровня.</a:t>
            </a:r>
            <a:endParaRPr lang="ru-RU" sz="1900" dirty="0"/>
          </a:p>
        </p:txBody>
      </p:sp>
      <p:pic>
        <p:nvPicPr>
          <p:cNvPr id="4" name="Рисунок 3" descr="161b6b1615bc880d43d41346a518dd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2571768" cy="2799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57694"/>
            <a:ext cx="3382196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/>
                <a:solidFill>
                  <a:schemeClr val="accent3"/>
                </a:solidFill>
              </a:rPr>
              <a:t>Вторая информационная </a:t>
            </a:r>
            <a:r>
              <a:rPr lang="ru-RU" sz="3200" dirty="0" smtClean="0">
                <a:ln/>
                <a:solidFill>
                  <a:schemeClr val="accent3"/>
                </a:solidFill>
              </a:rPr>
              <a:t>революция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3786214" cy="32147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1"/>
                </a:solidFill>
              </a:rPr>
              <a:t>Изобретение </a:t>
            </a:r>
            <a:r>
              <a:rPr lang="ru-RU" sz="2400" b="1" i="1" dirty="0" smtClean="0">
                <a:solidFill>
                  <a:schemeClr val="accent1"/>
                </a:solidFill>
              </a:rPr>
              <a:t>книгопечатания.</a:t>
            </a:r>
            <a:r>
              <a:rPr lang="ru-RU" sz="1600" i="1" dirty="0" smtClean="0"/>
              <a:t> </a:t>
            </a:r>
            <a:endParaRPr lang="ru-RU" sz="1600" i="1" dirty="0" smtClean="0"/>
          </a:p>
          <a:p>
            <a:pPr>
              <a:buNone/>
            </a:pPr>
            <a:r>
              <a:rPr lang="ru-RU" sz="1800" i="1" dirty="0" smtClean="0"/>
              <a:t>В </a:t>
            </a:r>
            <a:r>
              <a:rPr lang="ru-RU" sz="1800" i="1" dirty="0" smtClean="0"/>
              <a:t>середине </a:t>
            </a:r>
            <a:r>
              <a:rPr lang="en-US" sz="1800" i="1" dirty="0" smtClean="0"/>
              <a:t>XV</a:t>
            </a:r>
            <a:r>
              <a:rPr lang="ru-RU" sz="1800" i="1" dirty="0" smtClean="0"/>
              <a:t> века немецкий изобретатель Иоганн Гуттенберг создал первый печатный станок. </a:t>
            </a:r>
            <a:endParaRPr lang="ru-RU" sz="1800" i="1" dirty="0" smtClean="0"/>
          </a:p>
          <a:p>
            <a:pPr>
              <a:buNone/>
            </a:pPr>
            <a:r>
              <a:rPr lang="ru-RU" sz="1800" i="1" dirty="0" smtClean="0"/>
              <a:t>С </a:t>
            </a:r>
            <a:r>
              <a:rPr lang="ru-RU" sz="1800" i="1" dirty="0" smtClean="0"/>
              <a:t>распространением книгопечатания стало возможным не только сохранять информацию , но и сделать ее массово-доступной</a:t>
            </a:r>
            <a:r>
              <a:rPr lang="ru-RU" sz="1600" i="1" dirty="0" smtClean="0"/>
              <a:t>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3857628"/>
            <a:ext cx="35718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Грамотность </a:t>
            </a:r>
            <a:r>
              <a:rPr lang="ru-RU" i="1" dirty="0" smtClean="0"/>
              <a:t>становится </a:t>
            </a:r>
            <a:r>
              <a:rPr lang="ru-RU" i="1" dirty="0" smtClean="0"/>
              <a:t>всеобщим явлением. Все это ускорило рост науки и техники , помогло </a:t>
            </a:r>
            <a:r>
              <a:rPr lang="ru-RU" i="1" dirty="0" smtClean="0"/>
              <a:t>промышленной </a:t>
            </a:r>
            <a:r>
              <a:rPr lang="ru-RU" i="1" dirty="0" smtClean="0"/>
              <a:t>революции. 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Книгоизданием</a:t>
            </a:r>
            <a:r>
              <a:rPr lang="ru-RU" i="1" dirty="0" smtClean="0"/>
              <a:t>,  </a:t>
            </a:r>
            <a:r>
              <a:rPr lang="ru-RU" i="1" dirty="0" smtClean="0"/>
              <a:t>выпуском </a:t>
            </a:r>
            <a:r>
              <a:rPr lang="ru-RU" i="1" dirty="0" smtClean="0"/>
              <a:t>газет и журналов стали заниматься </a:t>
            </a:r>
            <a:r>
              <a:rPr lang="ru-RU" i="1" dirty="0" smtClean="0"/>
              <a:t>писатели и журналисты.</a:t>
            </a:r>
            <a:endParaRPr lang="ru-RU" dirty="0"/>
          </a:p>
        </p:txBody>
      </p:sp>
      <p:pic>
        <p:nvPicPr>
          <p:cNvPr id="5" name="Рисунок 4" descr="1345562232_082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424692"/>
            <a:ext cx="3357586" cy="2276443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466" y="1142984"/>
            <a:ext cx="386968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Третья информационная революция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95144"/>
            <a:ext cx="4071966" cy="496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Изобретение </a:t>
            </a:r>
            <a:r>
              <a:rPr lang="ru-RU" sz="2400" dirty="0" smtClean="0">
                <a:solidFill>
                  <a:schemeClr val="accent1"/>
                </a:solidFill>
              </a:rPr>
              <a:t>и </a:t>
            </a:r>
            <a:r>
              <a:rPr lang="ru-RU" sz="2400" dirty="0" smtClean="0">
                <a:solidFill>
                  <a:schemeClr val="accent1"/>
                </a:solidFill>
              </a:rPr>
              <a:t>распространение электрических </a:t>
            </a:r>
            <a:r>
              <a:rPr lang="ru-RU" sz="2400" dirty="0" smtClean="0">
                <a:solidFill>
                  <a:schemeClr val="accent1"/>
                </a:solidFill>
              </a:rPr>
              <a:t>связей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000" dirty="0" smtClean="0"/>
              <a:t>Телеграф</a:t>
            </a:r>
            <a:r>
              <a:rPr lang="ru-RU" sz="2000" dirty="0" smtClean="0"/>
              <a:t>, телефон, радио </a:t>
            </a:r>
            <a:r>
              <a:rPr lang="ru-RU" sz="2000" dirty="0" smtClean="0"/>
              <a:t>позволили </a:t>
            </a:r>
            <a:r>
              <a:rPr lang="ru-RU" sz="2000" dirty="0" smtClean="0"/>
              <a:t>оперативно передавать информацию на любые расстояния. </a:t>
            </a: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В </a:t>
            </a:r>
            <a:r>
              <a:rPr lang="ru-RU" sz="2000" dirty="0" smtClean="0"/>
              <a:t>середине </a:t>
            </a:r>
            <a:r>
              <a:rPr lang="en-US" sz="2000" dirty="0" smtClean="0"/>
              <a:t>XX</a:t>
            </a:r>
            <a:r>
              <a:rPr lang="ru-RU" sz="2000" dirty="0" smtClean="0"/>
              <a:t> века быстро распространяется телевидение. </a:t>
            </a: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643050"/>
            <a:ext cx="2622795" cy="2294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4071942"/>
            <a:ext cx="3929090" cy="2428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Телевизоры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E:\Моя работа\Уроки\История ВТ\в политехническом музее\первый телевизор 1932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3857652" cy="28930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364331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1932 г.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42918"/>
            <a:ext cx="34956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00694" y="364331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1936 г.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00504"/>
            <a:ext cx="4142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286380" y="5357826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Легендарный</a:t>
            </a:r>
          </a:p>
          <a:p>
            <a:pPr algn="ctr"/>
            <a:r>
              <a:rPr lang="ru-RU" dirty="0" smtClean="0"/>
              <a:t>КВН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Телефоны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786214" cy="22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71934" y="1428736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Телефон Белла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14686"/>
            <a:ext cx="4500594" cy="349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00438"/>
            <a:ext cx="2641587" cy="267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217</TotalTime>
  <Words>468</Words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Основы социальной информатики</vt:lpstr>
      <vt:lpstr>В чем заключается информационная деятельность?</vt:lpstr>
      <vt:lpstr>Информационная деятельность человека включает в себя:</vt:lpstr>
      <vt:lpstr>Информационные революции</vt:lpstr>
      <vt:lpstr>Первая информационная революция</vt:lpstr>
      <vt:lpstr>Вторая информационная революция</vt:lpstr>
      <vt:lpstr>Третья информационная революция</vt:lpstr>
      <vt:lpstr>Телевизоры </vt:lpstr>
      <vt:lpstr>Телефоны</vt:lpstr>
      <vt:lpstr>Телеграфы</vt:lpstr>
      <vt:lpstr>Четвёртая информационная революция</vt:lpstr>
      <vt:lpstr>Слайд 12</vt:lpstr>
      <vt:lpstr>Слайд 13</vt:lpstr>
      <vt:lpstr> </vt:lpstr>
      <vt:lpstr>Использованные 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социальной информатики</dc:title>
  <cp:lastModifiedBy>Zoya</cp:lastModifiedBy>
  <cp:revision>22</cp:revision>
  <dcterms:modified xsi:type="dcterms:W3CDTF">2014-01-23T19:10:47Z</dcterms:modified>
</cp:coreProperties>
</file>