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2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3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1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11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44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03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2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67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273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77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3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C64F-EABB-47E9-B4F6-14DAFE1B06FF}" type="datetimeFigureOut">
              <a:rPr lang="ru-RU" smtClean="0"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CE22-7986-4E02-ACFD-8CA9A2F2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63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/>
          </a:bodyPr>
          <a:lstStyle/>
          <a:p>
            <a:r>
              <a:rPr lang="ru-RU" dirty="0" smtClean="0"/>
              <a:t>Создание в процессе обучения творческой среды, обеспечивающей возможность самореализации учащихся.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Учительница английского языка </a:t>
            </a:r>
          </a:p>
          <a:p>
            <a:pPr algn="r"/>
            <a:r>
              <a:rPr lang="ru-RU" sz="2400" dirty="0" smtClean="0"/>
              <a:t>МБОУ «</a:t>
            </a:r>
            <a:r>
              <a:rPr lang="ru-RU" sz="2400" dirty="0" err="1" smtClean="0"/>
              <a:t>Юлдузская</a:t>
            </a:r>
            <a:r>
              <a:rPr lang="ru-RU" sz="2400" dirty="0" smtClean="0"/>
              <a:t> СОШ»</a:t>
            </a:r>
          </a:p>
          <a:p>
            <a:pPr algn="r"/>
            <a:r>
              <a:rPr lang="ru-RU" sz="2400" dirty="0" smtClean="0"/>
              <a:t>Новикова Л.В.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462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Творческие работы. </a:t>
            </a:r>
            <a:br>
              <a:rPr lang="ru-RU" b="1" dirty="0" smtClean="0"/>
            </a:br>
            <a:r>
              <a:rPr lang="ru-RU" b="1" dirty="0" smtClean="0"/>
              <a:t>Что же это такое?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Творческая </a:t>
            </a:r>
            <a:r>
              <a:rPr lang="ru-RU" dirty="0"/>
              <a:t>самостоятельная работа – это изложенный устно или написанный на языке материал по определенной теме, красочно оформленный учеником в соответствии с его способностями и представленный для оценивания.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6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Виды творческих заданий, развивающие: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I.  </a:t>
            </a:r>
            <a:r>
              <a:rPr lang="ru-RU" dirty="0" smtClean="0"/>
              <a:t>языковую </a:t>
            </a:r>
            <a:r>
              <a:rPr lang="ru-RU" dirty="0"/>
              <a:t>компетенцию (лексика, фонетика, грамматика</a:t>
            </a:r>
            <a:r>
              <a:rPr lang="ru-RU" dirty="0" smtClean="0"/>
              <a:t>)</a:t>
            </a:r>
          </a:p>
          <a:p>
            <a:pPr lvl="0"/>
            <a:r>
              <a:rPr lang="ru-RU" dirty="0"/>
              <a:t>книжка-малышка “Овощи. Фрукты”;</a:t>
            </a:r>
          </a:p>
          <a:p>
            <a:pPr lvl="0"/>
            <a:r>
              <a:rPr lang="ru-RU" dirty="0"/>
              <a:t>проект расписания уроков, ресторанного меню, меню на неделю;</a:t>
            </a:r>
          </a:p>
          <a:p>
            <a:pPr lvl="0"/>
            <a:r>
              <a:rPr lang="ru-RU" dirty="0"/>
              <a:t>англо-русский иллюстрированный словарь “Квартира. Предметы домашнего обихода”;</a:t>
            </a:r>
          </a:p>
          <a:p>
            <a:pPr lvl="0"/>
            <a:r>
              <a:rPr lang="ru-RU" dirty="0"/>
              <a:t>план-схема квартиры;</a:t>
            </a:r>
          </a:p>
          <a:p>
            <a:pPr lvl="0"/>
            <a:r>
              <a:rPr lang="ru-RU" dirty="0"/>
              <a:t>кроссворды по темам “Осень”, “Великобритания”.</a:t>
            </a:r>
          </a:p>
          <a:p>
            <a:pPr marL="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9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9898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Виды творческих заданий, развивающие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dirty="0" smtClean="0"/>
              <a:t>II.</a:t>
            </a:r>
            <a:r>
              <a:rPr lang="ru-RU" dirty="0"/>
              <a:t> речевую компетенцию (говорение, </a:t>
            </a:r>
            <a:r>
              <a:rPr lang="ru-RU" dirty="0" err="1"/>
              <a:t>аудирование</a:t>
            </a:r>
            <a:r>
              <a:rPr lang="ru-RU" dirty="0"/>
              <a:t>, чтение, письмо</a:t>
            </a:r>
            <a:r>
              <a:rPr lang="ru-RU" dirty="0" smtClean="0"/>
              <a:t>);</a:t>
            </a:r>
            <a:endParaRPr lang="en-US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изготовить веселого человечка, устно его описать;</a:t>
            </a:r>
          </a:p>
          <a:p>
            <a:pPr lvl="0"/>
            <a:r>
              <a:rPr lang="ru-RU" dirty="0"/>
              <a:t>иллюстрированные сочинения “Моя любимая картина”, “Мое любимое место”, “Моя семья”, “Моя квартира”;</a:t>
            </a:r>
          </a:p>
          <a:p>
            <a:pPr lvl="0"/>
            <a:r>
              <a:rPr lang="ru-RU" dirty="0"/>
              <a:t>рассказ о любимом времени года, о книге, фильме, друге, школе, городе с использованием фотографий, портретов, иллюстраций;</a:t>
            </a:r>
          </a:p>
          <a:p>
            <a:pPr lvl="0"/>
            <a:r>
              <a:rPr lang="ru-RU" dirty="0"/>
              <a:t>мини-исследование с анализом английских стихов;</a:t>
            </a:r>
          </a:p>
          <a:p>
            <a:pPr lvl="0"/>
            <a:r>
              <a:rPr lang="ru-RU" dirty="0"/>
              <a:t>художественный перевод стихотворений с иллюстрацией;</a:t>
            </a:r>
          </a:p>
          <a:p>
            <a:pPr lvl="0"/>
            <a:r>
              <a:rPr lang="ru-RU" dirty="0"/>
              <a:t>изготовить макет “Город моей мечты”, устно его описать.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Виды творческих заданий, развивающие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smtClean="0"/>
              <a:t>III.</a:t>
            </a:r>
            <a:r>
              <a:rPr lang="ru-RU" dirty="0" smtClean="0"/>
              <a:t>социокультурную </a:t>
            </a:r>
            <a:r>
              <a:rPr lang="ru-RU" dirty="0"/>
              <a:t>компетенцию (система ценностей, реалии жизни).</a:t>
            </a:r>
          </a:p>
          <a:p>
            <a:pPr lvl="0"/>
            <a:r>
              <a:rPr lang="ru-RU" dirty="0"/>
              <a:t>иллюстрированный реферат “Мой любимый художник. Его творчество”;</a:t>
            </a:r>
          </a:p>
          <a:p>
            <a:pPr lvl="0"/>
            <a:r>
              <a:rPr lang="ru-RU" dirty="0"/>
              <a:t>эскиз приглашения на день рождения, поздравительные открытки к  праздникам;</a:t>
            </a:r>
          </a:p>
          <a:p>
            <a:pPr lvl="0"/>
            <a:r>
              <a:rPr lang="ru-RU" dirty="0"/>
              <a:t>написание  адреса;</a:t>
            </a:r>
          </a:p>
          <a:p>
            <a:pPr lvl="0"/>
            <a:r>
              <a:rPr lang="ru-RU" dirty="0"/>
              <a:t>сопоставительный анализ расписания уроков в Великобритании и России;</a:t>
            </a:r>
          </a:p>
          <a:p>
            <a:r>
              <a:rPr lang="ru-RU" dirty="0"/>
              <a:t>написание письма</a:t>
            </a:r>
          </a:p>
        </p:txBody>
      </p:sp>
    </p:spTree>
    <p:extLst>
      <p:ext uri="{BB962C8B-B14F-4D97-AF65-F5344CB8AC3E}">
        <p14:creationId xmlns:p14="http://schemas.microsoft.com/office/powerpoint/2010/main" val="4663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3600" b="1" dirty="0"/>
              <a:t>Цели и задачи творческих работ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/>
              <a:t>Формируют культурную социально активную языковую личность.</a:t>
            </a:r>
          </a:p>
          <a:p>
            <a:pPr lvl="0"/>
            <a:r>
              <a:rPr lang="ru-RU" dirty="0"/>
              <a:t>Помогают лучше усваивать грамматику, запоминать новые слова и выражения, грамотно использовать их в устной и письменной речи.</a:t>
            </a:r>
          </a:p>
          <a:p>
            <a:pPr lvl="0"/>
            <a:r>
              <a:rPr lang="ru-RU" dirty="0"/>
              <a:t>Способствуют самостоятельности действий учеников по приобретению новых языковых и социокультурных знаний, практических умений межличностного общения.</a:t>
            </a:r>
          </a:p>
          <a:p>
            <a:pPr lvl="0"/>
            <a:r>
              <a:rPr lang="ru-RU" dirty="0"/>
              <a:t>Являются инструментом самостоятельного познания поликультурной картины английского народа во всем ее многообразии; географии, истории, культуры.</a:t>
            </a:r>
          </a:p>
          <a:p>
            <a:pPr lvl="0"/>
            <a:r>
              <a:rPr lang="ru-RU" dirty="0"/>
              <a:t>Побуждают использовать информационно-компьютерные технологии, обеспечивающие выход в глобальное информационное пространство. Творческие работы учащихся, выполненные с помощью таких технологий, поощряются дополнительно.</a:t>
            </a:r>
          </a:p>
          <a:p>
            <a:pPr lvl="0"/>
            <a:r>
              <a:rPr lang="ru-RU" dirty="0"/>
              <a:t>Повышают интерес к изучению английского языка. Даже самые слабые ученики всегда с удовольствием выполняют работы, т.к. есть возможность проявить свои индивидуальные способности.</a:t>
            </a:r>
          </a:p>
          <a:p>
            <a:pPr lvl="0"/>
            <a:r>
              <a:rPr lang="ru-RU" dirty="0"/>
              <a:t>Создают положительные мотивы учения. Ориентируют на позитивные результаты обучения. Творческие задания приносят несомненный эффект, т.к. опираются на положительные результаты учебной деятельности ребенка.</a:t>
            </a:r>
          </a:p>
          <a:p>
            <a:r>
              <a:rPr lang="ru-RU" dirty="0"/>
              <a:t>Вызывают сильные эмоции. </a:t>
            </a:r>
          </a:p>
        </p:txBody>
      </p:sp>
    </p:spTree>
    <p:extLst>
      <p:ext uri="{BB962C8B-B14F-4D97-AF65-F5344CB8AC3E}">
        <p14:creationId xmlns:p14="http://schemas.microsoft.com/office/powerpoint/2010/main" val="33599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Девиз: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“Знать – уметь – творить </a:t>
            </a:r>
            <a:r>
              <a:rPr lang="ru-RU" b="1" dirty="0" smtClean="0"/>
              <a:t>–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ru-RU" b="1" dirty="0" smtClean="0"/>
              <a:t>хотеть </a:t>
            </a:r>
            <a:r>
              <a:rPr lang="ru-RU" b="1" dirty="0"/>
              <a:t>самосовершенствоваться и 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ru-RU" b="1" dirty="0" err="1" smtClean="0"/>
              <a:t>самореализовываться</a:t>
            </a:r>
            <a:r>
              <a:rPr lang="ru-RU" b="1" dirty="0"/>
              <a:t>”.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5452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423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Создание в процессе обучения творческой среды, обеспечивающей возможность самореализации учащихся.</vt:lpstr>
      <vt:lpstr>Творческие работы.  Что же это такое? </vt:lpstr>
      <vt:lpstr>Виды творческих заданий, развивающие: </vt:lpstr>
      <vt:lpstr>Виды творческих заданий, развивающие: </vt:lpstr>
      <vt:lpstr>Виды творческих заданий, развивающие: </vt:lpstr>
      <vt:lpstr> Цели и задачи творческих работ. </vt:lpstr>
      <vt:lpstr>Девиз: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в процессе обучения творческой среды, обеспечивающей возможность самореализации учащихся.</dc:title>
  <dc:creator>Лариса</dc:creator>
  <cp:lastModifiedBy>Лариса</cp:lastModifiedBy>
  <cp:revision>4</cp:revision>
  <dcterms:created xsi:type="dcterms:W3CDTF">2012-01-10T11:54:19Z</dcterms:created>
  <dcterms:modified xsi:type="dcterms:W3CDTF">2012-01-10T12:25:21Z</dcterms:modified>
</cp:coreProperties>
</file>