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sldIdLst>
    <p:sldId id="258" r:id="rId2"/>
    <p:sldId id="262" r:id="rId3"/>
    <p:sldId id="267" r:id="rId4"/>
    <p:sldId id="268" r:id="rId5"/>
    <p:sldId id="276" r:id="rId6"/>
    <p:sldId id="269" r:id="rId7"/>
    <p:sldId id="271" r:id="rId8"/>
    <p:sldId id="272" r:id="rId9"/>
    <p:sldId id="275" r:id="rId10"/>
    <p:sldId id="280" r:id="rId11"/>
    <p:sldId id="282" r:id="rId12"/>
    <p:sldId id="260" r:id="rId13"/>
    <p:sldId id="270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66"/>
    <a:srgbClr val="66FF33"/>
    <a:srgbClr val="00FFFF"/>
    <a:srgbClr val="FF9966"/>
    <a:srgbClr val="CCFF66"/>
    <a:srgbClr val="71FF71"/>
    <a:srgbClr val="D1FFD1"/>
    <a:srgbClr val="99FF33"/>
    <a:srgbClr val="FA7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8135DD2-3AFD-414C-AB9C-DDCE08037AE8}" type="datetimeFigureOut">
              <a:rPr lang="ru-RU" smtClean="0"/>
              <a:t>13.01.2013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147C5C-B0E5-49A1-9AB2-EAF907E37A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4;&#1090;&#1074;&#1077;&#1090;...%20&#1085;&#1072;&#1080;&#1084;&#1077;&#1085;&#1100;&#1096;&#1072;&#1103;%20%20AKNEMH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54;&#1090;&#1074;&#1077;&#1090;%20&#1082;%20&#1074;&#1080;&#1076;&#1072;&#1084;%20&#1084;&#1085;&#1075;&#1086;&#1091;&#1075;-&#1074;.doc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-60000">
            <a:off x="0" y="415925"/>
            <a:ext cx="3478213" cy="58515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Презентацию выполнила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Пухальская  Надежда Александровна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учитель математики МАОУ СОШ №14 имени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А.Ф. Лебедева г. Томска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45" y="1449943"/>
            <a:ext cx="5950594" cy="33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104456" cy="108012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Заполним карточку контроля знаний.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58328"/>
            <a:ext cx="7286773" cy="426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51216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 РЕФЛЕКСИЯ:ВОПРОС?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2095500"/>
            <a:ext cx="6343650" cy="3505200"/>
          </a:xfrm>
        </p:spPr>
      </p:pic>
    </p:spTree>
    <p:extLst>
      <p:ext uri="{BB962C8B-B14F-4D97-AF65-F5344CB8AC3E}">
        <p14:creationId xmlns:p14="http://schemas.microsoft.com/office/powerpoint/2010/main" val="12055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Режут силуэты городов небо ломаными линиями: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ученик в тетради повторяет все изгибы их, отмечая дугами углы в вершинах с буквами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2" y="2276870"/>
            <a:ext cx="7524442" cy="4279527"/>
          </a:xfrm>
          <a:prstGeom prst="rect">
            <a:avLst/>
          </a:prstGeom>
          <a:solidFill>
            <a:srgbClr val="00FFFF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92080" y="2996952"/>
            <a:ext cx="72008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35696" y="2564904"/>
            <a:ext cx="144016" cy="6480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95736" y="2564904"/>
            <a:ext cx="288032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83768" y="2708920"/>
            <a:ext cx="0" cy="5760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547664" y="3212976"/>
            <a:ext cx="28803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48064" y="2564904"/>
            <a:ext cx="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148064" y="2996952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979712" y="2564904"/>
            <a:ext cx="21602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403648" y="3212976"/>
            <a:ext cx="144016" cy="172819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087724" y="5157192"/>
            <a:ext cx="2124236" cy="0"/>
          </a:xfrm>
          <a:prstGeom prst="line">
            <a:avLst/>
          </a:prstGeom>
          <a:ln w="28575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2087724" y="4941168"/>
            <a:ext cx="684076" cy="216024"/>
          </a:xfrm>
          <a:prstGeom prst="line">
            <a:avLst/>
          </a:prstGeom>
          <a:ln w="28575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771800" y="4941168"/>
            <a:ext cx="1745997" cy="0"/>
          </a:xfrm>
          <a:prstGeom prst="line">
            <a:avLst/>
          </a:prstGeom>
          <a:ln w="28575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4211960" y="4941168"/>
            <a:ext cx="305837" cy="216024"/>
          </a:xfrm>
          <a:prstGeom prst="line">
            <a:avLst/>
          </a:prstGeom>
          <a:ln w="28575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6372200" y="3284984"/>
            <a:ext cx="0" cy="187220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6372200" y="3212976"/>
            <a:ext cx="216024" cy="7200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6588224" y="3212976"/>
            <a:ext cx="36004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948264" y="2636912"/>
            <a:ext cx="0" cy="576064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3" idx="2"/>
          </p:cNvCxnSpPr>
          <p:nvPr/>
        </p:nvCxnSpPr>
        <p:spPr>
          <a:xfrm flipH="1" flipV="1">
            <a:off x="4351524" y="5517230"/>
            <a:ext cx="152919" cy="1039167"/>
          </a:xfrm>
          <a:prstGeom prst="line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4364878" y="5157192"/>
            <a:ext cx="279130" cy="360040"/>
          </a:xfrm>
          <a:prstGeom prst="line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644008" y="5157192"/>
            <a:ext cx="288032" cy="1399207"/>
          </a:xfrm>
          <a:prstGeom prst="line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3" idx="2"/>
          </p:cNvCxnSpPr>
          <p:nvPr/>
        </p:nvCxnSpPr>
        <p:spPr>
          <a:xfrm>
            <a:off x="4504443" y="6556397"/>
            <a:ext cx="414243" cy="0"/>
          </a:xfrm>
          <a:prstGeom prst="lin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1907704" y="5517232"/>
            <a:ext cx="245717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1691680" y="5517232"/>
            <a:ext cx="216024" cy="103916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endCxn id="3" idx="2"/>
          </p:cNvCxnSpPr>
          <p:nvPr/>
        </p:nvCxnSpPr>
        <p:spPr>
          <a:xfrm>
            <a:off x="1678326" y="6556397"/>
            <a:ext cx="282611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6948264" y="2564904"/>
            <a:ext cx="144016" cy="7200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7092280" y="2564904"/>
            <a:ext cx="14401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7236296" y="2276872"/>
            <a:ext cx="0" cy="28803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236296" y="2276870"/>
            <a:ext cx="504056" cy="2"/>
          </a:xfrm>
          <a:prstGeom prst="line">
            <a:avLst/>
          </a:pr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740352" y="2276870"/>
            <a:ext cx="144016" cy="1800202"/>
          </a:xfrm>
          <a:prstGeom prst="line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187624" y="4941168"/>
            <a:ext cx="216024" cy="10801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052736"/>
            <a:ext cx="2743200" cy="1981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Учащиеся 9 «в» класса заполняют  карточку контроля знаний, полученных во время урока.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r="286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карточками на уроке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84984"/>
            <a:ext cx="3203575" cy="2403475"/>
          </a:xfrm>
        </p:spPr>
      </p:pic>
    </p:spTree>
    <p:extLst>
      <p:ext uri="{BB962C8B-B14F-4D97-AF65-F5344CB8AC3E}">
        <p14:creationId xmlns:p14="http://schemas.microsoft.com/office/powerpoint/2010/main" val="2385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733256"/>
            <a:ext cx="7328514" cy="10081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Результаты урока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>
          <a:xfrm>
            <a:off x="838199" y="1143003"/>
            <a:ext cx="4504621" cy="358214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5805264"/>
            <a:ext cx="7416824" cy="8640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Результаты урока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48872" cy="122413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Урок по теме: Ломаная. Многоугольники.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Название урока: Нас звёзды учат решать задачи на Земле</a:t>
            </a:r>
            <a:r>
              <a:rPr lang="ru-RU" sz="1600" dirty="0" smtClean="0">
                <a:solidFill>
                  <a:schemeClr val="bg1"/>
                </a:solidFill>
              </a:rPr>
              <a:t>!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1008112"/>
          </a:xfrm>
        </p:spPr>
        <p:txBody>
          <a:bodyPr>
            <a:normAutofit/>
          </a:bodyPr>
          <a:lstStyle/>
          <a:p>
            <a:r>
              <a:rPr lang="ru-RU" sz="2000" b="0" i="1" dirty="0">
                <a:solidFill>
                  <a:schemeClr val="tx1"/>
                </a:solidFill>
              </a:rPr>
              <a:t>Посмотрите на рисунок  и ответьте на вопрос: как появились ломаные, которые вы сейчас проводите у себя в тетради?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6362566" cy="426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14401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Ломаной А1А2А3А4…А</a:t>
            </a:r>
            <a:r>
              <a:rPr lang="en-US" sz="2000" b="0" dirty="0" smtClean="0">
                <a:solidFill>
                  <a:schemeClr val="bg1"/>
                </a:solidFill>
              </a:rPr>
              <a:t>n</a:t>
            </a:r>
            <a:r>
              <a:rPr lang="ru-RU" sz="2000" b="0" dirty="0" smtClean="0">
                <a:solidFill>
                  <a:schemeClr val="bg1"/>
                </a:solidFill>
              </a:rPr>
              <a:t> называется фигура, которая состоит из точек А1,А2,А3,…,А</a:t>
            </a:r>
            <a:r>
              <a:rPr lang="en-US" sz="2000" b="0" dirty="0" smtClean="0">
                <a:solidFill>
                  <a:schemeClr val="bg1"/>
                </a:solidFill>
              </a:rPr>
              <a:t>n</a:t>
            </a:r>
            <a:r>
              <a:rPr lang="ru-RU" sz="2000" b="0" dirty="0" smtClean="0">
                <a:solidFill>
                  <a:schemeClr val="bg1"/>
                </a:solidFill>
              </a:rPr>
              <a:t> и соединяющих их отрезков А1А2,А2А3,А3А4,…,А</a:t>
            </a:r>
            <a:r>
              <a:rPr lang="en-US" sz="2000" b="0" dirty="0" smtClean="0">
                <a:solidFill>
                  <a:schemeClr val="bg1"/>
                </a:solidFill>
              </a:rPr>
              <a:t>n</a:t>
            </a:r>
            <a:r>
              <a:rPr lang="ru-RU" sz="2000" b="0" dirty="0" smtClean="0">
                <a:solidFill>
                  <a:schemeClr val="bg1"/>
                </a:solidFill>
              </a:rPr>
              <a:t>. Точки А1,А2,А</a:t>
            </a:r>
            <a:r>
              <a:rPr lang="en-US" sz="2000" b="0" dirty="0" smtClean="0">
                <a:solidFill>
                  <a:schemeClr val="bg1"/>
                </a:solidFill>
              </a:rPr>
              <a:t>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</a:rPr>
              <a:t>называются вершинами ломаной, а отрезки А1А2,А2А3,…,А</a:t>
            </a:r>
            <a:r>
              <a:rPr lang="en-US" sz="2000" b="0" dirty="0" smtClean="0">
                <a:solidFill>
                  <a:schemeClr val="bg1"/>
                </a:solidFill>
              </a:rPr>
              <a:t>n-1</a:t>
            </a:r>
            <a:r>
              <a:rPr lang="ru-RU" sz="2000" b="0" dirty="0" smtClean="0">
                <a:solidFill>
                  <a:schemeClr val="bg1"/>
                </a:solidFill>
              </a:rPr>
              <a:t>А</a:t>
            </a:r>
            <a:r>
              <a:rPr lang="en-US" sz="2000" b="0" dirty="0" smtClean="0">
                <a:solidFill>
                  <a:schemeClr val="bg1"/>
                </a:solidFill>
              </a:rPr>
              <a:t>n  </a:t>
            </a:r>
            <a:r>
              <a:rPr lang="ru-RU" sz="2000" b="0" dirty="0" smtClean="0">
                <a:solidFill>
                  <a:schemeClr val="bg1"/>
                </a:solidFill>
              </a:rPr>
              <a:t>- звеньями ломаной.</a:t>
            </a:r>
            <a:endParaRPr lang="ru-RU" sz="20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2060848"/>
            <a:ext cx="3200400" cy="72008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Простая ломаная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00016" y="2060848"/>
            <a:ext cx="3760416" cy="7920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Ломаная с самопересечением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010025" cy="31146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022725" cy="3499675"/>
          </a:xfrm>
        </p:spPr>
      </p:pic>
    </p:spTree>
    <p:extLst>
      <p:ext uri="{BB962C8B-B14F-4D97-AF65-F5344CB8AC3E}">
        <p14:creationId xmlns:p14="http://schemas.microsoft.com/office/powerpoint/2010/main" val="888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95523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Проверим решение домашнего задания.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52"/>
            <a:ext cx="3960440" cy="4091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1916830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Какая из трёх ломаных</a:t>
            </a:r>
          </a:p>
          <a:p>
            <a:r>
              <a:rPr lang="en-US" sz="2000" dirty="0" smtClean="0"/>
              <a:t>ABCDMH(1), ABCEMH(2), AKNH(3)</a:t>
            </a:r>
            <a:r>
              <a:rPr lang="ru-RU" sz="2000" dirty="0" smtClean="0"/>
              <a:t> имеет наименьшую длину, какая- наибольшую длину?</a:t>
            </a:r>
          </a:p>
          <a:p>
            <a:r>
              <a:rPr lang="ru-RU" sz="2000" dirty="0" smtClean="0">
                <a:hlinkClick r:id="rId3" action="ppaction://hlinkfile"/>
              </a:rPr>
              <a:t>Проверить ответ.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36096" y="42930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7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/>
              <a:t>Пользуясь определением ломаной, попробуйте самостоятельно сформулировать определение многоугольника.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03932"/>
            <a:ext cx="6912768" cy="4009405"/>
          </a:xfrm>
        </p:spPr>
      </p:pic>
    </p:spTree>
    <p:extLst>
      <p:ext uri="{BB962C8B-B14F-4D97-AF65-F5344CB8AC3E}">
        <p14:creationId xmlns:p14="http://schemas.microsoft.com/office/powerpoint/2010/main" val="34910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979712" y="2132856"/>
            <a:ext cx="1080120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987824" y="3212976"/>
            <a:ext cx="72008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979712" y="3789040"/>
            <a:ext cx="1008112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115616" y="3717032"/>
            <a:ext cx="864096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115616" y="2132856"/>
            <a:ext cx="864096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987824" y="908720"/>
            <a:ext cx="1008112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95936" y="908720"/>
            <a:ext cx="792088" cy="7560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23928" y="1664804"/>
            <a:ext cx="864096" cy="1800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23928" y="1844824"/>
            <a:ext cx="108012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987824" y="2420888"/>
            <a:ext cx="2016224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652120" y="908720"/>
            <a:ext cx="1008112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60232" y="908720"/>
            <a:ext cx="864096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652120" y="2132856"/>
            <a:ext cx="216024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308304" y="2132856"/>
            <a:ext cx="216024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868144" y="3212976"/>
            <a:ext cx="936104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804248" y="3284984"/>
            <a:ext cx="50405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79912" y="4077072"/>
            <a:ext cx="1872208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779912" y="3068960"/>
            <a:ext cx="936104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716016" y="3068960"/>
            <a:ext cx="936104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87624" y="5229199"/>
            <a:ext cx="7416824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На какие группы можно разбить многоугольники на данном рисунке?</a:t>
            </a:r>
          </a:p>
          <a:p>
            <a:r>
              <a:rPr lang="ru-RU" sz="1600" dirty="0" smtClean="0">
                <a:solidFill>
                  <a:schemeClr val="tx1"/>
                </a:solidFill>
                <a:hlinkClick r:id="rId2" action="ppaction://hlinkfile"/>
              </a:rPr>
              <a:t>Ответ</a:t>
            </a:r>
            <a:r>
              <a:rPr lang="ru-RU" sz="1600" dirty="0" smtClean="0">
                <a:solidFill>
                  <a:srgbClr val="FF0000"/>
                </a:solidFill>
                <a:hlinkClick r:id="rId2" action="ppaction://hlinkfile"/>
              </a:rPr>
              <a:t>.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1600" y="2708920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203848" y="11247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012160" y="10527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779912" y="342900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40139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Выпуклый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5" name="Объект 4" descr="многоугольник выпуклый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72816"/>
            <a:ext cx="2676475" cy="22221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dirty="0">
                <a:latin typeface="Comic Sans MS" pitchFamily="66" charset="0"/>
              </a:rPr>
              <a:t>Многоугольник называется выпуклым, если он лежит в одной полуплоскости относительно любой прямой, содержащей его сторону.A1A2A3A4A5A6A7 – выпуклый многоугольник. </a:t>
            </a:r>
          </a:p>
        </p:txBody>
      </p:sp>
    </p:spTree>
    <p:extLst>
      <p:ext uri="{BB962C8B-B14F-4D97-AF65-F5344CB8AC3E}">
        <p14:creationId xmlns:p14="http://schemas.microsoft.com/office/powerpoint/2010/main" val="39699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65760"/>
            <a:ext cx="4968552" cy="5486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Невыпуклый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831192"/>
            <a:ext cx="2736304" cy="18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sz="2400" b="0" dirty="0">
                <a:latin typeface="Comic Sans MS" pitchFamily="66" charset="0"/>
              </a:rPr>
              <a:t>B1B2B3B4B5 – невыпуклый </a:t>
            </a:r>
            <a:r>
              <a:rPr lang="ru-RU" sz="2400" b="0" dirty="0" smtClean="0">
                <a:latin typeface="Comic Sans MS" pitchFamily="66" charset="0"/>
              </a:rPr>
              <a:t>многоугольник</a:t>
            </a:r>
            <a:r>
              <a:rPr lang="ru-RU" sz="2400" dirty="0" smtClean="0">
                <a:latin typeface="Comic Sans MS" pitchFamily="66" charset="0"/>
              </a:rPr>
              <a:t>, если он лежит в двух полуплоскостях, относительно хотя бы одной прямой, содержащей его сторону.</a:t>
            </a:r>
            <a:endParaRPr lang="ru-RU" sz="2400" b="0" dirty="0">
              <a:latin typeface="Comic Sans MS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835696" y="3573016"/>
            <a:ext cx="3456384" cy="86409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65760"/>
            <a:ext cx="3528392" cy="5486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Теорема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37" y="1933575"/>
            <a:ext cx="6086475" cy="3829050"/>
          </a:xfrm>
          <a:solidFill>
            <a:srgbClr val="FA792A"/>
          </a:solidFill>
        </p:spPr>
      </p:pic>
    </p:spTree>
    <p:extLst>
      <p:ext uri="{BB962C8B-B14F-4D97-AF65-F5344CB8AC3E}">
        <p14:creationId xmlns:p14="http://schemas.microsoft.com/office/powerpoint/2010/main" val="26033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FFF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978</TotalTime>
  <Words>197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Презентацию выполнила:  Пухальская  Надежда Александровна  учитель математики МАОУ СОШ №14 имени А.Ф. Лебедева г. Томска</vt:lpstr>
      <vt:lpstr>Урок по теме: Ломаная. Многоугольники. Название урока: Нас звёзды учат решать задачи на Земле!</vt:lpstr>
      <vt:lpstr>Ломаной А1А2А3А4…Аn называется фигура, которая состоит из точек А1,А2,А3,…,Аn и соединяющих их отрезков А1А2,А2А3,А3А4,…,Аn. Точки А1,А2,Аn называются вершинами ломаной, а отрезки А1А2,А2А3,…,Аn-1Аn  - звеньями ломаной.</vt:lpstr>
      <vt:lpstr>Проверим решение домашнего задания.</vt:lpstr>
      <vt:lpstr>Пользуясь определением ломаной, попробуйте самостоятельно сформулировать определение многоугольника. </vt:lpstr>
      <vt:lpstr>Презентация PowerPoint</vt:lpstr>
      <vt:lpstr>Выпуклый</vt:lpstr>
      <vt:lpstr>Невыпуклый</vt:lpstr>
      <vt:lpstr>Теорема</vt:lpstr>
      <vt:lpstr>Заполним карточку контроля знаний.</vt:lpstr>
      <vt:lpstr> РЕФЛЕКСИЯ:ВОПРОС?</vt:lpstr>
      <vt:lpstr>Режут силуэты городов небо ломаными линиями: ученик в тетради повторяет все изгибы их, отмечая дугами углы в вершинах с буквами.</vt:lpstr>
      <vt:lpstr>Учащиеся 9 «в» класса заполняют  карточку контроля знаний, полученных во время урока.</vt:lpstr>
      <vt:lpstr>Результаты урока.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 Ломаная. Выпуклые и невыпуклые многоугольники.</dc:title>
  <dc:creator>Лисёнок</dc:creator>
  <cp:lastModifiedBy>Лисёнок</cp:lastModifiedBy>
  <cp:revision>55</cp:revision>
  <dcterms:created xsi:type="dcterms:W3CDTF">2012-12-22T09:39:51Z</dcterms:created>
  <dcterms:modified xsi:type="dcterms:W3CDTF">2013-01-13T06:53:32Z</dcterms:modified>
</cp:coreProperties>
</file>