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21442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Оборот «</a:t>
            </a:r>
            <a:r>
              <a:rPr lang="en-US" sz="4400" dirty="0" smtClean="0"/>
              <a:t>There is, there are”</a:t>
            </a:r>
            <a:br>
              <a:rPr lang="en-US" sz="4400" dirty="0" smtClean="0"/>
            </a:br>
            <a:r>
              <a:rPr lang="ru-RU" sz="4400" dirty="0" smtClean="0"/>
              <a:t>(имеется, находится, есть)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8929718" cy="5429288"/>
          </a:xfrm>
        </p:spPr>
        <p:txBody>
          <a:bodyPr/>
          <a:lstStyle/>
          <a:p>
            <a:pPr algn="ctr"/>
            <a:endParaRPr lang="en-US" sz="7200" dirty="0" smtClean="0"/>
          </a:p>
          <a:p>
            <a:pPr algn="ctr"/>
            <a:r>
              <a:rPr lang="en-US" sz="7200" dirty="0" smtClean="0"/>
              <a:t>There </a:t>
            </a:r>
            <a:r>
              <a:rPr lang="en-US" sz="7200" dirty="0" smtClean="0">
                <a:solidFill>
                  <a:srgbClr val="FF0000"/>
                </a:solidFill>
              </a:rPr>
              <a:t>is</a:t>
            </a:r>
            <a:r>
              <a:rPr lang="en-US" sz="7200" dirty="0" smtClean="0"/>
              <a:t>  - </a:t>
            </a:r>
            <a:r>
              <a:rPr lang="ru-RU" sz="7200" dirty="0" smtClean="0"/>
              <a:t>ед. ч.</a:t>
            </a:r>
          </a:p>
          <a:p>
            <a:pPr algn="ctr"/>
            <a:r>
              <a:rPr lang="en-US" sz="7200" dirty="0" smtClean="0"/>
              <a:t>There </a:t>
            </a:r>
            <a:r>
              <a:rPr lang="en-US" sz="7200" dirty="0" smtClean="0">
                <a:solidFill>
                  <a:srgbClr val="FF0000"/>
                </a:solidFill>
              </a:rPr>
              <a:t>are</a:t>
            </a:r>
            <a:r>
              <a:rPr lang="en-US" sz="7200" dirty="0" smtClean="0"/>
              <a:t> – </a:t>
            </a:r>
            <a:r>
              <a:rPr lang="ru-RU" sz="7200" dirty="0" smtClean="0"/>
              <a:t>мн.ч.</a:t>
            </a:r>
            <a:endParaRPr lang="ru-RU" sz="7200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endParaRPr lang="ru-RU" sz="4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 Antiqua" pitchFamily="18" charset="0"/>
              </a:rPr>
              <a:t>   </a:t>
            </a:r>
            <a:r>
              <a:rPr lang="en-US" sz="4400" dirty="0" smtClean="0">
                <a:latin typeface="Book Antiqua" pitchFamily="18" charset="0"/>
              </a:rPr>
              <a:t>There is        + </a:t>
            </a:r>
            <a:r>
              <a:rPr lang="ru-RU" sz="4400" dirty="0" smtClean="0">
                <a:latin typeface="Book Antiqua" pitchFamily="18" charset="0"/>
              </a:rPr>
              <a:t>что   +    где</a:t>
            </a:r>
            <a:endParaRPr lang="en-US" sz="4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 Antiqua" pitchFamily="18" charset="0"/>
              </a:rPr>
              <a:t>   </a:t>
            </a:r>
            <a:r>
              <a:rPr lang="en-US" sz="4400" dirty="0" smtClean="0">
                <a:latin typeface="Book Antiqua" pitchFamily="18" charset="0"/>
              </a:rPr>
              <a:t>There are </a:t>
            </a:r>
            <a:endParaRPr lang="ru-RU" sz="4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Book Antiqua" pitchFamily="18" charset="0"/>
              </a:rPr>
              <a:t>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There is </a:t>
            </a:r>
            <a:r>
              <a:rPr lang="en-US" sz="4400" dirty="0" smtClean="0">
                <a:solidFill>
                  <a:srgbClr val="C00000"/>
                </a:solidFill>
                <a:latin typeface="Book Antiqua" pitchFamily="18" charset="0"/>
              </a:rPr>
              <a:t>a cat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on the mat</a:t>
            </a:r>
            <a:r>
              <a:rPr lang="en-US" sz="4400" dirty="0" smtClean="0">
                <a:latin typeface="Book Antiqua" pitchFamily="18" charset="0"/>
              </a:rPr>
              <a:t>. </a:t>
            </a:r>
            <a:endParaRPr lang="ru-RU" sz="4400" dirty="0">
              <a:latin typeface="Book Antiqua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flipH="1">
            <a:off x="3286116" y="2357430"/>
            <a:ext cx="285752" cy="1143008"/>
          </a:xfrm>
          <a:prstGeom prst="leftBrace">
            <a:avLst>
              <a:gd name="adj1" fmla="val 0"/>
              <a:gd name="adj2" fmla="val 516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шк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984" y="4572008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1817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to be</a:t>
            </a:r>
          </a:p>
          <a:p>
            <a:pPr>
              <a:buNone/>
            </a:pPr>
            <a:r>
              <a:rPr lang="en-US" sz="8800" dirty="0" smtClean="0"/>
              <a:t>  is  </a:t>
            </a:r>
            <a:r>
              <a:rPr lang="ru-RU" sz="8800" dirty="0" smtClean="0"/>
              <a:t>-</a:t>
            </a:r>
            <a:r>
              <a:rPr lang="ru-RU" sz="6600" dirty="0" smtClean="0">
                <a:solidFill>
                  <a:srgbClr val="7030A0"/>
                </a:solidFill>
              </a:rPr>
              <a:t>наст. </a:t>
            </a:r>
            <a:r>
              <a:rPr lang="ru-RU" sz="6600" dirty="0" err="1" smtClean="0">
                <a:solidFill>
                  <a:srgbClr val="7030A0"/>
                </a:solidFill>
              </a:rPr>
              <a:t>вр</a:t>
            </a:r>
            <a:r>
              <a:rPr lang="ru-RU" sz="6600" dirty="0" smtClean="0">
                <a:solidFill>
                  <a:srgbClr val="7030A0"/>
                </a:solidFill>
              </a:rPr>
              <a:t> </a:t>
            </a:r>
            <a:r>
              <a:rPr lang="ru-RU" sz="6600" dirty="0" smtClean="0"/>
              <a:t>- </a:t>
            </a:r>
            <a:r>
              <a:rPr lang="en-US" sz="8800" dirty="0" smtClean="0"/>
              <a:t> are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was</a:t>
            </a:r>
            <a:r>
              <a:rPr lang="ru-RU" sz="8800" dirty="0" smtClean="0"/>
              <a:t> –</a:t>
            </a:r>
            <a:r>
              <a:rPr lang="ru-RU" sz="4400" dirty="0" err="1" smtClean="0">
                <a:solidFill>
                  <a:srgbClr val="7030A0"/>
                </a:solidFill>
              </a:rPr>
              <a:t>прош</a:t>
            </a:r>
            <a:r>
              <a:rPr lang="ru-RU" sz="4400" dirty="0" smtClean="0">
                <a:solidFill>
                  <a:srgbClr val="7030A0"/>
                </a:solidFill>
              </a:rPr>
              <a:t>. </a:t>
            </a:r>
            <a:r>
              <a:rPr lang="ru-RU" sz="4400" dirty="0" err="1" smtClean="0">
                <a:solidFill>
                  <a:srgbClr val="7030A0"/>
                </a:solidFill>
              </a:rPr>
              <a:t>в</a:t>
            </a:r>
            <a:r>
              <a:rPr lang="ru-RU" sz="4400" dirty="0" err="1" smtClean="0">
                <a:solidFill>
                  <a:srgbClr val="7030A0"/>
                </a:solidFill>
              </a:rPr>
              <a:t>р</a:t>
            </a:r>
            <a:r>
              <a:rPr lang="ru-RU" sz="4400" dirty="0" smtClean="0"/>
              <a:t>- </a:t>
            </a:r>
            <a:r>
              <a:rPr lang="en-US" sz="8800" dirty="0" smtClean="0"/>
              <a:t>were</a:t>
            </a:r>
            <a:endParaRPr lang="ru-RU" sz="8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1357298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43570" y="1285860"/>
            <a:ext cx="107157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Выноска со стрелкой вверх 9"/>
          <p:cNvSpPr/>
          <p:nvPr/>
        </p:nvSpPr>
        <p:spPr>
          <a:xfrm>
            <a:off x="642910" y="4929198"/>
            <a:ext cx="1843094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Ед. ч</a:t>
            </a:r>
            <a:endParaRPr lang="ru-RU" dirty="0"/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6429388" y="4857760"/>
            <a:ext cx="1843094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Мн.ч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There </a:t>
            </a:r>
            <a:r>
              <a:rPr lang="en-US" sz="5400" dirty="0" smtClean="0">
                <a:solidFill>
                  <a:srgbClr val="C00000"/>
                </a:solidFill>
              </a:rPr>
              <a:t>is a</a:t>
            </a:r>
          </a:p>
          <a:p>
            <a:r>
              <a:rPr lang="en-US" sz="5400" dirty="0" smtClean="0"/>
              <a:t>There </a:t>
            </a:r>
            <a:r>
              <a:rPr lang="en-US" sz="5400" dirty="0" smtClean="0">
                <a:solidFill>
                  <a:srgbClr val="C00000"/>
                </a:solidFill>
              </a:rPr>
              <a:t>are</a:t>
            </a:r>
            <a:r>
              <a:rPr lang="en-US" sz="5400" dirty="0" smtClean="0"/>
              <a:t> a</a:t>
            </a:r>
          </a:p>
          <a:p>
            <a:pPr>
              <a:buNone/>
            </a:pPr>
            <a:r>
              <a:rPr lang="en-US" sz="4800" dirty="0" smtClean="0"/>
              <a:t>There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a </a:t>
            </a:r>
            <a:r>
              <a:rPr lang="en-US" sz="4800" dirty="0" smtClean="0"/>
              <a:t>book on the table.</a:t>
            </a:r>
          </a:p>
          <a:p>
            <a:pPr>
              <a:buNone/>
            </a:pPr>
            <a:r>
              <a:rPr lang="en-US" sz="4800" dirty="0" smtClean="0"/>
              <a:t>There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</a:t>
            </a:r>
            <a:r>
              <a:rPr lang="en-US" sz="4800" dirty="0" smtClean="0"/>
              <a:t> two book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4800" dirty="0" smtClean="0"/>
              <a:t> on the shelf. </a:t>
            </a:r>
            <a:endParaRPr lang="ru-RU" sz="4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607587" y="2035959"/>
            <a:ext cx="642942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643306" y="1928802"/>
            <a:ext cx="642942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iм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928670"/>
            <a:ext cx="1500198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568168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>
                <a:latin typeface="Bookman Old Style" pitchFamily="18" charset="0"/>
              </a:rPr>
              <a:t>There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is a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u="sng" dirty="0" smtClean="0">
                <a:solidFill>
                  <a:srgbClr val="C00000"/>
                </a:solidFill>
                <a:latin typeface="Bookman Old Style" pitchFamily="18" charset="0"/>
              </a:rPr>
              <a:t>pen </a:t>
            </a:r>
            <a:r>
              <a:rPr lang="en-US" sz="4000" u="sng" dirty="0" smtClean="0">
                <a:latin typeface="Bookman Old Style" pitchFamily="18" charset="0"/>
              </a:rPr>
              <a:t>and many pencils </a:t>
            </a:r>
            <a:r>
              <a:rPr lang="en-US" sz="4000" dirty="0" smtClean="0">
                <a:latin typeface="Bookman Old Style" pitchFamily="18" charset="0"/>
              </a:rPr>
              <a:t>in my bag.</a:t>
            </a:r>
          </a:p>
          <a:p>
            <a:r>
              <a:rPr lang="en-US" sz="4000" dirty="0" smtClean="0">
                <a:latin typeface="Bookman Old Style" pitchFamily="18" charset="0"/>
              </a:rPr>
              <a:t>There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are </a:t>
            </a:r>
            <a:r>
              <a:rPr lang="en-US" sz="4000" dirty="0" smtClean="0">
                <a:solidFill>
                  <a:srgbClr val="C00000"/>
                </a:solidFill>
                <a:latin typeface="Bookman Old Style" pitchFamily="18" charset="0"/>
              </a:rPr>
              <a:t>28 pupils </a:t>
            </a:r>
            <a:r>
              <a:rPr lang="en-US" sz="4000" dirty="0" smtClean="0">
                <a:latin typeface="Bookman Old Style" pitchFamily="18" charset="0"/>
              </a:rPr>
              <a:t>in the classroom.          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4" name="Рисунок 3" descr="карандаши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714356"/>
            <a:ext cx="1023936" cy="771890"/>
          </a:xfrm>
          <a:prstGeom prst="rect">
            <a:avLst/>
          </a:prstGeom>
        </p:spPr>
      </p:pic>
      <p:pic>
        <p:nvPicPr>
          <p:cNvPr id="5" name="Рисунок 4" descr="школа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643446"/>
            <a:ext cx="1500198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11031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en-US" sz="3600" dirty="0" smtClean="0"/>
              <a:t>There </a:t>
            </a:r>
            <a:r>
              <a:rPr lang="en-US" sz="3600" dirty="0" smtClean="0">
                <a:solidFill>
                  <a:srgbClr val="FF0000"/>
                </a:solidFill>
              </a:rPr>
              <a:t>was a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There were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There</a:t>
            </a:r>
            <a:r>
              <a:rPr lang="en-US" sz="4000" dirty="0" smtClean="0">
                <a:latin typeface="Book Antiqua" pitchFamily="18" charset="0"/>
              </a:rPr>
              <a:t>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was a</a:t>
            </a:r>
            <a:r>
              <a:rPr lang="en-US" sz="4000" dirty="0" smtClean="0">
                <a:latin typeface="Book Antiqua" pitchFamily="18" charset="0"/>
              </a:rPr>
              <a:t> textbook in his hands.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There were</a:t>
            </a:r>
            <a:r>
              <a:rPr lang="en-US" sz="4000" dirty="0" smtClean="0">
                <a:latin typeface="Book Antiqua" pitchFamily="18" charset="0"/>
              </a:rPr>
              <a:t> many photos in her album.</a:t>
            </a:r>
          </a:p>
          <a:p>
            <a:pPr>
              <a:buNone/>
            </a:pPr>
            <a:r>
              <a:rPr lang="en-US" sz="4000" dirty="0" smtClean="0">
                <a:latin typeface="Book Antiqua" pitchFamily="18" charset="0"/>
              </a:rPr>
              <a:t>There </a:t>
            </a:r>
            <a:r>
              <a:rPr lang="en-US" sz="4000" dirty="0" smtClean="0">
                <a:solidFill>
                  <a:srgbClr val="FF0000"/>
                </a:solidFill>
                <a:latin typeface="Book Antiqua" pitchFamily="18" charset="0"/>
              </a:rPr>
              <a:t>was</a:t>
            </a:r>
            <a:r>
              <a:rPr lang="en-US" sz="4000" dirty="0" smtClean="0">
                <a:latin typeface="Book Antiqua" pitchFamily="18" charset="0"/>
              </a:rPr>
              <a:t>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a cap </a:t>
            </a:r>
            <a:r>
              <a:rPr lang="en-US" sz="4000" u="sng" dirty="0" smtClean="0">
                <a:latin typeface="Book Antiqua" pitchFamily="18" charset="0"/>
              </a:rPr>
              <a:t>and a beautiful  blouse </a:t>
            </a:r>
            <a:r>
              <a:rPr lang="en-US" sz="4000" dirty="0" smtClean="0">
                <a:latin typeface="Book Antiqua" pitchFamily="18" charset="0"/>
              </a:rPr>
              <a:t>in the shop.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Bookman Old Style" pitchFamily="18" charset="0"/>
              </a:rPr>
              <a:t>There </a:t>
            </a:r>
            <a:r>
              <a:rPr lang="en-US" sz="4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is no </a:t>
            </a:r>
            <a:r>
              <a:rPr lang="en-US" sz="4400" i="1" dirty="0" smtClean="0">
                <a:latin typeface="Bookman Old Style" pitchFamily="18" charset="0"/>
              </a:rPr>
              <a:t>(not) </a:t>
            </a:r>
            <a:r>
              <a:rPr lang="en-US" sz="4400" dirty="0" smtClean="0">
                <a:latin typeface="Bookman Old Style" pitchFamily="18" charset="0"/>
              </a:rPr>
              <a:t>desk in my room.</a:t>
            </a:r>
          </a:p>
          <a:p>
            <a:r>
              <a:rPr lang="en-US" sz="4400" dirty="0" smtClean="0">
                <a:latin typeface="Bookman Old Style" pitchFamily="18" charset="0"/>
              </a:rPr>
              <a:t>There </a:t>
            </a:r>
            <a:r>
              <a:rPr lang="en-US" sz="4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are no </a:t>
            </a:r>
            <a:r>
              <a:rPr lang="en-US" sz="4400" dirty="0" smtClean="0">
                <a:latin typeface="Bookman Old Style" pitchFamily="18" charset="0"/>
              </a:rPr>
              <a:t>cats in the street.</a:t>
            </a:r>
          </a:p>
          <a:p>
            <a:r>
              <a:rPr lang="en-US" sz="4400" dirty="0" smtClean="0">
                <a:latin typeface="Bookman Old Style" pitchFamily="18" charset="0"/>
              </a:rPr>
              <a:t>There </a:t>
            </a:r>
            <a:r>
              <a:rPr lang="en-US" sz="4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was no </a:t>
            </a:r>
            <a:r>
              <a:rPr lang="en-US" sz="4400" dirty="0" smtClean="0">
                <a:latin typeface="Bookman Old Style" pitchFamily="18" charset="0"/>
              </a:rPr>
              <a:t>pupil in our school.</a:t>
            </a:r>
          </a:p>
          <a:p>
            <a:r>
              <a:rPr lang="en-US" sz="4400" dirty="0" smtClean="0">
                <a:latin typeface="Bookman Old Style" pitchFamily="18" charset="0"/>
              </a:rPr>
              <a:t>There </a:t>
            </a:r>
            <a:r>
              <a:rPr lang="en-US" sz="4400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were no </a:t>
            </a:r>
            <a:r>
              <a:rPr lang="en-US" sz="4400" dirty="0" smtClean="0">
                <a:latin typeface="Bookman Old Style" pitchFamily="18" charset="0"/>
              </a:rPr>
              <a:t>any lessons in the timetable.</a:t>
            </a:r>
          </a:p>
          <a:p>
            <a:endParaRPr lang="ru-RU" sz="4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163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Оборот «There is, there are” (имеется, находится, есть)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Оборот «There is, there are” (имеется, находится, есть)</dc:title>
  <cp:lastModifiedBy>User</cp:lastModifiedBy>
  <cp:revision>5</cp:revision>
  <dcterms:modified xsi:type="dcterms:W3CDTF">2009-09-20T11:08:02Z</dcterms:modified>
</cp:coreProperties>
</file>