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A288-4CE2-4EE9-BE9F-E07398E1E113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1626-D672-4DE2-8248-A99383F02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A288-4CE2-4EE9-BE9F-E07398E1E113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1626-D672-4DE2-8248-A99383F02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A288-4CE2-4EE9-BE9F-E07398E1E113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1626-D672-4DE2-8248-A99383F02FB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A288-4CE2-4EE9-BE9F-E07398E1E113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1626-D672-4DE2-8248-A99383F02F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A288-4CE2-4EE9-BE9F-E07398E1E113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1626-D672-4DE2-8248-A99383F02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A288-4CE2-4EE9-BE9F-E07398E1E113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1626-D672-4DE2-8248-A99383F02FB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A288-4CE2-4EE9-BE9F-E07398E1E113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1626-D672-4DE2-8248-A99383F02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A288-4CE2-4EE9-BE9F-E07398E1E113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1626-D672-4DE2-8248-A99383F02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A288-4CE2-4EE9-BE9F-E07398E1E113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1626-D672-4DE2-8248-A99383F02F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A288-4CE2-4EE9-BE9F-E07398E1E113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1626-D672-4DE2-8248-A99383F02FB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A288-4CE2-4EE9-BE9F-E07398E1E113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61626-D672-4DE2-8248-A99383F02FB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173A288-4CE2-4EE9-BE9F-E07398E1E113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C861626-D672-4DE2-8248-A99383F02FB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Компьютерные сети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3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5141168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ru-RU" b="1" dirty="0"/>
              <a:t>IP</a:t>
            </a:r>
            <a:r>
              <a:rPr kumimoji="1" lang="ru-RU" altLang="ru-RU" b="1" dirty="0"/>
              <a:t>-адрес</a:t>
            </a:r>
            <a:r>
              <a:rPr kumimoji="1" lang="ru-RU" altLang="ru-RU" dirty="0"/>
              <a:t> компьютера для человека </a:t>
            </a:r>
            <a:r>
              <a:rPr kumimoji="1" lang="ru-RU" altLang="ru-RU" b="1" dirty="0"/>
              <a:t>неинформативен</a:t>
            </a:r>
            <a:r>
              <a:rPr kumimoji="1" lang="ru-RU" altLang="ru-RU" dirty="0"/>
              <a:t>, </a:t>
            </a:r>
            <a:r>
              <a:rPr kumimoji="1" lang="ru-RU" altLang="ru-RU" dirty="0" err="1"/>
              <a:t>т.е</a:t>
            </a:r>
            <a:r>
              <a:rPr kumimoji="1" lang="ru-RU" altLang="ru-RU" dirty="0"/>
              <a:t> он не несет в себе информацию о самом компьютере, его назначении и т.д. Для решения этой проблемы компьютерам присваиваются имена. База данных, в которой хранится соответствие имен компьютеров и их адресов называется </a:t>
            </a:r>
            <a:r>
              <a:rPr kumimoji="1" lang="ru-RU" altLang="ru-RU" sz="3200" b="1" dirty="0">
                <a:solidFill>
                  <a:srgbClr val="000000"/>
                </a:solidFill>
              </a:rPr>
              <a:t>доменная система имен</a:t>
            </a:r>
            <a:r>
              <a:rPr kumimoji="1" lang="ru-RU" altLang="ru-RU" sz="3200" b="1" dirty="0">
                <a:solidFill>
                  <a:srgbClr val="800000"/>
                </a:solidFill>
              </a:rPr>
              <a:t> </a:t>
            </a:r>
            <a:r>
              <a:rPr kumimoji="1" lang="ru-RU" altLang="ru-RU" dirty="0"/>
              <a:t>(</a:t>
            </a:r>
            <a:r>
              <a:rPr kumimoji="1" lang="en-US" altLang="ru-RU" dirty="0"/>
              <a:t>DNS — domain name system).</a:t>
            </a:r>
            <a:endParaRPr kumimoji="1" lang="ru-RU" altLang="ru-RU" dirty="0"/>
          </a:p>
          <a:p>
            <a:pPr>
              <a:spcBef>
                <a:spcPct val="50000"/>
              </a:spcBef>
              <a:buClrTx/>
              <a:buSzTx/>
              <a:buNone/>
            </a:pPr>
            <a:r>
              <a:rPr kumimoji="1" lang="ru-RU" altLang="ru-RU" dirty="0"/>
              <a:t>В </a:t>
            </a:r>
            <a:r>
              <a:rPr kumimoji="1" lang="en-US" altLang="ru-RU" dirty="0"/>
              <a:t>DNS </a:t>
            </a:r>
            <a:r>
              <a:rPr kumimoji="1" lang="ru-RU" altLang="ru-RU" dirty="0"/>
              <a:t>имя компьютера состоит из частей, называемых</a:t>
            </a:r>
            <a:r>
              <a:rPr kumimoji="1" lang="ru-RU" altLang="ru-RU" b="1" dirty="0"/>
              <a:t> </a:t>
            </a:r>
            <a:r>
              <a:rPr kumimoji="1" lang="ru-RU" altLang="ru-RU" sz="3200" b="1" dirty="0">
                <a:solidFill>
                  <a:srgbClr val="000000"/>
                </a:solidFill>
              </a:rPr>
              <a:t>доменами</a:t>
            </a:r>
            <a:r>
              <a:rPr kumimoji="1" lang="ru-RU" altLang="ru-RU" dirty="0"/>
              <a:t>.</a:t>
            </a:r>
            <a:endParaRPr kumimoji="1" lang="ru-RU" altLang="ru-RU" sz="3600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Доменная система имен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00808"/>
            <a:ext cx="35891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258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2332856"/>
          </a:xfrm>
        </p:spPr>
        <p:txBody>
          <a:bodyPr>
            <a:normAutofit fontScale="70000" lnSpcReduction="20000"/>
          </a:bodyPr>
          <a:lstStyle/>
          <a:p>
            <a:r>
              <a:rPr kumimoji="1" lang="ru-RU" altLang="ru-RU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Домен верхнего уровня</a:t>
            </a:r>
            <a:r>
              <a:rPr kumimoji="1" lang="ru-RU" alt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kumimoji="1" lang="ru-RU" altLang="ru-RU" dirty="0"/>
              <a:t>как правило состоит из трех или двух символов. Трехбуквенные имена имеют домены, показывающие «ведомственную» принадлежность компьютера, двухбуквенные — географическую.</a:t>
            </a:r>
            <a:endParaRPr lang="ru-RU" altLang="ru-RU" sz="44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3" y="260648"/>
            <a:ext cx="8229600" cy="1143000"/>
          </a:xfrm>
        </p:spPr>
        <p:txBody>
          <a:bodyPr/>
          <a:lstStyle/>
          <a:p>
            <a:r>
              <a:rPr lang="ru-RU" sz="4400" dirty="0"/>
              <a:t>Доменная система имен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96136" y="1234351"/>
            <a:ext cx="2664296" cy="5604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altLang="ru-RU" b="1" dirty="0" smtClean="0">
                <a:solidFill>
                  <a:srgbClr val="00CCFF"/>
                </a:solidFill>
                <a:effectLst/>
              </a:rPr>
              <a:t>Домен второго уровня</a:t>
            </a:r>
            <a:r>
              <a:rPr lang="ru-RU" altLang="ru-RU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altLang="ru-RU" dirty="0" smtClean="0">
                <a:solidFill>
                  <a:schemeClr val="tx1"/>
                </a:solidFill>
                <a:effectLst/>
              </a:rPr>
              <a:t>может быть выделен для использования в одном из доменах верхнего уровня, организацией, курирующей его.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altLang="ru-RU" b="1" dirty="0" smtClean="0">
                <a:solidFill>
                  <a:srgbClr val="00CCFF"/>
                </a:solidFill>
                <a:effectLst/>
              </a:rPr>
              <a:t>Домены третьего уровня</a:t>
            </a:r>
            <a:r>
              <a:rPr lang="ru-RU" altLang="ru-RU" dirty="0" smtClean="0">
                <a:solidFill>
                  <a:schemeClr val="tx1"/>
                </a:solidFill>
                <a:effectLst/>
              </a:rPr>
              <a:t> и выше могут создаваться владельцем домена второго уровня при необходимости.</a:t>
            </a:r>
          </a:p>
          <a:p>
            <a:pPr>
              <a:spcBef>
                <a:spcPct val="50000"/>
              </a:spcBef>
            </a:pPr>
            <a:r>
              <a:rPr lang="ru-RU" altLang="ru-RU" b="1" dirty="0" smtClean="0">
                <a:solidFill>
                  <a:srgbClr val="00CCFF"/>
                </a:solidFill>
                <a:effectLst/>
              </a:rPr>
              <a:t>Имя компьютера</a:t>
            </a:r>
            <a:r>
              <a:rPr lang="ru-RU" altLang="ru-RU" dirty="0" smtClean="0">
                <a:solidFill>
                  <a:schemeClr val="tx1"/>
                </a:solidFill>
                <a:effectLst/>
              </a:rPr>
              <a:t> в домене, уникальное в данном домене, выбирается произвольно по согласованию с владельцем домена. При этом в базу </a:t>
            </a:r>
            <a:r>
              <a:rPr lang="en-US" altLang="ru-RU" dirty="0" smtClean="0">
                <a:solidFill>
                  <a:schemeClr val="tx1"/>
                </a:solidFill>
                <a:effectLst/>
              </a:rPr>
              <a:t>DNS </a:t>
            </a:r>
            <a:r>
              <a:rPr lang="ru-RU" altLang="ru-RU" dirty="0" smtClean="0">
                <a:solidFill>
                  <a:schemeClr val="tx1"/>
                </a:solidFill>
                <a:effectLst/>
              </a:rPr>
              <a:t>заносится его </a:t>
            </a:r>
            <a:r>
              <a:rPr lang="en-US" altLang="ru-RU" dirty="0" smtClean="0">
                <a:solidFill>
                  <a:schemeClr val="tx1"/>
                </a:solidFill>
                <a:effectLst/>
              </a:rPr>
              <a:t>IP-</a:t>
            </a:r>
            <a:r>
              <a:rPr lang="ru-RU" altLang="ru-RU" dirty="0" smtClean="0">
                <a:solidFill>
                  <a:schemeClr val="tx1"/>
                </a:solidFill>
                <a:effectLst/>
              </a:rPr>
              <a:t>адрес.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059956"/>
            <a:ext cx="5091753" cy="244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678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Доменная система имен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17" y="1700808"/>
            <a:ext cx="8486775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351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527263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757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04864"/>
          </a:xfrm>
        </p:spPr>
        <p:txBody>
          <a:bodyPr>
            <a:normAutofit fontScale="77500" lnSpcReduction="20000"/>
          </a:bodyPr>
          <a:lstStyle/>
          <a:p>
            <a:r>
              <a:rPr lang="ru-RU" altLang="ru-RU" dirty="0"/>
              <a:t>Компьютеры осуществляющие преобразование имен компьютеров в адреса и наоборот, называются </a:t>
            </a:r>
            <a:r>
              <a:rPr lang="en-US" altLang="ru-RU" b="1" dirty="0">
                <a:solidFill>
                  <a:srgbClr val="00CCFF"/>
                </a:solidFill>
              </a:rPr>
              <a:t>DNS-</a:t>
            </a:r>
            <a:r>
              <a:rPr lang="ru-RU" altLang="ru-RU" b="1" dirty="0">
                <a:solidFill>
                  <a:srgbClr val="00CCFF"/>
                </a:solidFill>
              </a:rPr>
              <a:t>серверами.</a:t>
            </a:r>
            <a:r>
              <a:rPr lang="ru-RU" altLang="ru-RU" b="1" dirty="0"/>
              <a:t> </a:t>
            </a:r>
            <a:r>
              <a:rPr lang="ru-RU" altLang="ru-RU" dirty="0"/>
              <a:t>При посылке данных компьютеру с указанием его адреса, данные сразу направляются к пункту назначения. Если же указывается имя, то сначала хост-отправитель делает запрос у своего </a:t>
            </a:r>
            <a:r>
              <a:rPr lang="en-US" altLang="ru-RU" dirty="0"/>
              <a:t>DNS-</a:t>
            </a:r>
            <a:r>
              <a:rPr lang="ru-RU" altLang="ru-RU" dirty="0"/>
              <a:t>сервера, чтобы узнать адрес по известному имени, и только потом отправляет данные.</a:t>
            </a:r>
            <a:endParaRPr lang="ru-RU" altLang="ru-RU" sz="3600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r>
              <a:rPr lang="ru-RU" dirty="0" smtClean="0"/>
              <a:t>-сервер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73016"/>
            <a:ext cx="73818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1274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b="1" dirty="0"/>
              <a:t>Электронная почта</a:t>
            </a:r>
            <a:r>
              <a:rPr lang="en-US" altLang="ru-RU" b="1" dirty="0"/>
              <a:t> (e-mail)</a:t>
            </a:r>
          </a:p>
          <a:p>
            <a:pPr>
              <a:lnSpc>
                <a:spcPct val="80000"/>
              </a:lnSpc>
            </a:pPr>
            <a:r>
              <a:rPr lang="ru-RU" altLang="ru-RU" b="1" dirty="0"/>
              <a:t>Группы новостей </a:t>
            </a:r>
            <a:r>
              <a:rPr lang="en-US" altLang="ru-RU" b="1" dirty="0"/>
              <a:t>(USENET)</a:t>
            </a:r>
            <a:endParaRPr lang="ru-RU" altLang="ru-RU" b="1" dirty="0"/>
          </a:p>
          <a:p>
            <a:pPr>
              <a:lnSpc>
                <a:spcPct val="80000"/>
              </a:lnSpc>
            </a:pPr>
            <a:r>
              <a:rPr lang="ru-RU" altLang="ru-RU" b="1" dirty="0"/>
              <a:t>Информация (</a:t>
            </a:r>
            <a:r>
              <a:rPr lang="en-US" altLang="ru-RU" b="1" dirty="0"/>
              <a:t>WWW, </a:t>
            </a:r>
            <a:r>
              <a:rPr lang="ru-RU" altLang="ru-RU" b="1" dirty="0"/>
              <a:t>GOPHER)</a:t>
            </a:r>
            <a:endParaRPr lang="en-US" altLang="ru-RU" b="1" dirty="0"/>
          </a:p>
          <a:p>
            <a:pPr>
              <a:lnSpc>
                <a:spcPct val="80000"/>
              </a:lnSpc>
            </a:pPr>
            <a:r>
              <a:rPr lang="ru-RU" altLang="ru-RU" b="1" dirty="0"/>
              <a:t>Передача файлов (FTP)</a:t>
            </a:r>
            <a:endParaRPr lang="en-US" altLang="ru-RU" b="1" dirty="0"/>
          </a:p>
          <a:p>
            <a:pPr>
              <a:lnSpc>
                <a:spcPct val="80000"/>
              </a:lnSpc>
            </a:pPr>
            <a:r>
              <a:rPr lang="ru-RU" altLang="ru-RU" b="1" dirty="0"/>
              <a:t>Удаленный доступ (TELNET)</a:t>
            </a:r>
            <a:endParaRPr lang="en-US" altLang="ru-RU" b="1" dirty="0"/>
          </a:p>
          <a:p>
            <a:pPr>
              <a:lnSpc>
                <a:spcPct val="80000"/>
              </a:lnSpc>
            </a:pPr>
            <a:r>
              <a:rPr lang="ru-RU" altLang="ru-RU" b="1" dirty="0"/>
              <a:t>Интернет-пейджер (ICQ)</a:t>
            </a:r>
            <a:endParaRPr lang="en-US" altLang="ru-RU" b="1" dirty="0"/>
          </a:p>
          <a:p>
            <a:pPr>
              <a:lnSpc>
                <a:spcPct val="80000"/>
              </a:lnSpc>
            </a:pPr>
            <a:r>
              <a:rPr lang="ru-RU" altLang="ru-RU" b="1" dirty="0"/>
              <a:t>Разговор (IRC)</a:t>
            </a:r>
          </a:p>
          <a:p>
            <a:pPr>
              <a:lnSpc>
                <a:spcPct val="80000"/>
              </a:lnSpc>
            </a:pPr>
            <a:r>
              <a:rPr lang="ru-RU" altLang="ru-RU" b="1" dirty="0"/>
              <a:t>IP – телефония</a:t>
            </a:r>
            <a:endParaRPr lang="en-US" altLang="ru-RU" b="1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сервисы Интернет</a:t>
            </a:r>
          </a:p>
        </p:txBody>
      </p:sp>
    </p:spTree>
    <p:extLst>
      <p:ext uri="{BB962C8B-B14F-4D97-AF65-F5344CB8AC3E}">
        <p14:creationId xmlns:p14="http://schemas.microsoft.com/office/powerpoint/2010/main" val="228574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Компьютерная сеть – система связи компьютеров или компьютерного оборудования.</a:t>
            </a:r>
          </a:p>
          <a:p>
            <a:r>
              <a:rPr lang="ru-RU" altLang="ru-RU" dirty="0"/>
              <a:t>Такое объединение позволяет совместно использовать ресурсы.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 Для передачи информации могут быть использованы различные физические явления, как правило — различные виды электрических сигналов, световых сигналов или электромагнитного излучения.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Компьютерная сеть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68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Компьютерная сеть, расположенная в пределах одного здания</a:t>
            </a:r>
            <a:r>
              <a:rPr lang="en-US" altLang="ru-RU" dirty="0"/>
              <a:t>/</a:t>
            </a:r>
            <a:r>
              <a:rPr lang="ru-RU" altLang="ru-RU" dirty="0"/>
              <a:t>учреждения и управляемая по единым правилам называется локальной вычислительной сетью (ЛВС).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Локальные компьютерные сети</a:t>
            </a:r>
            <a:br>
              <a:rPr lang="ru-RU" sz="44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1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Локальные сети могут быть соединены между собой и образовать глобальную сеть. Для этого компьютеры сети должны использовать одинаковые протоколы передачи данных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Глобальные компьютерные сети</a:t>
            </a:r>
            <a:br>
              <a:rPr lang="ru-RU" sz="4400" dirty="0"/>
            </a:br>
            <a:endParaRPr lang="ru-RU" dirty="0"/>
          </a:p>
        </p:txBody>
      </p:sp>
      <p:pic>
        <p:nvPicPr>
          <p:cNvPr id="4" name="Picture 1033" descr="j01293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2160" y="3717032"/>
            <a:ext cx="2952328" cy="29289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995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ru-RU" altLang="ru-RU" b="1" dirty="0">
                <a:cs typeface="Times New Roman" pitchFamily="18" charset="0"/>
              </a:rPr>
              <a:t>Интернет</a:t>
            </a:r>
            <a:r>
              <a:rPr lang="ru-RU" altLang="ru-RU" dirty="0">
                <a:cs typeface="Times New Roman" pitchFamily="18" charset="0"/>
              </a:rPr>
              <a:t> — это совокупность всех сетей, которые используют протокол </a:t>
            </a:r>
            <a:r>
              <a:rPr lang="en-US" altLang="ru-RU" dirty="0">
                <a:cs typeface="Times New Roman" pitchFamily="18" charset="0"/>
              </a:rPr>
              <a:t>IP</a:t>
            </a:r>
            <a:r>
              <a:rPr lang="ru-RU" altLang="ru-RU" dirty="0">
                <a:cs typeface="Times New Roman" pitchFamily="18" charset="0"/>
              </a:rPr>
              <a:t> для передачи информации и соединенных друг с другом «прозрачным» образом (вне зависимости от физической среды, используемой для передачи сигналов).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0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10000"/>
          </a:bodyPr>
          <a:lstStyle/>
          <a:p>
            <a:pPr marL="651510" indent="-51435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altLang="ru-RU" dirty="0" smtClean="0"/>
              <a:t>логически </a:t>
            </a:r>
            <a:r>
              <a:rPr lang="ru-RU" altLang="ru-RU" dirty="0"/>
              <a:t>взаимосвязана пространством глобальных уникальных адресов, основанных на Интернет-протоколе (IP) или на последующих расширениях или преемниках IP; </a:t>
            </a:r>
            <a:endParaRPr lang="ru-RU" altLang="ru-RU" dirty="0" smtClean="0"/>
          </a:p>
          <a:p>
            <a:pPr marL="651510" indent="-51435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ru-RU" altLang="ru-RU" dirty="0"/>
          </a:p>
          <a:p>
            <a:pPr marL="651510" indent="-51435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altLang="ru-RU" dirty="0" smtClean="0"/>
              <a:t>способна </a:t>
            </a:r>
            <a:r>
              <a:rPr lang="ru-RU" altLang="ru-RU" dirty="0"/>
              <a:t>поддерживать коммуникации с использованием семейства Протокола управления передачей/Интернет-протокола (TCP/IP) или его последующих расширений/преемников и/или других IP-совместимых протоколов; </a:t>
            </a:r>
            <a:r>
              <a:rPr lang="en-US" altLang="ru-RU" dirty="0"/>
              <a:t> </a:t>
            </a:r>
            <a:endParaRPr lang="ru-RU" altLang="ru-RU" dirty="0" smtClean="0"/>
          </a:p>
          <a:p>
            <a:pPr marL="651510" indent="-51435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n-US" altLang="ru-RU" dirty="0"/>
          </a:p>
          <a:p>
            <a:pPr marL="651510" indent="-514350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ru-RU" altLang="ru-RU" dirty="0" smtClean="0"/>
              <a:t>обеспечивает</a:t>
            </a:r>
            <a:r>
              <a:rPr lang="ru-RU" altLang="ru-RU" dirty="0"/>
              <a:t>, использует или делает доступной, на общественной или частной основе, высокоуровневые сервисы, надстроенные над описанной здесь коммуникационной и иной связанной с ней инфраструктурой.</a:t>
            </a:r>
          </a:p>
          <a:p>
            <a:pPr marL="137160" indent="0" algn="r">
              <a:spcBef>
                <a:spcPts val="500"/>
              </a:spcBef>
              <a:spcAft>
                <a:spcPts val="500"/>
              </a:spcAft>
              <a:buNone/>
            </a:pPr>
            <a:r>
              <a:rPr lang="ru-RU" altLang="ru-RU" dirty="0"/>
              <a:t>FNC </a:t>
            </a:r>
            <a:r>
              <a:rPr lang="ru-RU" altLang="ru-RU" dirty="0" err="1"/>
              <a:t>Resolution</a:t>
            </a:r>
            <a:r>
              <a:rPr lang="ru-RU" altLang="ru-RU" dirty="0"/>
              <a:t>: </a:t>
            </a:r>
            <a:r>
              <a:rPr lang="ru-RU" altLang="ru-RU" dirty="0" err="1"/>
              <a:t>Definition</a:t>
            </a:r>
            <a:r>
              <a:rPr lang="ru-RU" altLang="ru-RU" dirty="0"/>
              <a:t> </a:t>
            </a:r>
            <a:r>
              <a:rPr lang="ru-RU" altLang="ru-RU" dirty="0" err="1"/>
              <a:t>of</a:t>
            </a:r>
            <a:r>
              <a:rPr lang="ru-RU" altLang="ru-RU" dirty="0"/>
              <a:t> "</a:t>
            </a:r>
            <a:r>
              <a:rPr lang="ru-RU" altLang="ru-RU" dirty="0" err="1"/>
              <a:t>Internet</a:t>
            </a:r>
            <a:r>
              <a:rPr lang="ru-RU" altLang="ru-RU" dirty="0"/>
              <a:t>", 10/24/95</a:t>
            </a:r>
          </a:p>
          <a:p>
            <a:pPr marL="137160" indent="0" algn="r">
              <a:spcBef>
                <a:spcPts val="500"/>
              </a:spcBef>
              <a:spcAft>
                <a:spcPts val="500"/>
              </a:spcAft>
              <a:buNone/>
            </a:pPr>
            <a:r>
              <a:rPr lang="ru-RU" altLang="ru-RU" dirty="0"/>
              <a:t>Краткий курс истории Интернет, </a:t>
            </a:r>
            <a:r>
              <a:rPr lang="ru-RU" altLang="ru-RU" dirty="0" err="1"/>
              <a:t>Б.Лейнер</a:t>
            </a:r>
            <a:r>
              <a:rPr lang="ru-RU" altLang="ru-RU" dirty="0"/>
              <a:t> и др., </a:t>
            </a:r>
            <a:r>
              <a:rPr lang="en-US" altLang="ru-RU" dirty="0"/>
              <a:t>Jet Info, N14,1997</a:t>
            </a:r>
            <a:endParaRPr lang="en-US" altLang="ru-RU" sz="3600" dirty="0">
              <a:latin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altLang="ru-RU" sz="4000" dirty="0">
                <a:solidFill>
                  <a:schemeClr val="tx1"/>
                </a:solidFill>
                <a:effectLst/>
              </a:rPr>
              <a:t> </a:t>
            </a:r>
            <a:r>
              <a:rPr lang="ru-RU" altLang="ru-RU" sz="3600" dirty="0">
                <a:solidFill>
                  <a:srgbClr val="FFCC00"/>
                </a:solidFill>
                <a:effectLst/>
              </a:rPr>
              <a:t>Интернет — это глобальная информационная система, которая:</a:t>
            </a:r>
            <a:r>
              <a:rPr lang="ru-RU" altLang="ru-RU" sz="4400" dirty="0">
                <a:solidFill>
                  <a:srgbClr val="FFCC00"/>
                </a:solidFill>
                <a:effectLst/>
              </a:rPr>
              <a:t/>
            </a:r>
            <a:br>
              <a:rPr lang="ru-RU" altLang="ru-RU" sz="4400" dirty="0">
                <a:solidFill>
                  <a:srgbClr val="FFCC00"/>
                </a:solidFill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01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b="1" dirty="0">
                <a:cs typeface="Times New Roman" pitchFamily="18" charset="0"/>
              </a:rPr>
              <a:t>Протокол</a:t>
            </a:r>
            <a:r>
              <a:rPr lang="ru-RU" altLang="ru-RU" dirty="0">
                <a:cs typeface="Times New Roman" pitchFamily="18" charset="0"/>
              </a:rPr>
              <a:t> — </a:t>
            </a:r>
            <a:r>
              <a:rPr lang="ru-RU" altLang="ru-RU" dirty="0"/>
              <a:t>это </a:t>
            </a:r>
            <a:r>
              <a:rPr lang="ru-RU" altLang="ru-RU" dirty="0">
                <a:cs typeface="Times New Roman" pitchFamily="18" charset="0"/>
              </a:rPr>
              <a:t>набор правил, используемый сетевыми устройствами (или программами) для обмена данными.</a:t>
            </a:r>
          </a:p>
          <a:p>
            <a:r>
              <a:rPr lang="ru-RU" altLang="ru-RU" b="1" dirty="0"/>
              <a:t>Стек протоколов </a:t>
            </a:r>
            <a:r>
              <a:rPr lang="ru-RU" altLang="ru-RU" dirty="0"/>
              <a:t>—</a:t>
            </a:r>
            <a:r>
              <a:rPr lang="ru-RU" altLang="ru-RU" b="1" dirty="0"/>
              <a:t> </a:t>
            </a:r>
            <a:r>
              <a:rPr lang="ru-RU" altLang="ru-RU" dirty="0"/>
              <a:t>это набор протоколов разных уровней, достаточный для организации взаимодействия систем.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Сетевые протоколы</a:t>
            </a:r>
          </a:p>
        </p:txBody>
      </p:sp>
    </p:spTree>
    <p:extLst>
      <p:ext uri="{BB962C8B-B14F-4D97-AF65-F5344CB8AC3E}">
        <p14:creationId xmlns:p14="http://schemas.microsoft.com/office/powerpoint/2010/main" val="430185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lnSpc>
                <a:spcPct val="80000"/>
              </a:lnSpc>
            </a:pPr>
            <a:r>
              <a:rPr lang="en-US" altLang="ru-RU" sz="3200" b="1" dirty="0" smtClean="0"/>
              <a:t>TCP </a:t>
            </a:r>
            <a:r>
              <a:rPr lang="en-US" altLang="ru-RU" sz="3200" b="1" dirty="0"/>
              <a:t>(</a:t>
            </a:r>
            <a:r>
              <a:rPr lang="en-US" altLang="ru-RU" sz="3200" b="1" i="1" dirty="0"/>
              <a:t>Transmission Control Protocol</a:t>
            </a:r>
            <a:r>
              <a:rPr lang="en-US" altLang="ru-RU" sz="3200" b="1" dirty="0"/>
              <a:t>)</a:t>
            </a:r>
          </a:p>
          <a:p>
            <a:pPr lvl="2">
              <a:lnSpc>
                <a:spcPct val="80000"/>
              </a:lnSpc>
            </a:pPr>
            <a:r>
              <a:rPr lang="ru-RU" altLang="ru-RU" sz="3200" dirty="0"/>
              <a:t>файл делится на пакеты размером не более 1</a:t>
            </a:r>
            <a:r>
              <a:rPr lang="en-US" altLang="ru-RU" sz="3200" dirty="0"/>
              <a:t>,5 </a:t>
            </a:r>
            <a:r>
              <a:rPr lang="ru-RU" altLang="ru-RU" sz="3200" dirty="0"/>
              <a:t>Кб</a:t>
            </a:r>
          </a:p>
          <a:p>
            <a:pPr lvl="2">
              <a:lnSpc>
                <a:spcPct val="80000"/>
              </a:lnSpc>
            </a:pPr>
            <a:r>
              <a:rPr lang="ru-RU" altLang="ru-RU" sz="3200" dirty="0"/>
              <a:t>пакеты передаются независимо друг от друга</a:t>
            </a:r>
          </a:p>
          <a:p>
            <a:pPr lvl="2">
              <a:lnSpc>
                <a:spcPct val="80000"/>
              </a:lnSpc>
            </a:pPr>
            <a:r>
              <a:rPr lang="ru-RU" altLang="ru-RU" sz="3200" dirty="0"/>
              <a:t>в месте назначения пакеты собираются в один файл</a:t>
            </a:r>
            <a:endParaRPr lang="en-US" altLang="ru-RU" sz="3200" dirty="0"/>
          </a:p>
          <a:p>
            <a:pPr lvl="1">
              <a:lnSpc>
                <a:spcPct val="80000"/>
              </a:lnSpc>
            </a:pPr>
            <a:r>
              <a:rPr lang="en-US" altLang="ru-RU" sz="3200" b="1" dirty="0"/>
              <a:t>IP (</a:t>
            </a:r>
            <a:r>
              <a:rPr lang="en-US" altLang="ru-RU" sz="3200" b="1" i="1" dirty="0"/>
              <a:t>Internet Protocol</a:t>
            </a:r>
            <a:r>
              <a:rPr lang="en-US" altLang="ru-RU" sz="3200" b="1" dirty="0"/>
              <a:t>)</a:t>
            </a:r>
            <a:r>
              <a:rPr lang="ru-RU" altLang="ru-RU" sz="3200" b="1" dirty="0"/>
              <a:t> </a:t>
            </a:r>
          </a:p>
          <a:p>
            <a:pPr lvl="2">
              <a:lnSpc>
                <a:spcPct val="80000"/>
              </a:lnSpc>
            </a:pPr>
            <a:r>
              <a:rPr lang="ru-RU" altLang="ru-RU" sz="3200" dirty="0"/>
              <a:t>определяет наилучший маршрут движения пакетов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4400" dirty="0">
                <a:solidFill>
                  <a:srgbClr val="FFC000"/>
                </a:solidFill>
              </a:rPr>
              <a:t>Протокол </a:t>
            </a:r>
            <a:r>
              <a:rPr lang="en-US" altLang="ru-RU" sz="4400" dirty="0">
                <a:solidFill>
                  <a:srgbClr val="FFC000"/>
                </a:solidFill>
              </a:rPr>
              <a:t>TCP/IP 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916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2404864"/>
          </a:xfrm>
        </p:spPr>
        <p:txBody>
          <a:bodyPr>
            <a:normAutofit fontScale="70000" lnSpcReduction="20000"/>
          </a:bodyPr>
          <a:lstStyle/>
          <a:p>
            <a:r>
              <a:rPr lang="ru-RU" altLang="ru-RU" dirty="0"/>
              <a:t>Каждый компьютер в Интернет обладает уникальным 32-х битным </a:t>
            </a:r>
            <a:r>
              <a:rPr lang="en-US" altLang="ru-RU" dirty="0"/>
              <a:t>IP</a:t>
            </a:r>
            <a:r>
              <a:rPr lang="ru-RU" altLang="ru-RU" dirty="0"/>
              <a:t>-адресом, который принято записывать в виде четырех чисел от 0 до 255, разделяемых точками. Обычно первая часть адреса — число от 1 до 223: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АДРЕСАЦИЯ В ИНТЕРНЕТ</a:t>
            </a:r>
            <a:b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4149080"/>
            <a:ext cx="3384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ru-RU" dirty="0" smtClean="0"/>
              <a:t>IP-</a:t>
            </a:r>
            <a:r>
              <a:rPr lang="ru-RU" altLang="ru-RU" dirty="0" smtClean="0"/>
              <a:t>адрес присваивается компьютеру путем изменения настроек его операционной системы. Компьютер с присвоенным ему адресом называется также хост (от англ. </a:t>
            </a:r>
            <a:r>
              <a:rPr lang="en-US" altLang="ru-RU" dirty="0" smtClean="0"/>
              <a:t>host — </a:t>
            </a:r>
            <a:r>
              <a:rPr lang="ru-RU" altLang="ru-RU" dirty="0" smtClean="0"/>
              <a:t>хозяин</a:t>
            </a:r>
            <a:r>
              <a:rPr lang="en-US" altLang="ru-RU" dirty="0" smtClean="0"/>
              <a:t>) </a:t>
            </a:r>
            <a:endParaRPr lang="ru-RU" alt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55236"/>
            <a:ext cx="24479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43" y="3926879"/>
            <a:ext cx="386715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497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167</TotalTime>
  <Words>641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Компьютерные сети</vt:lpstr>
      <vt:lpstr>Компьютерная сеть</vt:lpstr>
      <vt:lpstr>Локальные компьютерные сети </vt:lpstr>
      <vt:lpstr>Глобальные компьютерные сети </vt:lpstr>
      <vt:lpstr>Интернет</vt:lpstr>
      <vt:lpstr> Интернет — это глобальная информационная система, которая: </vt:lpstr>
      <vt:lpstr>Сетевые протоколы</vt:lpstr>
      <vt:lpstr>Протокол TCP/IP </vt:lpstr>
      <vt:lpstr>АДРЕСАЦИЯ В ИНТЕРНЕТ </vt:lpstr>
      <vt:lpstr>Доменная система имен</vt:lpstr>
      <vt:lpstr>Доменная система имен</vt:lpstr>
      <vt:lpstr>Доменная система имен</vt:lpstr>
      <vt:lpstr>Презентация PowerPoint</vt:lpstr>
      <vt:lpstr>DNS-сервер</vt:lpstr>
      <vt:lpstr>Основные сервисы Интернет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Компьютерные сети</dc:title>
  <dc:creator>User</dc:creator>
  <cp:lastModifiedBy>User</cp:lastModifiedBy>
  <cp:revision>13</cp:revision>
  <dcterms:created xsi:type="dcterms:W3CDTF">2013-08-23T06:34:06Z</dcterms:created>
  <dcterms:modified xsi:type="dcterms:W3CDTF">2013-09-10T10:07:50Z</dcterms:modified>
</cp:coreProperties>
</file>