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</p:sldMasterIdLst>
  <p:sldIdLst>
    <p:sldId id="278" r:id="rId2"/>
    <p:sldId id="263" r:id="rId3"/>
    <p:sldId id="264" r:id="rId4"/>
    <p:sldId id="265" r:id="rId5"/>
    <p:sldId id="277" r:id="rId6"/>
    <p:sldId id="269" r:id="rId7"/>
    <p:sldId id="270" r:id="rId8"/>
    <p:sldId id="273" r:id="rId9"/>
    <p:sldId id="271" r:id="rId10"/>
    <p:sldId id="272" r:id="rId11"/>
    <p:sldId id="274" r:id="rId12"/>
    <p:sldId id="279" r:id="rId13"/>
    <p:sldId id="280" r:id="rId14"/>
    <p:sldId id="281" r:id="rId15"/>
    <p:sldId id="282" r:id="rId16"/>
    <p:sldId id="283" r:id="rId17"/>
    <p:sldId id="285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CC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4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C490F-875A-4D0A-AFCA-D35ACBE73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CEA8-1949-4288-A9C8-1AA4274F1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E03F1-C5A3-41F0-8614-E9E98736C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6AB34-6911-43F1-812D-6DB0B7B5E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889C48-391D-4D76-9B6F-9898F2BF6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DEF5F-F952-4A9A-8785-7D26E9200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E9E79-B395-4E52-A258-09DBFBFD6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573A-935A-4389-AECC-C0C9A1BBF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5AD644-3376-42C5-9FE6-9CCC77632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5AE4-D1EE-4550-9780-E598B54F1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18CE2E-CBA8-43CB-9C04-6380003C3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CD13F9-AAAC-4E34-9BBD-8F84E9FE0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C476CE-645B-4317-93C7-9B571D56E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1" r:id="rId4"/>
    <p:sldLayoutId id="2147483762" r:id="rId5"/>
    <p:sldLayoutId id="2147483769" r:id="rId6"/>
    <p:sldLayoutId id="2147483763" r:id="rId7"/>
    <p:sldLayoutId id="2147483770" r:id="rId8"/>
    <p:sldLayoutId id="2147483771" r:id="rId9"/>
    <p:sldLayoutId id="2147483764" r:id="rId10"/>
    <p:sldLayoutId id="2147483765" r:id="rId11"/>
    <p:sldLayoutId id="21474837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Выберите правильный 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757610" cy="454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</a:tblGrid>
              <a:tr h="1118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1) Главным врагом объединения Франции были(а)...</a:t>
                      </a:r>
                    </a:p>
                    <a:p>
                      <a:pPr algn="l"/>
                      <a:endParaRPr lang="ru-RU" sz="1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18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2) Начало объединению было положено...</a:t>
                      </a:r>
                    </a:p>
                    <a:p>
                      <a:pPr algn="l"/>
                      <a:endParaRPr lang="ru-RU" sz="1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111800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3) Борьба Филиппа </a:t>
                      </a:r>
                      <a:r>
                        <a:rPr lang="en-US" sz="1800" b="1" i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IV</a:t>
                      </a:r>
                      <a:r>
                        <a:rPr lang="ru-RU" sz="1800" b="1" i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 с </a:t>
                      </a:r>
                    </a:p>
                    <a:p>
                      <a:pPr algn="l"/>
                      <a:r>
                        <a:rPr lang="ru-RU" sz="1800" b="1" i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папством привела к...       </a:t>
                      </a:r>
                    </a:p>
                    <a:p>
                      <a:pPr algn="l"/>
                      <a:endParaRPr lang="ru-RU" sz="1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111800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4) Генеральные штаты бы- </a:t>
                      </a:r>
                    </a:p>
                    <a:p>
                      <a:pPr algn="l"/>
                      <a:r>
                        <a:rPr lang="ru-RU" sz="1800" b="1" i="1" dirty="0" smtClean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ли созваны в...</a:t>
                      </a:r>
                    </a:p>
                    <a:p>
                      <a:pPr algn="l"/>
                      <a:endParaRPr lang="ru-RU" sz="1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600" cy="4543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57600"/>
              </a:tblGrid>
              <a:tr h="37862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Constantia" pitchFamily="18" charset="0"/>
                        </a:rPr>
                        <a:t>а)сеньоры</a:t>
                      </a:r>
                      <a:endParaRPr lang="ru-RU" b="0" dirty="0">
                        <a:latin typeface="Constant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б) Англия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в) Папа Римский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а) Филиппом </a:t>
                      </a:r>
                      <a:r>
                        <a:rPr lang="en-US" dirty="0" smtClean="0">
                          <a:latin typeface="Constantia" pitchFamily="18" charset="0"/>
                        </a:rPr>
                        <a:t>II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б) Филиппом </a:t>
                      </a:r>
                      <a:r>
                        <a:rPr lang="en-US" dirty="0" smtClean="0">
                          <a:latin typeface="Constantia" pitchFamily="18" charset="0"/>
                        </a:rPr>
                        <a:t>III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в) Филиппом</a:t>
                      </a:r>
                      <a:r>
                        <a:rPr lang="ru-RU" baseline="0" dirty="0" smtClean="0">
                          <a:latin typeface="Constantia" pitchFamily="18" charset="0"/>
                        </a:rPr>
                        <a:t> </a:t>
                      </a:r>
                      <a:r>
                        <a:rPr lang="en-US" baseline="0" dirty="0" smtClean="0">
                          <a:latin typeface="Constantia" pitchFamily="18" charset="0"/>
                        </a:rPr>
                        <a:t>IV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а) Отречению короля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T>
                      <a:noFill/>
                    </a:lnT>
                    <a:solidFill>
                      <a:srgbClr val="FFCCFF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б) Смена папы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в) </a:t>
                      </a:r>
                      <a:r>
                        <a:rPr lang="ru-RU" dirty="0" err="1" smtClean="0">
                          <a:latin typeface="Constantia" pitchFamily="18" charset="0"/>
                        </a:rPr>
                        <a:t>Авиньонскому</a:t>
                      </a:r>
                      <a:r>
                        <a:rPr lang="ru-RU" baseline="0" dirty="0" smtClean="0">
                          <a:latin typeface="Constantia" pitchFamily="18" charset="0"/>
                        </a:rPr>
                        <a:t> плену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а) 1302 г.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б) 1214 г.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86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в) 1204 г.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2938"/>
          </a:xfrm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4.Реформы Генриха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II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57250"/>
            <a:ext cx="3686175" cy="5715000"/>
          </a:xfrm>
          <a:ln w="76200"/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1154 г.Генрих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II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 основал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династию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Плантагенетов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Это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был вздорный и в то же время образованный и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энергичный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человек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Генрих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всеми силами укреплял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королевскую власть и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во Франции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, и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Англии он вел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непримиримую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борьбу с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сеньорами -  распускал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их отряды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, срывал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замки, подавлял мятежи.</a:t>
            </a:r>
          </a:p>
        </p:txBody>
      </p:sp>
      <p:pic>
        <p:nvPicPr>
          <p:cNvPr id="9" name="Picture 10" descr="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>
          <a:xfrm>
            <a:off x="4286248" y="928670"/>
            <a:ext cx="4071966" cy="2288764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11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357686" y="3643314"/>
            <a:ext cx="4000528" cy="20717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500"/>
          </a:xfrm>
          <a:ln w="76200"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4.Реформы Генриха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II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600" y="714375"/>
            <a:ext cx="4057650" cy="5929313"/>
            <a:chOff x="144" y="768"/>
            <a:chExt cx="2112" cy="3408"/>
          </a:xfrm>
        </p:grpSpPr>
        <p:graphicFrame>
          <p:nvGraphicFramePr>
            <p:cNvPr id="1029" name="Object 8"/>
            <p:cNvGraphicFramePr>
              <a:graphicFrameLocks noChangeAspect="1"/>
            </p:cNvGraphicFramePr>
            <p:nvPr/>
          </p:nvGraphicFramePr>
          <p:xfrm>
            <a:off x="144" y="768"/>
            <a:ext cx="2112" cy="3408"/>
          </p:xfrm>
          <a:graphic>
            <a:graphicData uri="http://schemas.openxmlformats.org/presentationml/2006/ole">
              <p:oleObj spid="_x0000_s1029" name="Clip" r:id="rId3" imgW="3192120" imgH="3749400" progId="">
                <p:embed/>
              </p:oleObj>
            </a:graphicData>
          </a:graphic>
        </p:graphicFrame>
        <p:sp>
          <p:nvSpPr>
            <p:cNvPr id="104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32" y="1152"/>
              <a:ext cx="1248" cy="576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CC99FF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862110"/>
                  </a:soli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Constantia"/>
                </a:rPr>
                <a:t>Реформы </a:t>
              </a:r>
            </a:p>
            <a:p>
              <a:pPr algn="ctr"/>
              <a:r>
                <a:rPr lang="ru-RU" sz="3600" b="1" kern="10">
                  <a:ln w="9525">
                    <a:solidFill>
                      <a:srgbClr val="CC99FF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862110"/>
                  </a:soli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Constantia"/>
                </a:rPr>
                <a:t>Генриха </a:t>
              </a:r>
              <a:r>
                <a:rPr lang="fr-FR" sz="3600" b="1" kern="10">
                  <a:ln w="9525">
                    <a:solidFill>
                      <a:srgbClr val="CC99FF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862110"/>
                  </a:soli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Constantia"/>
                </a:rPr>
                <a:t>II</a:t>
              </a:r>
              <a:endParaRPr lang="ru-RU" sz="3600" b="1" kern="10">
                <a:ln w="9525">
                  <a:solidFill>
                    <a:srgbClr val="CC99FF"/>
                  </a:solidFill>
                  <a:round/>
                  <a:headEnd type="none" w="sm" len="sm"/>
                  <a:tailEnd type="none" w="sm" len="sm"/>
                </a:ln>
                <a:solidFill>
                  <a:srgbClr val="86211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Constantia"/>
              </a:endParaRPr>
            </a:p>
          </p:txBody>
        </p:sp>
      </p:grpSp>
      <p:sp>
        <p:nvSpPr>
          <p:cNvPr id="26635" name="WordArt 11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762000" y="2743200"/>
            <a:ext cx="2133600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spc="72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EB6E5A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Constantia"/>
              </a:rPr>
              <a:t>-судебная</a:t>
            </a:r>
          </a:p>
        </p:txBody>
      </p:sp>
      <p:sp>
        <p:nvSpPr>
          <p:cNvPr id="26636" name="WordArt 12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2133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spc="72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EB6E5A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Constantia"/>
              </a:rPr>
              <a:t>-военная</a:t>
            </a:r>
          </a:p>
        </p:txBody>
      </p:sp>
      <p:sp>
        <p:nvSpPr>
          <p:cNvPr id="26637" name="WordArt 13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990600" y="3733800"/>
            <a:ext cx="28670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spc="72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EB6E5A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Constantia"/>
              </a:rPr>
              <a:t>-реформа</a:t>
            </a:r>
          </a:p>
          <a:p>
            <a:pPr algn="ctr"/>
            <a:r>
              <a:rPr lang="ru-RU" sz="3600" b="1" i="1" kern="10" spc="72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EB6E5A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Constantia"/>
              </a:rPr>
              <a:t>управления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352800" y="914400"/>
            <a:ext cx="5205413" cy="1857375"/>
            <a:chOff x="2112" y="576"/>
            <a:chExt cx="3279" cy="1170"/>
          </a:xfrm>
        </p:grpSpPr>
        <p:sp>
          <p:nvSpPr>
            <p:cNvPr id="1043" name="AutoShape 14"/>
            <p:cNvSpPr>
              <a:spLocks noChangeArrowheads="1"/>
            </p:cNvSpPr>
            <p:nvPr/>
          </p:nvSpPr>
          <p:spPr bwMode="auto">
            <a:xfrm rot="-2006007">
              <a:off x="2112" y="1440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44" name="Group 20"/>
            <p:cNvGrpSpPr>
              <a:grpSpLocks/>
            </p:cNvGrpSpPr>
            <p:nvPr/>
          </p:nvGrpSpPr>
          <p:grpSpPr bwMode="auto">
            <a:xfrm>
              <a:off x="2832" y="576"/>
              <a:ext cx="2559" cy="1058"/>
              <a:chOff x="2832" y="576"/>
              <a:chExt cx="2559" cy="1058"/>
            </a:xfrm>
          </p:grpSpPr>
          <p:graphicFrame>
            <p:nvGraphicFramePr>
              <p:cNvPr id="1028" name="Object 17"/>
              <p:cNvGraphicFramePr>
                <a:graphicFrameLocks noChangeAspect="1"/>
              </p:cNvGraphicFramePr>
              <p:nvPr/>
            </p:nvGraphicFramePr>
            <p:xfrm>
              <a:off x="2832" y="576"/>
              <a:ext cx="1296" cy="1058"/>
            </p:xfrm>
            <a:graphic>
              <a:graphicData uri="http://schemas.openxmlformats.org/presentationml/2006/ole">
                <p:oleObj spid="_x0000_s1028" name="Clip" r:id="rId4" imgW="881280" imgH="719280" progId="">
                  <p:embed/>
                </p:oleObj>
              </a:graphicData>
            </a:graphic>
          </p:graphicFrame>
          <p:sp>
            <p:nvSpPr>
              <p:cNvPr id="26642" name="Text Box 18"/>
              <p:cNvSpPr txBox="1">
                <a:spLocks noChangeArrowheads="1"/>
              </p:cNvSpPr>
              <p:nvPr/>
            </p:nvSpPr>
            <p:spPr bwMode="auto">
              <a:xfrm>
                <a:off x="4150" y="707"/>
                <a:ext cx="1241" cy="756"/>
              </a:xfrm>
              <a:prstGeom prst="rect">
                <a:avLst/>
              </a:prstGeom>
              <a:noFill/>
              <a:ln w="762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b="1" i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Введение</a:t>
                </a:r>
              </a:p>
              <a:p>
                <a:pPr algn="ctr">
                  <a:defRPr/>
                </a:pPr>
                <a:r>
                  <a:rPr lang="ru-RU" b="1" i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суда </a:t>
                </a:r>
              </a:p>
              <a:p>
                <a:pPr algn="ctr">
                  <a:defRPr/>
                </a:pPr>
                <a:r>
                  <a:rPr lang="ru-RU" b="1" i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присяжных</a:t>
                </a:r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505200" y="2819400"/>
            <a:ext cx="4805363" cy="1828800"/>
            <a:chOff x="2208" y="1776"/>
            <a:chExt cx="3027" cy="1152"/>
          </a:xfrm>
        </p:grpSpPr>
        <p:sp>
          <p:nvSpPr>
            <p:cNvPr id="1040" name="AutoShape 15"/>
            <p:cNvSpPr>
              <a:spLocks noChangeArrowheads="1"/>
            </p:cNvSpPr>
            <p:nvPr/>
          </p:nvSpPr>
          <p:spPr bwMode="auto">
            <a:xfrm>
              <a:off x="2208" y="2192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7" name="Object 22"/>
            <p:cNvGraphicFramePr>
              <a:graphicFrameLocks noChangeAspect="1"/>
            </p:cNvGraphicFramePr>
            <p:nvPr/>
          </p:nvGraphicFramePr>
          <p:xfrm>
            <a:off x="2880" y="1790"/>
            <a:ext cx="1191" cy="1138"/>
          </p:xfrm>
          <a:graphic>
            <a:graphicData uri="http://schemas.openxmlformats.org/presentationml/2006/ole">
              <p:oleObj spid="_x0000_s1027" name="Clip" r:id="rId5" imgW="3627000" imgH="3466800" progId="">
                <p:embed/>
              </p:oleObj>
            </a:graphicData>
          </a:graphic>
        </p:graphicFrame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4128" y="1776"/>
              <a:ext cx="1094" cy="523"/>
            </a:xfrm>
            <a:prstGeom prst="rect">
              <a:avLst/>
            </a:prstGeom>
            <a:noFill/>
            <a:ln w="762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b="1" i="1" dirty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Щитовые</a:t>
              </a:r>
            </a:p>
            <a:p>
              <a:pPr algn="ctr">
                <a:defRPr/>
              </a:pPr>
              <a:r>
                <a:rPr lang="ru-RU" b="1" i="1" dirty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деньги</a:t>
              </a: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4109" y="2592"/>
              <a:ext cx="1126" cy="291"/>
            </a:xfrm>
            <a:prstGeom prst="rect">
              <a:avLst/>
            </a:prstGeom>
            <a:noFill/>
            <a:ln w="762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i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itchFamily="18" charset="0"/>
                </a:rPr>
                <a:t>ополчение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657600" y="4772025"/>
            <a:ext cx="5197475" cy="1933575"/>
            <a:chOff x="2304" y="3006"/>
            <a:chExt cx="3274" cy="1218"/>
          </a:xfrm>
        </p:grpSpPr>
        <p:sp>
          <p:nvSpPr>
            <p:cNvPr id="1038" name="AutoShape 16"/>
            <p:cNvSpPr>
              <a:spLocks noChangeArrowheads="1"/>
            </p:cNvSpPr>
            <p:nvPr/>
          </p:nvSpPr>
          <p:spPr bwMode="auto">
            <a:xfrm rot="2279210">
              <a:off x="2304" y="3006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6" name="Object 27"/>
            <p:cNvGraphicFramePr>
              <a:graphicFrameLocks noChangeAspect="1"/>
            </p:cNvGraphicFramePr>
            <p:nvPr/>
          </p:nvGraphicFramePr>
          <p:xfrm>
            <a:off x="2972" y="3072"/>
            <a:ext cx="532" cy="1152"/>
          </p:xfrm>
          <a:graphic>
            <a:graphicData uri="http://schemas.openxmlformats.org/presentationml/2006/ole">
              <p:oleObj spid="_x0000_s1026" name="Clip" r:id="rId6" imgW="451440" imgH="1564200" progId="">
                <p:embed/>
              </p:oleObj>
            </a:graphicData>
          </a:graphic>
        </p:graphicFrame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3552" y="3024"/>
              <a:ext cx="2026" cy="1028"/>
            </a:xfrm>
            <a:prstGeom prst="rect">
              <a:avLst/>
            </a:prstGeom>
            <a:noFill/>
            <a:ln w="762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b="1" i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itchFamily="18" charset="0"/>
                </a:rPr>
                <a:t>Усиление власти шерифа - сбор налогов, командование ополчением, борьба с преступниками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5" grpId="0" build="p"/>
      <p:bldP spid="26636" grpId="0" build="p"/>
      <p:bldP spid="2663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5. Иоанн Безземельный.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00500" y="1000125"/>
            <a:ext cx="4357688" cy="5572125"/>
          </a:xfrm>
        </p:spPr>
        <p:txBody>
          <a:bodyPr>
            <a:normAutofit fontScale="85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Сын и преемник Генриха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II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, Ричард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I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 Львиное Сердце, почти все свое правление провел вне Англии. А после его смерти престол занял его брат Иоанн.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Новый король не отличался ни политическим даром отца, ни доблестью и твердостью брата.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Иоанн хотел подчинить себе баронов. Без всяких оснований прогонял неугодных им и забирал земли – отсюда и прозвище Безземельный.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Стремясь  подчинить себе церковь он вступил в конфликт с папой Иннокентием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II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Папа отлучил Иоанна от церкви, Иоанн признал поражение, стал вассалом папы, заплатил ему 1000 фунтов, а затем возобновил войну с Францией, но неудачно.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5" name="Picture 11" descr="Рисунок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>
          <a:xfrm>
            <a:off x="928662" y="1009935"/>
            <a:ext cx="3000396" cy="4995557"/>
          </a:xfrm>
          <a:prstGeom prst="ellipse">
            <a:avLst/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6. Великая Хартия Вольностей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3657600" cy="5457825"/>
          </a:xfrm>
        </p:spPr>
        <p:txBody>
          <a:bodyPr>
            <a:normAutofit fontScale="92500"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-не арестовывать без решения суда,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-ограничение власти короля и баронов над рыцарями,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-подтверждение вольности городов,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-создание «совета 25» для контроля короля и знати,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Но Иоанн, недовольный Хартией в союзе с папой на чал войну, но в самом ее разгаре умер.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К власти пришел его сын Генрих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III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5" name="Picture 8" descr="Рисунок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>
          <a:xfrm>
            <a:off x="4714875" y="561975"/>
            <a:ext cx="3143250" cy="5832475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7000875" y="5429250"/>
            <a:ext cx="16430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1215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7. Созыв Парламента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375" y="785813"/>
            <a:ext cx="4302125" cy="5929312"/>
          </a:xfrm>
        </p:spPr>
        <p:txBody>
          <a:bodyPr>
            <a:normAutofit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Король пообещал  не решать важные дела без баронов и раздать им земли иностранцев.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Но среди оппозиции начался раскол и вновь началась война. Король и его сын попали в плен.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1265 г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.вождь восставших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Монфор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 собрал представителей населения. Это собрание получило название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ПАРЛАМЕНТ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 (место, где говорят). Но в это время восстали крестьяне и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Монфор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 погиб.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Constantia" pitchFamily="18" charset="0"/>
            </a:endParaRPr>
          </a:p>
        </p:txBody>
      </p:sp>
      <p:pic>
        <p:nvPicPr>
          <p:cNvPr id="5" name="Picture 11" descr="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6000" contrast="36000"/>
          </a:blip>
          <a:srcRect/>
          <a:stretch>
            <a:fillRect/>
          </a:stretch>
        </p:blipFill>
        <p:spPr>
          <a:xfrm>
            <a:off x="357188" y="642938"/>
            <a:ext cx="3714750" cy="5619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Роль парламента в системе государственного управления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143000"/>
            <a:ext cx="3829050" cy="5572125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Король восстановил власть, но понял, что без поддержки части населения управлять страной трудно. В 14 веке парламент разделился на палату общин и палату лордов.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палату общин выбирались по 2 рыцаря от графства и по 2 горожанина. Между ними отсутствовала вражда и парламент легко добивался от короля уступок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Constantia" pitchFamily="18" charset="0"/>
            </a:endParaRPr>
          </a:p>
        </p:txBody>
      </p:sp>
      <p:pic>
        <p:nvPicPr>
          <p:cNvPr id="5" name="Picture 8" descr="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>
          <a:xfrm>
            <a:off x="4357686" y="1285859"/>
            <a:ext cx="4286280" cy="4857785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0" y="265113"/>
            <a:ext cx="2643188" cy="6378575"/>
          </a:xfrm>
        </p:spPr>
        <p:txBody>
          <a:bodyPr>
            <a:noAutofit/>
          </a:bodyPr>
          <a:lstStyle/>
          <a:p>
            <a:pPr eaLnBrk="1" fontAlgn="auto" hangingPunct="1">
              <a:buClr>
                <a:schemeClr val="bg2"/>
              </a:buClr>
              <a:defRPr/>
            </a:pP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Палата лордов 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включала аббатов, епископов и знатных феодалов. Лорды отклоняли наиболее смелые законы </a:t>
            </a: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палаты общин 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</a:t>
            </a:r>
          </a:p>
          <a:p>
            <a:pPr eaLnBrk="1" fontAlgn="auto" hangingPunct="1">
              <a:buClr>
                <a:schemeClr val="bg2"/>
              </a:buClr>
              <a:defRPr/>
            </a:pP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Вскоре парламент стал не только утверждать налоги, но и принимать законы. </a:t>
            </a:r>
          </a:p>
          <a:p>
            <a:pPr eaLnBrk="1" fontAlgn="auto" hangingPunct="1">
              <a:buClr>
                <a:schemeClr val="bg2"/>
              </a:buClr>
              <a:defRPr/>
            </a:pP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Парламент оказывал огромное влияние на жизнь страны.</a:t>
            </a:r>
          </a:p>
          <a:p>
            <a:pPr eaLnBrk="1" fontAlgn="auto" hangingPunct="1">
              <a:defRPr/>
            </a:pPr>
            <a:endParaRPr lang="ru-RU" sz="2200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5" name="Picture 13" descr="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lum bright="6000" contrast="30000"/>
          </a:blip>
          <a:srcRect l="20720" r="20720"/>
          <a:stretch>
            <a:fillRect/>
          </a:stretch>
        </p:blipFill>
        <p:spPr>
          <a:xfrm>
            <a:off x="500034" y="285728"/>
            <a:ext cx="5357818" cy="5953131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188" y="642938"/>
            <a:ext cx="9144001" cy="6429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Итоги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XIII-XIV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 вв. в Англии, как и во Франции, укрепилось централизованное государство с сословным представительством.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Домашнее задание</a:t>
            </a:r>
            <a:endParaRPr lang="ru-RU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§20, доделать таблицу. Знать основные понятие по теме.  В рабочей тетради задания 3, 4, 7 (§20, с. 63-65)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76400" y="1571625"/>
            <a:ext cx="72898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Усиление королевской власти </a:t>
            </a:r>
          </a:p>
          <a:p>
            <a:pPr algn="ctr">
              <a:defRPr/>
            </a:pPr>
            <a:r>
              <a:rPr lang="ru-RU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 Англии в </a:t>
            </a:r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XI-XII </a:t>
            </a:r>
            <a:r>
              <a:rPr lang="ru-RU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веках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ПЛАН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УРОКА: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ln w="76200"/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1.Завоевание Англии нормандцами.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2.Последствия завоевания.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3.Борьба короля и феодалов.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4.Реформы Генриха 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II</a:t>
            </a: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5. Иоанн Безземельный.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6. Великая Хартия Вольностей.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7. Созыв Парламента.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8. Роль Парламента в государственном управлении.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ru-RU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Задание на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урок: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6386" name="Rectangle 2" descr="Голубая тисненая бумага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ln w="76200"/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Сравните причины 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возникновения </a:t>
            </a:r>
            <a:r>
              <a:rPr lang="ru-RU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централизованных государств в Англии и во 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Франции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813" y="4000500"/>
          <a:ext cx="7000923" cy="2214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73819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onstantia" pitchFamily="18" charset="0"/>
                        </a:rPr>
                        <a:t>Страна</a:t>
                      </a:r>
                      <a:endParaRPr lang="ru-RU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onstantia" pitchFamily="18" charset="0"/>
                        </a:rPr>
                        <a:t>Различие</a:t>
                      </a:r>
                      <a:endParaRPr lang="ru-RU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onstantia" pitchFamily="18" charset="0"/>
                        </a:rPr>
                        <a:t>Общее</a:t>
                      </a:r>
                      <a:endParaRPr lang="ru-RU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Constantia" pitchFamily="18" charset="0"/>
                        </a:rPr>
                        <a:t>Англия</a:t>
                      </a:r>
                      <a:endParaRPr lang="ru-RU" sz="32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Constantia" pitchFamily="18" charset="0"/>
                        </a:rPr>
                        <a:t>Франция</a:t>
                      </a:r>
                      <a:endParaRPr lang="ru-RU" sz="32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029575" cy="1276350"/>
          </a:xfrm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1.Завоевание Англии нормандцами.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57313"/>
            <a:ext cx="3810000" cy="4929187"/>
          </a:xfrm>
          <a:ln w="76200"/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Char char=""/>
              <a:defRPr/>
            </a:pPr>
            <a:r>
              <a:rPr lang="ru-RU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1066 г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в </a:t>
            </a:r>
            <a:r>
              <a:rPr lang="ru-RU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Англии прекратилась старая династия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При </a:t>
            </a:r>
            <a:r>
              <a:rPr lang="ru-RU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поддержке Папы на престол стал претендовать </a:t>
            </a:r>
            <a:r>
              <a:rPr lang="ru-RU" sz="2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герцог нормандский - Вильгельм</a:t>
            </a:r>
            <a:r>
              <a:rPr lang="ru-RU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Char char=""/>
              <a:defRPr/>
            </a:pPr>
            <a:r>
              <a:rPr lang="ru-RU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Его войско переправилось через Ла-Манш и в битве при </a:t>
            </a:r>
            <a:r>
              <a:rPr lang="ru-RU" sz="22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Гастингсе</a:t>
            </a:r>
            <a:r>
              <a:rPr lang="ru-RU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 разгромило англосаксов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Английский </a:t>
            </a:r>
            <a:r>
              <a:rPr lang="ru-RU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король несмотря на мужество крестьян, погиб вместе со своей конной дружиной.</a:t>
            </a:r>
          </a:p>
        </p:txBody>
      </p:sp>
      <p:pic>
        <p:nvPicPr>
          <p:cNvPr id="8" name="Picture 11" descr="Рисунок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1428736"/>
            <a:ext cx="4000528" cy="2071703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11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8596" y="4000504"/>
            <a:ext cx="4000528" cy="20717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643937" cy="785813"/>
          </a:xfrm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1.Завоевание Англии нормандцами.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00563" y="785813"/>
            <a:ext cx="3810000" cy="5786437"/>
          </a:xfrm>
        </p:spPr>
        <p:txBody>
          <a:bodyPr>
            <a:normAutofit/>
          </a:bodyPr>
          <a:lstStyle/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Нормандский герцог был провозглашен королем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Вильгельмом Завоевателем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Несмотря на потерю Лондона, англосаксы несколько лет продолжали борьбу.</a:t>
            </a: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/>
              <a:buChar char="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ответ на это нормандские рыцари совершали набеги в непокорные районы на севере страны и подвергали их опустошению.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76263" y="5516563"/>
            <a:ext cx="3749675" cy="120015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Вильгельм Завоеватель</a:t>
            </a:r>
          </a:p>
          <a:p>
            <a:pPr algn="ctr">
              <a:defRPr/>
            </a:pP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Средневековая</a:t>
            </a:r>
          </a:p>
          <a:p>
            <a:pPr algn="ctr">
              <a:defRPr/>
            </a:pP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миниатюра.</a:t>
            </a:r>
          </a:p>
        </p:txBody>
      </p:sp>
      <p:pic>
        <p:nvPicPr>
          <p:cNvPr id="10" name="Picture 15" descr="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lum bright="-6000" contrast="24000"/>
          </a:blip>
          <a:srcRect/>
          <a:stretch>
            <a:fillRect/>
          </a:stretch>
        </p:blipFill>
        <p:spPr>
          <a:xfrm>
            <a:off x="1071563" y="1000125"/>
            <a:ext cx="2571750" cy="4522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9" grpId="0" build="p"/>
      <p:bldP spid="204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2.Последствия завоевания.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625" y="928688"/>
            <a:ext cx="4429125" cy="5572125"/>
          </a:xfrm>
          <a:ln w="76200"/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Char char=""/>
              <a:defRPr/>
            </a:pP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Вильгельм отобрал земли у местной знати и распределил ее между своими рыцарями. Но их наделы были разбросаны по стране.  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ПОЧЕМУ?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Char char=""/>
              <a:defRPr/>
            </a:pP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Все феодалы дали присягу на верность королю. Это усилило королевскую власть и положило начало образованию централизованного государства в Англии.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/>
              </a:buClr>
              <a:buFont typeface="Arial" pitchFamily="34" charset="0"/>
              <a:buNone/>
              <a:defRPr/>
            </a:pPr>
            <a:endParaRPr lang="ru-RU" sz="28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286375" y="4000500"/>
            <a:ext cx="3000375" cy="1570038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Король, рыцари и</a:t>
            </a:r>
          </a:p>
          <a:p>
            <a:pPr algn="ctr">
              <a:defRPr/>
            </a:pP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архиепископ.</a:t>
            </a:r>
          </a:p>
          <a:p>
            <a:pPr algn="ctr">
              <a:defRPr/>
            </a:pP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Средневековая</a:t>
            </a:r>
          </a:p>
          <a:p>
            <a:pPr algn="ctr">
              <a:defRPr/>
            </a:pP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миниатюра.</a:t>
            </a:r>
          </a:p>
        </p:txBody>
      </p:sp>
      <p:pic>
        <p:nvPicPr>
          <p:cNvPr id="9" name="Picture 9" descr="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lum bright="-12000" contrast="10000"/>
          </a:blip>
          <a:srcRect/>
          <a:stretch>
            <a:fillRect/>
          </a:stretch>
        </p:blipFill>
        <p:spPr>
          <a:xfrm>
            <a:off x="5000628" y="1071546"/>
            <a:ext cx="3622050" cy="2616717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build="p"/>
      <p:bldP spid="225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25"/>
          </a:xfrm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2.Последствия завоевания.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0" y="1000125"/>
            <a:ext cx="4572000" cy="5500688"/>
          </a:xfrm>
          <a:ln w="76200"/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None/>
              <a:defRPr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По приказу Вильгельма была проведена перепись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земель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и населения страны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. Ее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итогом стала  «Книга страшного суда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» - так как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люди давали сведения под присягой как на Страшном Суде Иисуса Христа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None/>
              <a:defRPr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В «Книге» многие свободные крестьяне были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записаны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как зависимые - это усилило феодальный гнет.</a:t>
            </a:r>
          </a:p>
        </p:txBody>
      </p:sp>
      <p:pic>
        <p:nvPicPr>
          <p:cNvPr id="9" name="Picture 9" descr="1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>
          <a:xfrm>
            <a:off x="214281" y="1142984"/>
            <a:ext cx="4000529" cy="3929090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85750" y="5357813"/>
            <a:ext cx="3857625" cy="461962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Книга «Страшного суда»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3" grpId="0" build="p"/>
      <p:bldP spid="256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ln w="76200"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3.Борьба короля и феодалов.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5" y="928688"/>
            <a:ext cx="4000500" cy="5715000"/>
          </a:xfrm>
          <a:ln w="76200"/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Char char=""/>
              <a:defRPr/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 начале 12 века в Англии началась война между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королем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и баронами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Война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длилась 20 лет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. Но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все же король взял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верхнего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под держали города и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рыцари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, недовольные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засильем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баронов.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/>
              </a:buClr>
              <a:buFont typeface="Wingdings"/>
              <a:buChar char=""/>
              <a:defRPr/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Крестьяне в период войны сбегали от хозяев и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создавали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отряды «вольных стрелков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». Об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их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подвигах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слагались баллады.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39750" y="5516563"/>
            <a:ext cx="3319463" cy="120015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Феодальная лестница.</a:t>
            </a:r>
          </a:p>
          <a:p>
            <a:pPr algn="ctr">
              <a:defRPr/>
            </a:pP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Средневековая</a:t>
            </a:r>
          </a:p>
          <a:p>
            <a:pPr algn="ctr">
              <a:defRPr/>
            </a:pP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миниатюра.</a:t>
            </a:r>
          </a:p>
        </p:txBody>
      </p:sp>
      <p:pic>
        <p:nvPicPr>
          <p:cNvPr id="9" name="Picture 8" descr="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lum bright="6000" contrast="-10000"/>
          </a:blip>
          <a:srcRect/>
          <a:stretch>
            <a:fillRect/>
          </a:stretch>
        </p:blipFill>
        <p:spPr>
          <a:xfrm>
            <a:off x="357158" y="928670"/>
            <a:ext cx="3737681" cy="4596338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/>
      <p:bldP spid="2356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752</TotalTime>
  <Words>917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Эркер</vt:lpstr>
      <vt:lpstr>Clip</vt:lpstr>
      <vt:lpstr>Выберите правильный ответ:</vt:lpstr>
      <vt:lpstr>Слайд 2</vt:lpstr>
      <vt:lpstr>ПЛАН УРОКА:</vt:lpstr>
      <vt:lpstr>Задание на урок:</vt:lpstr>
      <vt:lpstr>1.Завоевание Англии нормандцами.</vt:lpstr>
      <vt:lpstr>1.Завоевание Англии нормандцами.</vt:lpstr>
      <vt:lpstr>2.Последствия завоевания.</vt:lpstr>
      <vt:lpstr>2.Последствия завоевания.</vt:lpstr>
      <vt:lpstr>3.Борьба короля и феодалов.</vt:lpstr>
      <vt:lpstr>4.Реформы Генриха II.</vt:lpstr>
      <vt:lpstr>4.Реформы Генриха II.</vt:lpstr>
      <vt:lpstr>5. Иоанн Безземельный.</vt:lpstr>
      <vt:lpstr>6. Великая Хартия Вольностей</vt:lpstr>
      <vt:lpstr>7. Созыв Парламента</vt:lpstr>
      <vt:lpstr>Роль парламента в системе государственного управления</vt:lpstr>
      <vt:lpstr>Слайд 16</vt:lpstr>
      <vt:lpstr>Итоги</vt:lpstr>
      <vt:lpstr>Домашнее задание</vt:lpstr>
    </vt:vector>
  </TitlesOfParts>
  <Company>ШКОЛА 46 ЮЗАО МОСКВА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Усиление королевской власти в Англии в XI-XII веках</dc:title>
  <dc:creator>Костина Ирина</dc:creator>
  <cp:lastModifiedBy>Рина</cp:lastModifiedBy>
  <cp:revision>46</cp:revision>
  <dcterms:created xsi:type="dcterms:W3CDTF">1998-09-02T07:19:48Z</dcterms:created>
  <dcterms:modified xsi:type="dcterms:W3CDTF">2013-12-26T18:08:56Z</dcterms:modified>
</cp:coreProperties>
</file>