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0" r:id="rId3"/>
    <p:sldId id="261" r:id="rId4"/>
    <p:sldId id="347" r:id="rId5"/>
    <p:sldId id="358" r:id="rId6"/>
    <p:sldId id="348" r:id="rId7"/>
    <p:sldId id="349" r:id="rId8"/>
    <p:sldId id="350" r:id="rId9"/>
    <p:sldId id="351" r:id="rId10"/>
    <p:sldId id="353" r:id="rId11"/>
    <p:sldId id="354" r:id="rId12"/>
    <p:sldId id="355" r:id="rId13"/>
    <p:sldId id="356" r:id="rId14"/>
    <p:sldId id="359" r:id="rId15"/>
    <p:sldId id="357" r:id="rId16"/>
  </p:sldIdLst>
  <p:sldSz cx="9144000" cy="6858000" type="screen4x3"/>
  <p:notesSz cx="6934200" cy="9398000"/>
  <p:custDataLst>
    <p:tags r:id="rId19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4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4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4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4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0000"/>
    <a:srgbClr val="006666"/>
    <a:srgbClr val="CCFFCC"/>
    <a:srgbClr val="CCFFFF"/>
    <a:srgbClr val="993300"/>
    <a:srgbClr val="FFCCFF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47" autoAdjust="0"/>
    <p:restoredTop sz="94718" autoAdjust="0"/>
  </p:normalViewPr>
  <p:slideViewPr>
    <p:cSldViewPr>
      <p:cViewPr>
        <p:scale>
          <a:sx n="50" d="100"/>
          <a:sy n="50" d="100"/>
        </p:scale>
        <p:origin x="-172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59" y="-82"/>
      </p:cViewPr>
      <p:guideLst>
        <p:guide orient="horz" pos="2960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 u="none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u="none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 u="none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u="none">
                <a:effectLst/>
              </a:defRPr>
            </a:lvl1pPr>
          </a:lstStyle>
          <a:p>
            <a:pPr>
              <a:defRPr/>
            </a:pPr>
            <a:fld id="{F0E5E8B7-1AAB-4B20-B297-74CD4C110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D28A4EC5-05C4-4396-9FB8-37CF44143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kumimoji="0"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5606-07EA-47B4-BE92-02F6BBD9861B}" type="datetime1">
              <a:rPr lang="ru-RU"/>
              <a:pPr>
                <a:defRPr/>
              </a:pPr>
              <a:t>26.12.2013</a:t>
            </a:fld>
            <a:endParaRPr lang="ru-RU" b="0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A9DDF-ECC6-44C2-959F-263FB4365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057E-C43F-4CA2-B0A3-1614C3C5E9EA}" type="datetimeFigureOut">
              <a:rPr lang="en-US"/>
              <a:pPr>
                <a:defRPr/>
              </a:pPr>
              <a:t>12/26/2013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6BF19-2AEA-42B1-8BE7-C7993B9FA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893B1-6485-49B2-8B83-8BE8F0711884}" type="datetimeFigureOut">
              <a:rPr lang="en-US"/>
              <a:pPr>
                <a:defRPr/>
              </a:pPr>
              <a:t>12/26/2013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7C57F-9C34-4417-8B4C-CE61736F2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76238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370013" y="16764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8735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B9EED-F584-4F81-AAEE-49F0C721A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F2ACE-4A74-44C4-99DB-481807FF1383}" type="datetimeFigureOut">
              <a:rPr lang="en-US"/>
              <a:pPr>
                <a:defRPr/>
              </a:pPr>
              <a:t>12/26/2013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69CD6-2769-467F-9BA9-C29DDDECE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390C4-EB31-4DC5-B67C-EA4FDFBF08E0}" type="datetimeFigureOut">
              <a:rPr lang="en-US"/>
              <a:pPr>
                <a:defRPr/>
              </a:pPr>
              <a:t>12/26/2013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2339C-6957-4CE0-A004-6A7C23273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484C8-5A63-483C-9D95-86A780F6FD0F}" type="datetimeFigureOut">
              <a:rPr lang="en-US"/>
              <a:pPr>
                <a:defRPr/>
              </a:pPr>
              <a:t>12/26/2013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7BA7-16EC-4216-9A37-E8C237481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118F0-0F3D-4B1A-89B2-5A0C9516E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2DAC3-2683-40AB-9C84-10E46DC60AE7}" type="datetimeFigureOut">
              <a:rPr lang="en-US"/>
              <a:pPr>
                <a:defRPr/>
              </a:pPr>
              <a:t>12/26/2013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FA5A7-C880-41E0-BE0C-BA9A1F9E3DD6}" type="datetimeFigureOut">
              <a:rPr lang="en-US"/>
              <a:pPr>
                <a:defRPr/>
              </a:pPr>
              <a:t>12/26/2013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4DB4A-A233-49DB-B418-1FBA061C6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96546-EC8D-4B1B-A1C7-5F04370EC829}" type="datetimeFigureOut">
              <a:rPr lang="en-US"/>
              <a:pPr>
                <a:defRPr/>
              </a:pPr>
              <a:t>12/26/2013</a:t>
            </a:fld>
            <a:endParaRPr lang="en-US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23FE-E2FE-4869-8FDA-0FFF53807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6CD3D-E37E-46EA-A8B0-63E8ED3902A3}" type="datetimeFigureOut">
              <a:rPr lang="en-US"/>
              <a:pPr>
                <a:defRPr/>
              </a:pPr>
              <a:t>12/26/2013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FD5D0-0148-4B78-A470-8D6F88455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9D09C-BB08-4224-9477-D66B9A7DDBD8}" type="datetimeFigureOut">
              <a:rPr lang="en-US"/>
              <a:pPr>
                <a:defRPr/>
              </a:pPr>
              <a:t>12/26/2013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7DB33-2156-4D54-B8E4-D1970D271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AABCB1B-034A-4465-B2C7-2C99AA2EAD79}" type="datetimeFigureOut">
              <a:rPr lang="en-US"/>
              <a:pPr>
                <a:defRPr/>
              </a:pPr>
              <a:t>12/26/2013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877223E-A9A7-4D8A-85A8-F4143AE70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696" r:id="rId2"/>
    <p:sldLayoutId id="2147483705" r:id="rId3"/>
    <p:sldLayoutId id="2147483697" r:id="rId4"/>
    <p:sldLayoutId id="2147483706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Экономическое развитие России в начале </a:t>
            </a:r>
            <a:r>
              <a:rPr smtClean="0"/>
              <a:t>XVIII</a:t>
            </a:r>
            <a:r>
              <a:rPr lang="ru-RU" smtClean="0"/>
              <a:t> веке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Развитие торговли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50" y="1143000"/>
            <a:ext cx="4643438" cy="5500688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Развитие всероссийского рынка способствовало расширению торговых связей.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Кроме сельских </a:t>
            </a:r>
            <a:r>
              <a:rPr lang="ru-RU" sz="2800" dirty="0" err="1" smtClean="0">
                <a:solidFill>
                  <a:schemeClr val="bg2"/>
                </a:solidFill>
              </a:rPr>
              <a:t>торжков</a:t>
            </a:r>
            <a:r>
              <a:rPr lang="ru-RU" sz="2800" dirty="0" smtClean="0">
                <a:solidFill>
                  <a:schemeClr val="bg2"/>
                </a:solidFill>
              </a:rPr>
              <a:t> были созданы крупные оптовые ярмарки.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Для облегчения торговли были построены </a:t>
            </a:r>
            <a:r>
              <a:rPr lang="ru-RU" sz="2800" dirty="0" err="1" smtClean="0">
                <a:solidFill>
                  <a:schemeClr val="bg2"/>
                </a:solidFill>
              </a:rPr>
              <a:t>Вышневолоцкой</a:t>
            </a:r>
            <a:r>
              <a:rPr lang="ru-RU" sz="2800" dirty="0" smtClean="0">
                <a:solidFill>
                  <a:schemeClr val="bg2"/>
                </a:solidFill>
              </a:rPr>
              <a:t>, Ладожский, </a:t>
            </a:r>
            <a:r>
              <a:rPr lang="ru-RU" sz="2800" dirty="0" err="1" smtClean="0">
                <a:solidFill>
                  <a:schemeClr val="bg2"/>
                </a:solidFill>
              </a:rPr>
              <a:t>Волго-Донский</a:t>
            </a:r>
            <a:r>
              <a:rPr lang="ru-RU" sz="2800" dirty="0" smtClean="0">
                <a:solidFill>
                  <a:schemeClr val="bg2"/>
                </a:solidFill>
              </a:rPr>
              <a:t> каналы.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Для внешней торговли царь хотел использовать Петербург, куда приказал переселить купцов из Архангельска.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В 1724 г. появился Таможенный тариф, установивший высокие пошлины (75%) на иностранные товары , если такие же производятся в России (ДЛЯ ЧЕГО?)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" name="Picture 1030" descr="Рисунок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6" y="1285860"/>
            <a:ext cx="3834910" cy="5248016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57813" y="428625"/>
            <a:ext cx="3429000" cy="6429375"/>
          </a:xfrm>
        </p:spPr>
        <p:txBody>
          <a:bodyPr>
            <a:normAutofit fontScale="92500" lnSpcReduction="20000"/>
          </a:bodyPr>
          <a:lstStyle/>
          <a:p>
            <a:pPr marL="342900" indent="-342900" algn="just" eaLnBrk="1" fontAlgn="auto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bg2"/>
                </a:solidFill>
              </a:rPr>
              <a:t>Их ввоз стал невыгоден. Запрещался вывоз сырья необходимого отечественным производителям.</a:t>
            </a:r>
          </a:p>
          <a:p>
            <a:pPr marL="342900" indent="-342900" algn="just" eaLnBrk="1" fontAlgn="auto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bg2"/>
                </a:solidFill>
              </a:rPr>
              <a:t>Россия в основном торговала с Англией и Голландией.</a:t>
            </a:r>
          </a:p>
          <a:p>
            <a:pPr marL="342900" indent="-342900" algn="just" eaLnBrk="1" fontAlgn="auto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bg2"/>
                </a:solidFill>
              </a:rPr>
              <a:t>В Россию ввозили табак, металл, кофе, украшения, вывозили - лес, зерно, пеньку, лен, сало и др.</a:t>
            </a:r>
          </a:p>
          <a:p>
            <a:pPr marL="342900" indent="-342900" algn="just" eaLnBrk="1" fontAlgn="auto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bg2"/>
                </a:solidFill>
              </a:rPr>
              <a:t>На юге началась торговля с Персией и Закавказьем, на востоке - с Китаем. Петр планировал организовать торговлю с Индией, но потерпел неудачу.</a:t>
            </a:r>
          </a:p>
          <a:p>
            <a:pPr eaLnBrk="1" fontAlgn="auto" hangingPunct="1">
              <a:defRPr/>
            </a:pPr>
            <a:endParaRPr lang="ru-RU" dirty="0"/>
          </a:p>
        </p:txBody>
      </p:sp>
      <p:pic>
        <p:nvPicPr>
          <p:cNvPr id="5" name="Picture 7" descr="Рисунок8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lum contrast="54000"/>
          </a:blip>
          <a:srcRect l="5955" r="5955"/>
          <a:stretch>
            <a:fillRect/>
          </a:stretch>
        </p:blipFill>
        <p:spPr>
          <a:xfrm>
            <a:off x="457200" y="457200"/>
            <a:ext cx="4900618" cy="5562600"/>
          </a:xfrm>
          <a:noFill/>
          <a:ln w="76200"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Финансовая система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75"/>
            <a:ext cx="4059238" cy="55721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Северная война требовала больших расходов. Для их покрытия началось освоение Нерчинского серебряного рудника и чеканка медной монеты.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В 1710 г.Петр провел перепись населения и в 1718-24 гг.ввел вместо подворной подушную подать-1р. 14к.с государственного крестьянина и 74 к. с крепостного.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Впоследствии регулярно проводились ревизии.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" name="Picture 5" descr="Рисунок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6000" contrast="12000"/>
          </a:blip>
          <a:srcRect/>
          <a:stretch>
            <a:fillRect/>
          </a:stretch>
        </p:blipFill>
        <p:spPr>
          <a:xfrm>
            <a:off x="4500562" y="1500174"/>
            <a:ext cx="4430656" cy="4406645"/>
          </a:xfrm>
          <a:prstGeom prst="flowChartConnector">
            <a:avLst/>
          </a:prstGeom>
          <a:ln w="76200"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688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1. Значительный скачок в развитии хозяйства страны.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2. Рост мануфактур. Рост объема продукции.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3.  Выход на третье место в Европе по выплавке металла и импорт его заграницей.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4. Новые орудия труда, рост производительности в сельском хозяйстве.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5. Рост оборота внешней торговли и товарооборота в России.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6. Рост купеческого сословия и его благосостояния.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7. Тяжелые налоги вели к обнищанию крестьян.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8. Господство крепостничества тормозило предпринимательскую деятельность.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Итоги экономического развития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Докажите, что экономическое развитие России было связано с усилением русской армии.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Задание на урок: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§ 16</a:t>
            </a:r>
          </a:p>
          <a:p>
            <a:pPr eaLnBrk="1" hangingPunct="1"/>
            <a:r>
              <a:rPr lang="ru-RU" smtClean="0"/>
              <a:t>В рабочей тетради §16, задания 2 и 3.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Домашнее задание: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bg2"/>
                </a:solidFill>
              </a:rPr>
              <a:t>1.Задачи экономической реформы.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bg2"/>
                </a:solidFill>
              </a:rPr>
              <a:t>2.Развитие сельского хозяйства.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bg2"/>
                </a:solidFill>
              </a:rPr>
              <a:t>3.Мануфактуры.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bg2"/>
                </a:solidFill>
              </a:rPr>
              <a:t>4.Развитие ремесла.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bg2"/>
                </a:solidFill>
              </a:rPr>
              <a:t>5.Развитие торговли.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bg2"/>
                </a:solidFill>
              </a:rPr>
              <a:t>6.Финансовая система.</a:t>
            </a:r>
          </a:p>
          <a:p>
            <a:pPr eaLnBrk="1" hangingPunct="1"/>
            <a:endParaRPr lang="ru-RU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План урока: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Докажите, что экономическое развитие России было связано с усилением русской армии.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Задание на урок: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Задачи экономической реформы: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29188" y="1428750"/>
            <a:ext cx="3952875" cy="542925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н.18 в. в России практически не было промышленности. Страна отставала от Европы по выплавке металла. Все это ставило под угрозу обороноспособность страны.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Государство нуждаясь в военных поставках стало вмешиваться в экономику. </a:t>
            </a:r>
            <a:endParaRPr lang="ru-RU" dirty="0"/>
          </a:p>
        </p:txBody>
      </p:sp>
      <p:pic>
        <p:nvPicPr>
          <p:cNvPr id="5" name="Picture 16" descr="Рисунок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>
          <a:xfrm>
            <a:off x="500063" y="1428750"/>
            <a:ext cx="4286250" cy="471487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Проблемы: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2201863"/>
            <a:ext cx="4038600" cy="3913187"/>
          </a:xfrm>
        </p:spPr>
        <p:txBody>
          <a:bodyPr/>
          <a:lstStyle/>
          <a:p>
            <a:pPr eaLnBrk="1" hangingPunct="1"/>
            <a:r>
              <a:rPr lang="ru-RU" sz="2400" smtClean="0"/>
              <a:t>Отставание от Европы;</a:t>
            </a:r>
          </a:p>
          <a:p>
            <a:pPr eaLnBrk="1" hangingPunct="1"/>
            <a:r>
              <a:rPr lang="ru-RU" sz="2400" smtClean="0"/>
              <a:t>При огромных природных ресурсах, не хватало металла;</a:t>
            </a:r>
          </a:p>
          <a:p>
            <a:pPr eaLnBrk="1" hangingPunct="1"/>
            <a:r>
              <a:rPr lang="ru-RU" sz="2400" smtClean="0"/>
              <a:t>Слабое мануфактурное производство;</a:t>
            </a:r>
          </a:p>
          <a:p>
            <a:pPr eaLnBrk="1" hangingPunct="1"/>
            <a:r>
              <a:rPr lang="ru-RU" sz="2400" smtClean="0"/>
              <a:t>Основа – аграрное производство на основе крепостничества;</a:t>
            </a:r>
          </a:p>
          <a:p>
            <a:pPr eaLnBrk="1" hangingPunct="1"/>
            <a:r>
              <a:rPr lang="ru-RU" sz="2400" smtClean="0"/>
              <a:t>Развитие мелкого ремесла.</a:t>
            </a:r>
          </a:p>
          <a:p>
            <a:pPr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9788" y="2201863"/>
            <a:ext cx="4038600" cy="3913187"/>
          </a:xfrm>
        </p:spPr>
        <p:txBody>
          <a:bodyPr/>
          <a:lstStyle/>
          <a:p>
            <a:pPr eaLnBrk="1" hangingPunct="1"/>
            <a:r>
              <a:rPr lang="ru-RU" sz="2400" smtClean="0"/>
              <a:t>Усиление государственного вмешательства;</a:t>
            </a:r>
          </a:p>
          <a:p>
            <a:pPr eaLnBrk="1" hangingPunct="1"/>
            <a:r>
              <a:rPr lang="ru-RU" sz="2400" smtClean="0"/>
              <a:t>Ориентация на армию (ПОЧЕМУ?);</a:t>
            </a:r>
          </a:p>
          <a:p>
            <a:pPr eaLnBrk="1" hangingPunct="1"/>
            <a:r>
              <a:rPr lang="ru-RU" sz="2400" smtClean="0"/>
              <a:t>Поощрение частного производства (1715 г.)</a:t>
            </a:r>
          </a:p>
          <a:p>
            <a:pPr eaLnBrk="1" hangingPunct="1"/>
            <a:r>
              <a:rPr lang="ru-RU" sz="2400" smtClean="0"/>
              <a:t>Главные направления: протекционизм и меркантилизм;</a:t>
            </a:r>
          </a:p>
          <a:p>
            <a:pPr eaLnBrk="1" hangingPunct="1"/>
            <a:r>
              <a:rPr lang="ru-RU" sz="2400" smtClean="0"/>
              <a:t>Монополия на соль.</a:t>
            </a:r>
          </a:p>
          <a:p>
            <a:pPr eaLnBrk="1" hangingPunct="1"/>
            <a:endParaRPr lang="ru-RU" sz="240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Задачи экономической реформы: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Пути решения: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p"/>
      <p:bldP spid="4" grpId="0" build="p"/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Развитие сельского хозяйства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57688" y="1143000"/>
            <a:ext cx="4429125" cy="471487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dirty="0" smtClean="0">
                <a:solidFill>
                  <a:schemeClr val="bg2"/>
                </a:solidFill>
              </a:rPr>
              <a:t>Россия оставалась аграрной страной. (основа – с/</a:t>
            </a:r>
            <a:r>
              <a:rPr lang="ru-RU" sz="3500" dirty="0" err="1" smtClean="0">
                <a:solidFill>
                  <a:schemeClr val="bg2"/>
                </a:solidFill>
              </a:rPr>
              <a:t>х</a:t>
            </a:r>
            <a:r>
              <a:rPr lang="ru-RU" sz="3500" dirty="0" smtClean="0">
                <a:solidFill>
                  <a:schemeClr val="bg2"/>
                </a:solidFill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dirty="0" smtClean="0">
                <a:solidFill>
                  <a:schemeClr val="bg2"/>
                </a:solidFill>
              </a:rPr>
              <a:t>Петр стал использовать западные достижения. У нас появились косы и грабли (ПОЧЕМУ?)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dirty="0" smtClean="0">
                <a:solidFill>
                  <a:schemeClr val="bg2"/>
                </a:solidFill>
              </a:rPr>
              <a:t>Для нужд армии нужно было развивать животноводство (НАПРИМЕР?)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dirty="0" smtClean="0">
                <a:solidFill>
                  <a:schemeClr val="bg2"/>
                </a:solidFill>
              </a:rPr>
              <a:t>И в стране появляются конные заводы, разводятся овцы.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dirty="0" smtClean="0">
                <a:solidFill>
                  <a:schemeClr val="bg2"/>
                </a:solidFill>
              </a:rPr>
              <a:t>Для флота требовалась вырубка лесов. Петр запретил вырубку вблизи рек – первые природоохранные мероприятия.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>
              <a:solidFill>
                <a:schemeClr val="bg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20162" name="Picture 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48" y="1142984"/>
            <a:ext cx="3500462" cy="4489886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28625" y="5643563"/>
            <a:ext cx="87153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u="none" dirty="0">
                <a:latin typeface="+mn-lt"/>
              </a:rPr>
              <a:t>Вывод: принудительный труд и низкий уровень развития с/</a:t>
            </a:r>
            <a:r>
              <a:rPr lang="ru-RU" sz="2400" u="none" dirty="0" err="1">
                <a:latin typeface="+mn-lt"/>
              </a:rPr>
              <a:t>х</a:t>
            </a:r>
            <a:r>
              <a:rPr lang="ru-RU" sz="2400" u="none" dirty="0">
                <a:latin typeface="+mn-lt"/>
              </a:rPr>
              <a:t> не способствовали высокой урожайности.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Мануфактуры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1143000"/>
            <a:ext cx="4286250" cy="528637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bg2"/>
                </a:solidFill>
              </a:rPr>
              <a:t>При Петре начинают развиваться мануфактуры (ДЛЯ ЧЕГО?)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bg2"/>
                </a:solidFill>
              </a:rPr>
              <a:t>Необходимость оснащения армии в вооружении.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bg2"/>
                </a:solidFill>
              </a:rPr>
              <a:t>Основными мануфактурами были: </a:t>
            </a:r>
            <a:r>
              <a:rPr lang="ru-RU" sz="3400" dirty="0" err="1" smtClean="0">
                <a:solidFill>
                  <a:schemeClr val="bg2"/>
                </a:solidFill>
              </a:rPr>
              <a:t>горно-заводская</a:t>
            </a:r>
            <a:r>
              <a:rPr lang="ru-RU" sz="3400" dirty="0" smtClean="0">
                <a:solidFill>
                  <a:schemeClr val="bg2"/>
                </a:solidFill>
              </a:rPr>
              <a:t>, металлургическая и оружейная.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bg2"/>
                </a:solidFill>
              </a:rPr>
              <a:t>В 1696 г. Н.Демидов организовал 1-й на Урале металлургический  завод.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bg2"/>
                </a:solidFill>
              </a:rPr>
              <a:t>Возникли и другие мануфактуры - полотняная, канатная, суконная и т.д. (ДЛЯ ЧЕГО?)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bg2"/>
                </a:solidFill>
              </a:rPr>
              <a:t>Петр часть их передал в частные руки.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" name="Picture 8" descr="Рисунок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lum bright="6000" contrast="12000"/>
          </a:blip>
          <a:srcRect/>
          <a:stretch>
            <a:fillRect/>
          </a:stretch>
        </p:blipFill>
        <p:spPr>
          <a:xfrm>
            <a:off x="428596" y="1200790"/>
            <a:ext cx="4000528" cy="5191526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Текст 3"/>
          <p:cNvSpPr>
            <a:spLocks noGrp="1"/>
          </p:cNvSpPr>
          <p:nvPr>
            <p:ph type="body" sz="half" idx="2"/>
          </p:nvPr>
        </p:nvSpPr>
        <p:spPr>
          <a:xfrm>
            <a:off x="5429250" y="285750"/>
            <a:ext cx="3257550" cy="6572250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bg2"/>
                </a:solidFill>
              </a:rPr>
              <a:t>Для мануфактур нужна была рабочая сила. Петр разрешил покупать владельцам мануфактур целые деревни. Таких крестьян называли </a:t>
            </a:r>
            <a:r>
              <a:rPr lang="ru-RU" sz="2000" b="1" smtClean="0">
                <a:solidFill>
                  <a:schemeClr val="bg2"/>
                </a:solidFill>
              </a:rPr>
              <a:t>посессионными. </a:t>
            </a:r>
          </a:p>
          <a:p>
            <a:pPr eaLnBrk="1" hangingPunct="1"/>
            <a:r>
              <a:rPr lang="ru-RU" sz="2000" smtClean="0">
                <a:solidFill>
                  <a:schemeClr val="bg2"/>
                </a:solidFill>
              </a:rPr>
              <a:t>К другим заводам </a:t>
            </a:r>
            <a:r>
              <a:rPr lang="ru-RU" sz="2000" b="1" smtClean="0">
                <a:solidFill>
                  <a:schemeClr val="bg2"/>
                </a:solidFill>
              </a:rPr>
              <a:t>приписывали</a:t>
            </a:r>
            <a:r>
              <a:rPr lang="ru-RU" sz="2000" smtClean="0">
                <a:solidFill>
                  <a:schemeClr val="bg2"/>
                </a:solidFill>
              </a:rPr>
              <a:t> государственных крестьян для отработки повинностей. Зарплата рабочих была довольно высокой, но работали они в крайне тяжелых условиях. </a:t>
            </a:r>
          </a:p>
          <a:p>
            <a:pPr eaLnBrk="1" hangingPunct="1"/>
            <a:endParaRPr lang="ru-RU" smtClean="0"/>
          </a:p>
        </p:txBody>
      </p:sp>
      <p:pic>
        <p:nvPicPr>
          <p:cNvPr id="5" name="Picture 6" descr="Рисунок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lum bright="6000" contrast="6000"/>
          </a:blip>
          <a:srcRect l="11204" r="11204"/>
          <a:stretch>
            <a:fillRect/>
          </a:stretch>
        </p:blipFill>
        <p:spPr>
          <a:xfrm>
            <a:off x="457199" y="457200"/>
            <a:ext cx="5013943" cy="6043634"/>
          </a:xfrm>
          <a:noFill/>
          <a:ln w="76200"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Ремесленное производство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50" y="1357313"/>
            <a:ext cx="4230688" cy="5214937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Основную массу товаров на рынок поставляли ремесленники.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Основные центры: Москва и Петербург.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В 1722 г. были выделены ремесленные цеха для повышения качества товаров.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Для повышения качества ремесленники ставили клеймо.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Наряду с ремесленниками ремеслом занимались и крестьяне, занимавшиеся в основном обработкой кожи и изготовлением валенок.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/>
                </a:solidFill>
              </a:rPr>
              <a:t>С ростом армии государство стало давать ремесленникам заказы на поставки сапог, сукна и др.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" name="Picture 2053" descr="Рисунок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7686" y="1571612"/>
            <a:ext cx="4568019" cy="4357718"/>
          </a:xfrm>
          <a:prstGeom prst="ellipse">
            <a:avLst/>
          </a:prstGeom>
          <a:ln w="190500" cap="rnd">
            <a:solidFill>
              <a:srgbClr val="C8C6BD"/>
            </a:solidFill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57"/>
  <p:tag name="HOTSPOTTYPE" val="DefinedInNavigator"/>
  <p:tag name="DEFINEDINNAVIGATOR" val="Tru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1476</TotalTime>
  <Words>724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Constantia</vt:lpstr>
      <vt:lpstr>Wingdings 2</vt:lpstr>
      <vt:lpstr>Бумажная</vt:lpstr>
      <vt:lpstr>Экономическое развитие России в начале XVIII веке</vt:lpstr>
      <vt:lpstr>План урока:</vt:lpstr>
      <vt:lpstr>Задание на урок:</vt:lpstr>
      <vt:lpstr>Задачи экономической реформы:</vt:lpstr>
      <vt:lpstr>Задачи экономической реформы:</vt:lpstr>
      <vt:lpstr>Развитие сельского хозяйства</vt:lpstr>
      <vt:lpstr>Мануфактуры</vt:lpstr>
      <vt:lpstr>Слайд 8</vt:lpstr>
      <vt:lpstr>Ремесленное производство</vt:lpstr>
      <vt:lpstr>Развитие торговли</vt:lpstr>
      <vt:lpstr>Слайд 11</vt:lpstr>
      <vt:lpstr>Финансовая система</vt:lpstr>
      <vt:lpstr>Итоги экономического развития</vt:lpstr>
      <vt:lpstr>Задание на урок:</vt:lpstr>
      <vt:lpstr>Домашнее задание:</vt:lpstr>
    </vt:vector>
  </TitlesOfParts>
  <Company>Школа 46 ЮЗО г.Москва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Экономическое развитие России в начале 18 века</dc:title>
  <dc:creator>Костина Ирина</dc:creator>
  <cp:lastModifiedBy>Рина</cp:lastModifiedBy>
  <cp:revision>261</cp:revision>
  <cp:lastPrinted>1997-01-19T19:09:28Z</cp:lastPrinted>
  <dcterms:created xsi:type="dcterms:W3CDTF">1999-04-22T15:12:29Z</dcterms:created>
  <dcterms:modified xsi:type="dcterms:W3CDTF">2013-12-26T18:15:10Z</dcterms:modified>
</cp:coreProperties>
</file>