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91" r:id="rId3"/>
    <p:sldId id="266" r:id="rId4"/>
    <p:sldId id="268" r:id="rId5"/>
    <p:sldId id="270" r:id="rId6"/>
    <p:sldId id="271" r:id="rId7"/>
    <p:sldId id="262" r:id="rId8"/>
    <p:sldId id="308" r:id="rId9"/>
    <p:sldId id="265" r:id="rId10"/>
    <p:sldId id="310" r:id="rId11"/>
    <p:sldId id="273" r:id="rId12"/>
    <p:sldId id="311" r:id="rId13"/>
    <p:sldId id="274" r:id="rId14"/>
    <p:sldId id="312" r:id="rId15"/>
    <p:sldId id="277" r:id="rId16"/>
    <p:sldId id="297" r:id="rId17"/>
    <p:sldId id="280" r:id="rId18"/>
    <p:sldId id="278" r:id="rId19"/>
    <p:sldId id="279" r:id="rId20"/>
    <p:sldId id="281" r:id="rId21"/>
    <p:sldId id="282" r:id="rId22"/>
    <p:sldId id="283" r:id="rId23"/>
    <p:sldId id="289" r:id="rId24"/>
    <p:sldId id="287" r:id="rId25"/>
    <p:sldId id="288" r:id="rId26"/>
    <p:sldId id="285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3622"/>
    <a:srgbClr val="BEE395"/>
    <a:srgbClr val="36174D"/>
    <a:srgbClr val="C119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69" autoAdjust="0"/>
    <p:restoredTop sz="94660"/>
  </p:normalViewPr>
  <p:slideViewPr>
    <p:cSldViewPr>
      <p:cViewPr varScale="1">
        <p:scale>
          <a:sx n="78" d="100"/>
          <a:sy n="78" d="100"/>
        </p:scale>
        <p:origin x="-89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1511D6-286C-45A9-AF8F-6A101DA8CC50}" type="datetimeFigureOut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4A6686-006B-4B34-85AD-CBF5820C7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57C92CF-D650-407D-AC6C-F9BC98E66039}" type="slidenum">
              <a:rPr lang="ru-RU" sz="1200"/>
              <a:pPr algn="r"/>
              <a:t>8</a:t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7E3B98-A69F-45EB-A13C-006385603FC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5D69F24-7962-415C-8D99-6E07B77E3D46}" type="datetimeFigureOut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B945399-7C25-4409-AC3D-62A1D8D20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26A5F-5D8E-4516-ADEF-79FDE3435C71}" type="datetimeFigureOut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36016-BE9D-47FC-B117-1D754B9CE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A658E-A902-4001-AC80-186D6F887559}" type="datetimeFigureOut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9C911-960C-4615-AA53-D683EB111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EFC15-AF80-473A-A3D6-D883BE2AF7D0}" type="datetimeFigureOut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B2F36-D321-491D-AC66-AAC598135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DA6B8C-297B-4297-87BA-E15C7652FC9D}" type="datetimeFigureOut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41CD2C-A743-4CB0-89CB-1A3D42951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8ED6FA-4F18-4D0E-AE68-9A609ADFEC40}" type="datetimeFigureOut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DB889B-FBC3-47A6-86B2-1BB3D69AF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172E35-2EB8-4DFE-8643-DEEAC19922D9}" type="datetimeFigureOut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987A9B-03A4-4F0C-B26C-014771F5E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3D127F-EE53-40BF-8BFE-FA713AD670AC}" type="datetimeFigureOut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675CA0-9026-4345-907D-847AA2C77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D35DA-ED7C-446C-AB01-83A8B5DA7D70}" type="datetimeFigureOut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425AF-A92B-4C2A-9D09-B810644B4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5E7BCE-DEC2-4501-9BAF-705382170282}" type="datetimeFigureOut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7481FE-85CE-462B-90E7-F7DDC40BF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5281C87-83D3-4C65-89C1-B279136E42F0}" type="datetimeFigureOut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99395E9-1D48-4EED-9C16-613E13506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0EB81C4-FF0B-4BDF-8452-C402D29B7EC0}" type="datetimeFigureOut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9C7A5A3-397D-4F7B-90FE-ED399DD22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6" r:id="rId6"/>
    <p:sldLayoutId id="2147483670" r:id="rId7"/>
    <p:sldLayoutId id="2147483677" r:id="rId8"/>
    <p:sldLayoutId id="2147483678" r:id="rId9"/>
    <p:sldLayoutId id="2147483669" r:id="rId10"/>
    <p:sldLayoutId id="21474836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667864" cy="3024336"/>
          </a:xfrm>
          <a:effectLst>
            <a:outerShdw blurRad="65500" dist="38100" dir="5400000" rotWithShape="0">
              <a:srgbClr val="000000">
                <a:alpha val="40000"/>
              </a:srgbClr>
            </a:outerShdw>
            <a:softEdge rad="12700"/>
          </a:effectLst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 Грозный.</a:t>
            </a:r>
            <a:b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Реформы </a:t>
            </a:r>
            <a:b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Избранной рады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638" y="3611563"/>
            <a:ext cx="4246562" cy="609600"/>
          </a:xfrm>
        </p:spPr>
        <p:txBody>
          <a:bodyPr>
            <a:normAutofit/>
          </a:bodyPr>
          <a:lstStyle/>
          <a:p>
            <a:pPr marR="0" eaLnBrk="1" hangingPunct="1">
              <a:defRPr/>
            </a:pPr>
            <a:r>
              <a:rPr lang="ru-RU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История России. 10 класс</a:t>
            </a:r>
          </a:p>
        </p:txBody>
      </p:sp>
      <p:pic>
        <p:nvPicPr>
          <p:cNvPr id="1026" name="Picture 2" descr="C:\Users\Саша\Downloads\избранная рад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365104"/>
            <a:ext cx="2969181" cy="223282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45024"/>
            <a:ext cx="1872208" cy="246444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4"/>
          <p:cNvSpPr>
            <a:spLocks noChangeArrowheads="1"/>
          </p:cNvSpPr>
          <p:nvPr/>
        </p:nvSpPr>
        <p:spPr bwMode="auto">
          <a:xfrm>
            <a:off x="1214438" y="0"/>
            <a:ext cx="6786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800000"/>
                </a:solidFill>
              </a:rPr>
              <a:t>Венчание на царство. Первый «царь всея Руси»</a:t>
            </a:r>
          </a:p>
        </p:txBody>
      </p:sp>
      <p:pic>
        <p:nvPicPr>
          <p:cNvPr id="8195" name="Содержимое 5" descr="Картинка 29 из 578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4000500"/>
            <a:ext cx="3357562" cy="2476500"/>
          </a:xfrm>
        </p:spPr>
      </p:pic>
      <p:pic>
        <p:nvPicPr>
          <p:cNvPr id="8196" name="Рисунок 6" descr="Картинка 49 из 5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13" y="3143250"/>
            <a:ext cx="164306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Прямоугольник 7"/>
          <p:cNvSpPr>
            <a:spLocks noChangeArrowheads="1"/>
          </p:cNvSpPr>
          <p:nvPr/>
        </p:nvSpPr>
        <p:spPr bwMode="auto">
          <a:xfrm>
            <a:off x="3214688" y="1285875"/>
            <a:ext cx="4786312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800000"/>
                </a:solidFill>
              </a:rPr>
              <a:t>В 1547 г., когда Ивану было 16 лет, митрополит Макарий венчал его на царство в Успенском соборе Московского Кремля.</a:t>
            </a:r>
          </a:p>
        </p:txBody>
      </p:sp>
      <p:pic>
        <p:nvPicPr>
          <p:cNvPr id="8198" name="Рисунок 8" descr="Barmy (Armoury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4357688"/>
            <a:ext cx="216693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Прямоугольник 9"/>
          <p:cNvSpPr>
            <a:spLocks noChangeArrowheads="1"/>
          </p:cNvSpPr>
          <p:nvPr/>
        </p:nvSpPr>
        <p:spPr bwMode="auto">
          <a:xfrm>
            <a:off x="3714750" y="5929313"/>
            <a:ext cx="4643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800000"/>
                </a:solidFill>
              </a:rPr>
              <a:t>Бармы</a:t>
            </a:r>
            <a:r>
              <a:rPr lang="ru-RU" sz="1200" b="1"/>
              <a:t> – широкое оплечье с нашитыми на него изображениями религиозного характера и драгоценными камнями, надевались русскими князьями и царями при коронации и во время торжественных выходов.</a:t>
            </a:r>
          </a:p>
        </p:txBody>
      </p:sp>
      <p:pic>
        <p:nvPicPr>
          <p:cNvPr id="8200" name="Рисунок 10" descr="Файл:Dormition Cathedral, Mosco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1357313"/>
            <a:ext cx="235743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7" grpId="0"/>
      <p:bldP spid="81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Саша\Downloads\0b135e966db21336716f88858c62846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484784"/>
            <a:ext cx="3926094" cy="4680520"/>
          </a:xfrm>
          <a:prstGeom prst="ellipse">
            <a:avLst/>
          </a:prstGeom>
          <a:noFill/>
          <a:ln>
            <a:solidFill>
              <a:srgbClr val="B03622"/>
            </a:solidFill>
          </a:ln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251520" y="188640"/>
            <a:ext cx="8229600" cy="792088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1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Венчание на царство. 1547 год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356100" y="1052513"/>
            <a:ext cx="4537075" cy="5472112"/>
          </a:xfrm>
          <a:prstGeom prst="round2DiagRect">
            <a:avLst/>
          </a:prstGeom>
          <a:solidFill>
            <a:schemeClr val="bg2"/>
          </a:solidFill>
          <a:ln>
            <a:solidFill>
              <a:srgbClr val="B03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>
                <a:solidFill>
                  <a:srgbClr val="7C354D"/>
                </a:solidFill>
                <a:latin typeface="Arial" charset="0"/>
                <a:cs typeface="Arial" charset="0"/>
              </a:rPr>
              <a:t>3 февраля</a:t>
            </a:r>
            <a:r>
              <a:rPr lang="ru-RU" sz="3000" b="1">
                <a:solidFill>
                  <a:srgbClr val="7C354D"/>
                </a:solidFill>
                <a:cs typeface="Arial" charset="0"/>
              </a:rPr>
              <a:t> Иван женился на юной боярышне Анастасии Романовне, принадлежавшей к древнему роду Захарьиных-Юрьевых.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ru-RU" sz="2300" b="1" smtClean="0"/>
              <a:t>Уравнивало Ивана IV с восточными соседями – астраханским и казанским ханами – наследниками Золотой Орды, недавними повелителями Руси и с европейскими правителями.</a:t>
            </a:r>
          </a:p>
          <a:p>
            <a:r>
              <a:rPr lang="ru-RU" sz="2300" b="1" smtClean="0"/>
              <a:t>Возвышало Ивана IV над другими князьями. Он  почитался как великий государь</a:t>
            </a:r>
          </a:p>
          <a:p>
            <a:r>
              <a:rPr lang="ru-RU" sz="2300" b="1" smtClean="0"/>
              <a:t>Имело значение для церкви: с этого момента царская власть брала на себя заботу о сохранении прав и привилегий церкви. Царь считался «помазанником божьим.</a:t>
            </a:r>
          </a:p>
          <a:p>
            <a:endParaRPr lang="ru-RU" sz="2300" b="1" smtClean="0"/>
          </a:p>
        </p:txBody>
      </p:sp>
      <p:sp>
        <p:nvSpPr>
          <p:cNvPr id="10243" name="Прямоугольник 4"/>
          <p:cNvSpPr>
            <a:spLocks noChangeArrowheads="1"/>
          </p:cNvSpPr>
          <p:nvPr/>
        </p:nvSpPr>
        <p:spPr bwMode="auto">
          <a:xfrm>
            <a:off x="571500" y="214313"/>
            <a:ext cx="800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800000"/>
                </a:solidFill>
              </a:rPr>
              <a:t>Историческое значение провозглашения Ивана IV царем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  <p:bldP spid="102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251520" y="188640"/>
            <a:ext cx="8229600" cy="576064"/>
          </a:xfrm>
          <a:prstGeom prst="rect">
            <a:avLst/>
          </a:prstGeom>
        </p:spPr>
        <p:txBody>
          <a:bodyPr anchor="ctr">
            <a:normAutofit fontScale="9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1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Венчание на царство. 1547 год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email"/>
          <a:srcRect l="4550" t="8861" r="7492" b="3797"/>
          <a:stretch>
            <a:fillRect/>
          </a:stretch>
        </p:blipFill>
        <p:spPr bwMode="auto">
          <a:xfrm>
            <a:off x="4751512" y="1052736"/>
            <a:ext cx="439248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979613" y="6359525"/>
            <a:ext cx="7164387" cy="498475"/>
          </a:xfrm>
          <a:prstGeom prst="rect">
            <a:avLst/>
          </a:prstGeom>
          <a:solidFill>
            <a:schemeClr val="bg2"/>
          </a:solidFill>
          <a:ln>
            <a:solidFill>
              <a:srgbClr val="B03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П. Плешанов. Царь Иоанн Грозный и иерей </a:t>
            </a:r>
            <a:r>
              <a:rPr lang="ru-RU" sz="1400" b="1" dirty="0" err="1">
                <a:solidFill>
                  <a:schemeClr val="tx1"/>
                </a:solidFill>
              </a:rPr>
              <a:t>Сильвестр</a:t>
            </a:r>
            <a:r>
              <a:rPr lang="ru-RU" sz="1400" b="1" dirty="0">
                <a:solidFill>
                  <a:schemeClr val="tx1"/>
                </a:solidFill>
              </a:rPr>
              <a:t> во время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 большого московского пожара 24 июня 1547 года.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388" y="836613"/>
            <a:ext cx="4752975" cy="5400675"/>
          </a:xfrm>
          <a:prstGeom prst="roundRect">
            <a:avLst/>
          </a:prstGeom>
          <a:solidFill>
            <a:schemeClr val="bg2"/>
          </a:solidFill>
          <a:ln>
            <a:solidFill>
              <a:srgbClr val="B03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65113">
              <a:defRPr/>
            </a:pPr>
            <a:r>
              <a:rPr lang="ru-RU" b="1">
                <a:solidFill>
                  <a:schemeClr val="tx1"/>
                </a:solidFill>
                <a:cs typeface="Arial" charset="0"/>
              </a:rPr>
              <a:t>В июне 1547 г. на долю Ивана выпали новые испытания. Во время летней жары и сильного ветра в Москве вспыхнул страшный пожар, продолжавшийся десять часов. Город почти полностью выгорел, около 4 тыс. москвичей погибли от огня и дыма.</a:t>
            </a:r>
          </a:p>
          <a:p>
            <a:pPr indent="265113">
              <a:defRPr/>
            </a:pPr>
            <a:r>
              <a:rPr lang="ru-RU" b="1">
                <a:solidFill>
                  <a:schemeClr val="tx1"/>
                </a:solidFill>
                <a:cs typeface="Arial" charset="0"/>
              </a:rPr>
              <a:t>Доведенные до отчаяния люди во всем обвинили князей Глинских, с которыми связывали беды боярского правления.</a:t>
            </a:r>
          </a:p>
          <a:p>
            <a:pPr indent="265113">
              <a:defRPr/>
            </a:pPr>
            <a:r>
              <a:rPr lang="ru-RU" b="1">
                <a:solidFill>
                  <a:schemeClr val="tx1"/>
                </a:solidFill>
                <a:cs typeface="Arial" charset="0"/>
              </a:rPr>
              <a:t>С большим трудом Ивану удалось утихомирить народ, хотя сам он позже признавался: «Вниде страх в душу мою и трепет в кости моя».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357188" y="214313"/>
            <a:ext cx="8229600" cy="8683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b="0" smtClean="0">
                <a:solidFill>
                  <a:srgbClr val="800000"/>
                </a:solidFill>
                <a:effectLst/>
                <a:cs typeface="Arial" charset="0"/>
              </a:rPr>
              <a:t>Восстание 1547 г.</a:t>
            </a:r>
          </a:p>
        </p:txBody>
      </p:sp>
      <p:pic>
        <p:nvPicPr>
          <p:cNvPr id="11267" name="Содержимое 3" descr="Файл:Pavel Pleshanov 001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143000"/>
            <a:ext cx="3294063" cy="4525963"/>
          </a:xfrm>
        </p:spPr>
      </p:pic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500063" y="5786438"/>
            <a:ext cx="3000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/>
              <a:t>Иван IV и протопоп Сильвестр во время большого московского пожара 24 июня 1547 года (Павел Плешанов, 1856 год)</a:t>
            </a:r>
          </a:p>
        </p:txBody>
      </p:sp>
      <p:sp>
        <p:nvSpPr>
          <p:cNvPr id="11269" name="Прямоугольник 5"/>
          <p:cNvSpPr>
            <a:spLocks noChangeArrowheads="1"/>
          </p:cNvSpPr>
          <p:nvPr/>
        </p:nvSpPr>
        <p:spPr bwMode="auto">
          <a:xfrm>
            <a:off x="3929063" y="928688"/>
            <a:ext cx="45720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/>
              <a:t>В том же,1547 году, в Москве занялся сильнейший пожар.  Свыше 1700 обгорелых трупов было найдено в городе (жителей было около 100 тыс.), и по Москве поползли слухи, будто город спалили колдовством, а виной всему — Глинские. </a:t>
            </a:r>
          </a:p>
          <a:p>
            <a:r>
              <a:rPr lang="ru-RU" sz="2200" b="1"/>
              <a:t>Началось восстание, Иван </a:t>
            </a:r>
            <a:r>
              <a:rPr lang="en-US" sz="2200" b="1"/>
              <a:t>IV </a:t>
            </a:r>
            <a:r>
              <a:rPr lang="ru-RU" sz="2200" b="1"/>
              <a:t>бежал из Москвы в село Воробьево, а дворы Глинских были сожжены и разграблены. </a:t>
            </a:r>
          </a:p>
          <a:p>
            <a:r>
              <a:rPr lang="ru-RU" sz="2200" b="1"/>
              <a:t>Едва опасность миновала, царь приказал арестовать главных заговорщиков и казнить их.</a:t>
            </a:r>
          </a:p>
          <a:p>
            <a:endParaRPr lang="ru-RU" sz="2200" b="1"/>
          </a:p>
          <a:p>
            <a:endParaRPr lang="ru-RU" b="1"/>
          </a:p>
          <a:p>
            <a:r>
              <a:rPr lang="ru-RU" b="1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00" decel="100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1191D"/>
                </a:solidFill>
              </a:rPr>
              <a:t>Избранная рада</a:t>
            </a:r>
            <a:endParaRPr lang="ru-RU" dirty="0">
              <a:solidFill>
                <a:srgbClr val="C1191D"/>
              </a:solidFill>
            </a:endParaRPr>
          </a:p>
        </p:txBody>
      </p:sp>
      <p:pic>
        <p:nvPicPr>
          <p:cNvPr id="30722" name="Picture 2" descr="C:\Users\Саша\Downloads\_aleksey-adashev-bw.jpg"/>
          <p:cNvPicPr>
            <a:picLocks noChangeAspect="1" noChangeArrowheads="1"/>
          </p:cNvPicPr>
          <p:nvPr/>
        </p:nvPicPr>
        <p:blipFill>
          <a:blip r:embed="rId3"/>
          <a:srcRect b="10696"/>
          <a:stretch>
            <a:fillRect/>
          </a:stretch>
        </p:blipFill>
        <p:spPr bwMode="auto">
          <a:xfrm>
            <a:off x="3635375" y="3644900"/>
            <a:ext cx="19970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644900"/>
            <a:ext cx="266382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 descr="C:\Users\Саша\Downloads\kurbski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3644900"/>
            <a:ext cx="24145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95288" y="765175"/>
            <a:ext cx="8353425" cy="115093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solidFill>
                  <a:srgbClr val="C11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Избранная рада </a:t>
            </a:r>
            <a:r>
              <a:rPr lang="ru-RU" sz="2000" b="1" dirty="0">
                <a:solidFill>
                  <a:srgbClr val="C1191D"/>
                </a:solidFill>
              </a:rPr>
              <a:t>– </a:t>
            </a:r>
            <a:r>
              <a:rPr lang="ru-RU" sz="2000" b="1" dirty="0">
                <a:solidFill>
                  <a:schemeClr val="tx1"/>
                </a:solidFill>
              </a:rPr>
              <a:t>круг близких молодому царю людей. (фактически – Ближняя государева дума, неофициальное правительство) </a:t>
            </a:r>
            <a:endParaRPr lang="ru-RU" sz="2000" b="1" dirty="0">
              <a:solidFill>
                <a:srgbClr val="C1191D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0825" y="2060575"/>
            <a:ext cx="8713788" cy="1368425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Наиболее видными деятелями Избранной рады стали: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священник </a:t>
            </a:r>
            <a:r>
              <a:rPr lang="ru-RU" b="1" dirty="0" err="1">
                <a:solidFill>
                  <a:srgbClr val="7030A0"/>
                </a:solidFill>
              </a:rPr>
              <a:t>Сильвестр</a:t>
            </a:r>
            <a:r>
              <a:rPr lang="ru-RU" b="1" dirty="0">
                <a:solidFill>
                  <a:schemeClr val="tx1"/>
                </a:solidFill>
              </a:rPr>
              <a:t>, служивший в «домовой» церкви государя – Благовещенском соборе Кремля,  дворянин </a:t>
            </a:r>
            <a:r>
              <a:rPr lang="ru-RU" b="1" dirty="0">
                <a:solidFill>
                  <a:srgbClr val="7030A0"/>
                </a:solidFill>
              </a:rPr>
              <a:t>Алексей Фёдорович Адашев</a:t>
            </a:r>
            <a:r>
              <a:rPr lang="ru-RU" b="1" dirty="0">
                <a:solidFill>
                  <a:schemeClr val="tx1"/>
                </a:solidFill>
              </a:rPr>
              <a:t>, князь </a:t>
            </a:r>
            <a:r>
              <a:rPr lang="ru-RU" b="1" dirty="0">
                <a:solidFill>
                  <a:srgbClr val="7030A0"/>
                </a:solidFill>
              </a:rPr>
              <a:t>Андрей Михайлович Курбский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507413" cy="11541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3700" smtClean="0">
                <a:effectLst/>
              </a:rPr>
              <a:t>Состав Избранной рады </a:t>
            </a:r>
            <a:br>
              <a:rPr lang="ru-RU" sz="3700" smtClean="0">
                <a:effectLst/>
              </a:rPr>
            </a:br>
            <a:r>
              <a:rPr lang="ru-RU" sz="3700" smtClean="0">
                <a:solidFill>
                  <a:schemeClr val="tx1"/>
                </a:solidFill>
                <a:effectLst/>
              </a:rPr>
              <a:t>(1547-1560)</a:t>
            </a:r>
          </a:p>
        </p:txBody>
      </p:sp>
      <p:sp>
        <p:nvSpPr>
          <p:cNvPr id="32770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428750"/>
            <a:ext cx="8229600" cy="4592638"/>
          </a:xfrm>
        </p:spPr>
        <p:txBody>
          <a:bodyPr/>
          <a:lstStyle/>
          <a:p>
            <a:pPr eaLnBrk="1" hangingPunct="1"/>
            <a:r>
              <a:rPr lang="ru-RU" sz="1800" smtClean="0"/>
              <a:t>Наставник царя митрополит </a:t>
            </a:r>
            <a:r>
              <a:rPr lang="ru-RU" sz="1800" u="sng" smtClean="0"/>
              <a:t>Макарий</a:t>
            </a:r>
          </a:p>
          <a:p>
            <a:pPr eaLnBrk="1" hangingPunct="1"/>
            <a:r>
              <a:rPr lang="ru-RU" sz="1800" smtClean="0"/>
              <a:t>Костромской дворянин </a:t>
            </a:r>
            <a:r>
              <a:rPr lang="ru-RU" sz="1800" u="sng" smtClean="0"/>
              <a:t>Алексей Адашев</a:t>
            </a:r>
          </a:p>
          <a:p>
            <a:pPr eaLnBrk="1" hangingPunct="1"/>
            <a:r>
              <a:rPr lang="ru-RU" sz="1800" smtClean="0"/>
              <a:t>Царский духовник </a:t>
            </a:r>
            <a:r>
              <a:rPr lang="ru-RU" sz="1800" u="sng" smtClean="0"/>
              <a:t>Сильвестр</a:t>
            </a:r>
          </a:p>
          <a:p>
            <a:pPr eaLnBrk="1" hangingPunct="1"/>
            <a:r>
              <a:rPr lang="ru-RU" sz="1800" smtClean="0"/>
              <a:t>Представитель знати </a:t>
            </a:r>
            <a:r>
              <a:rPr lang="ru-RU" sz="1800" u="sng" smtClean="0"/>
              <a:t>Андрей Курбский</a:t>
            </a:r>
          </a:p>
          <a:p>
            <a:pPr eaLnBrk="1" hangingPunct="1"/>
            <a:r>
              <a:rPr lang="ru-RU" sz="1800" smtClean="0"/>
              <a:t>Глава посольского приказа дьяк </a:t>
            </a:r>
            <a:r>
              <a:rPr lang="ru-RU" sz="1800" u="sng" smtClean="0"/>
              <a:t>Иван Висковатый</a:t>
            </a:r>
          </a:p>
          <a:p>
            <a:pPr eaLnBrk="1" hangingPunct="1"/>
            <a:r>
              <a:rPr lang="ru-RU" sz="1800" smtClean="0"/>
              <a:t>Бояре </a:t>
            </a:r>
            <a:r>
              <a:rPr lang="ru-RU" sz="1800" u="sng" smtClean="0"/>
              <a:t>Шереметевы</a:t>
            </a:r>
          </a:p>
          <a:p>
            <a:pPr eaLnBrk="1" hangingPunct="1"/>
            <a:r>
              <a:rPr lang="ru-RU" sz="1800" smtClean="0"/>
              <a:t>Князь </a:t>
            </a:r>
            <a:r>
              <a:rPr lang="ru-RU" sz="1800" u="sng" smtClean="0"/>
              <a:t>Серебряный</a:t>
            </a:r>
            <a:endParaRPr lang="ru-RU" sz="1800" u="sng" smtClean="0"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sz="1800" b="1" u="sng" smtClean="0"/>
              <a:t>Задачи реформ:</a:t>
            </a:r>
          </a:p>
          <a:p>
            <a:pPr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ru-RU" sz="1800" smtClean="0"/>
              <a:t>Ограничение привилегий крупной аристократии</a:t>
            </a:r>
          </a:p>
          <a:p>
            <a:pPr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ru-RU" sz="1800" smtClean="0"/>
              <a:t>Укрепление военно-полицейской опоры монархии</a:t>
            </a:r>
          </a:p>
          <a:p>
            <a:pPr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ru-RU" sz="1800" smtClean="0"/>
              <a:t>Упрочнение материальной и финансовой базы монархии</a:t>
            </a:r>
          </a:p>
          <a:p>
            <a:pPr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ru-RU" sz="1800" smtClean="0"/>
              <a:t>Совершенствование аппарата управления страной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1191D"/>
                </a:solidFill>
              </a:rPr>
              <a:t>Избранная рада</a:t>
            </a:r>
            <a:endParaRPr lang="ru-RU" dirty="0">
              <a:solidFill>
                <a:srgbClr val="C1191D"/>
              </a:solidFill>
            </a:endParaRPr>
          </a:p>
        </p:txBody>
      </p:sp>
      <p:pic>
        <p:nvPicPr>
          <p:cNvPr id="5" name="Picture 2" descr="C:\Users\Саша\Downloads\избранная рад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2934" y="-1"/>
            <a:ext cx="4081066" cy="306896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0825" y="1844675"/>
            <a:ext cx="4826000" cy="11525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возникновения Избранной рады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0825" y="3141663"/>
            <a:ext cx="8569325" cy="3311525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B03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5113" indent="-265113">
              <a:buFontTx/>
              <a:buBlip>
                <a:blip r:embed="rId3"/>
              </a:buBlip>
              <a:defRPr/>
            </a:pPr>
            <a:r>
              <a:rPr lang="ru-RU" sz="2800" b="1">
                <a:solidFill>
                  <a:srgbClr val="7030A0"/>
                </a:solidFill>
                <a:cs typeface="Arial" charset="0"/>
              </a:rPr>
              <a:t> </a:t>
            </a:r>
            <a:r>
              <a:rPr lang="ru-RU" sz="2400" b="1">
                <a:solidFill>
                  <a:schemeClr val="tx1"/>
                </a:solidFill>
                <a:cs typeface="Arial" charset="0"/>
              </a:rPr>
              <a:t>последовательные неудачи «боярских группировок» утвердиться у верховной власти;</a:t>
            </a:r>
          </a:p>
          <a:p>
            <a:pPr marL="265113" indent="-265113">
              <a:buFontTx/>
              <a:buBlip>
                <a:blip r:embed="rId3"/>
              </a:buBlip>
              <a:defRPr/>
            </a:pPr>
            <a:r>
              <a:rPr lang="ru-RU" sz="2400" b="1">
                <a:solidFill>
                  <a:schemeClr val="tx1"/>
                </a:solidFill>
                <a:cs typeface="Arial" charset="0"/>
              </a:rPr>
              <a:t>недовольство народа засилием временщиков;</a:t>
            </a:r>
          </a:p>
          <a:p>
            <a:pPr marL="265113" indent="-265113">
              <a:buFontTx/>
              <a:buBlip>
                <a:blip r:embed="rId3"/>
              </a:buBlip>
              <a:defRPr/>
            </a:pPr>
            <a:r>
              <a:rPr lang="ru-RU" sz="2400" b="1">
                <a:solidFill>
                  <a:schemeClr val="tx1"/>
                </a:solidFill>
                <a:cs typeface="Arial" charset="0"/>
              </a:rPr>
              <a:t>слабые способности юного царя к правлению государством;</a:t>
            </a:r>
          </a:p>
          <a:p>
            <a:pPr marL="265113" indent="-265113">
              <a:buFontTx/>
              <a:buBlip>
                <a:blip r:embed="rId3"/>
              </a:buBlip>
              <a:defRPr/>
            </a:pPr>
            <a:r>
              <a:rPr lang="ru-RU" sz="2400" b="1">
                <a:solidFill>
                  <a:schemeClr val="tx1"/>
                </a:solidFill>
                <a:cs typeface="Arial" charset="0"/>
              </a:rPr>
              <a:t>необходимость проведения преобразований.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750" y="981075"/>
            <a:ext cx="4248150" cy="647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B03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11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1549 – 1560 годы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1191D"/>
                </a:solidFill>
              </a:rPr>
              <a:t>Реформы Избранной рады</a:t>
            </a:r>
            <a:endParaRPr lang="ru-RU" dirty="0">
              <a:solidFill>
                <a:srgbClr val="C1191D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28800"/>
            <a:ext cx="4139952" cy="3456384"/>
          </a:xfrm>
          <a:prstGeom prst="roundRect">
            <a:avLst/>
          </a:prstGeom>
          <a:noFill/>
          <a:ln w="57150" cmpd="thickThin">
            <a:solidFill>
              <a:srgbClr val="B03622"/>
            </a:solidFill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356100" y="1773238"/>
            <a:ext cx="4537075" cy="11509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B03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11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1549 год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–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созыв первого </a:t>
            </a:r>
            <a:r>
              <a:rPr lang="ru-RU" sz="2800" b="1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Земского собора</a:t>
            </a:r>
            <a:endParaRPr lang="ru-RU" sz="2400" b="1" u="sng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288" y="908050"/>
            <a:ext cx="8497887" cy="5762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B03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Реформа управления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4140200" y="3068638"/>
            <a:ext cx="4824413" cy="1944687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u="sng" dirty="0">
                <a:solidFill>
                  <a:srgbClr val="C119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Земский собор </a:t>
            </a:r>
            <a:r>
              <a:rPr lang="ru-RU" sz="2600" b="1" dirty="0">
                <a:solidFill>
                  <a:srgbClr val="C1191D"/>
                </a:solidFill>
              </a:rPr>
              <a:t>–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высший сословно-представительный орган власти</a:t>
            </a:r>
            <a:endParaRPr lang="ru-RU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0825" y="5229225"/>
            <a:ext cx="8642350" cy="10795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B03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Собирались нерегулярно и занимались решением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внешней политики и финансов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0825" y="5229225"/>
            <a:ext cx="8642350" cy="12954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3414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B03622"/>
                </a:solidFill>
              </a:rPr>
              <a:t>Вспомните, какие сословно-представительные органы существовали в Англии и Франции?  </a:t>
            </a:r>
          </a:p>
        </p:txBody>
      </p:sp>
      <p:pic>
        <p:nvPicPr>
          <p:cNvPr id="10" name="Picture 2" descr="C:\Users\Саша\Pictures\картинки про школу\2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229225"/>
            <a:ext cx="1296988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50825" y="5084763"/>
            <a:ext cx="8713788" cy="1512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119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6081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Почему эти органы власти называются сословно-представительными?</a:t>
            </a:r>
          </a:p>
        </p:txBody>
      </p:sp>
      <p:pic>
        <p:nvPicPr>
          <p:cNvPr id="12" name="Picture 2" descr="C:\Users\Саша\Pictures\картинки про школу\2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157788"/>
            <a:ext cx="12954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7060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1191D"/>
                </a:solidFill>
              </a:rPr>
              <a:t>Реформы Избранной рады</a:t>
            </a:r>
            <a:endParaRPr lang="ru-RU" dirty="0">
              <a:solidFill>
                <a:srgbClr val="C1191D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850" y="765175"/>
            <a:ext cx="8496300" cy="5762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B03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Реформа управления</a:t>
            </a:r>
          </a:p>
        </p:txBody>
      </p:sp>
      <p:pic>
        <p:nvPicPr>
          <p:cNvPr id="1026" name="Picture 2" descr="C:\Users\Саша\Downloads\иванов в московском приказ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5347" y="3284984"/>
            <a:ext cx="5108653" cy="3573016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55650" y="1628775"/>
            <a:ext cx="7848600" cy="792163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Какие высшие органы управления существовали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при Иване </a:t>
            </a:r>
            <a:r>
              <a:rPr lang="en-US" sz="2000" b="1" dirty="0">
                <a:solidFill>
                  <a:schemeClr val="tx1"/>
                </a:solidFill>
              </a:rPr>
              <a:t>III</a:t>
            </a:r>
            <a:r>
              <a:rPr lang="ru-RU" sz="2000" b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6" name="Picture 2" descr="C:\Users\Саша\Pictures\картинки про школу\2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484313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3850" y="1484313"/>
            <a:ext cx="8496300" cy="12969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119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Приказы </a:t>
            </a:r>
            <a:r>
              <a:rPr lang="ru-RU" sz="2400" b="1" dirty="0">
                <a:solidFill>
                  <a:srgbClr val="7030A0"/>
                </a:solidFill>
              </a:rPr>
              <a:t>– учреждения, ведавшие отраслями государственного управления или отдельными территориями страны; они собирали налоги и судили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0825" y="3141663"/>
            <a:ext cx="3673475" cy="34559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119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В середине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XVI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в. появились новые приказы –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отраслевые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(Челобитный, Посольский, Поместный, Разрядный, Разбойный, Земский и др.) и </a:t>
            </a: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</a:rPr>
              <a:t>территориальные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 (Сибирский, Казанского дворца и др.)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388" y="2997200"/>
            <a:ext cx="3887787" cy="36004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119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Руководители приказов назначаются царем и ответственны только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перед ним.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Финансировались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приказы казной.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Формируется слой чиновничества.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2195513" y="5516563"/>
            <a:ext cx="46037" cy="215900"/>
          </a:xfrm>
          <a:prstGeom prst="downArrow">
            <a:avLst/>
          </a:prstGeom>
          <a:ln>
            <a:solidFill>
              <a:srgbClr val="C119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4"/>
          <p:cNvSpPr txBox="1">
            <a:spLocks noGrp="1"/>
          </p:cNvSpPr>
          <p:nvPr/>
        </p:nvSpPr>
        <p:spPr bwMode="auto">
          <a:xfrm>
            <a:off x="6553200" y="6477000"/>
            <a:ext cx="1905000" cy="379413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92075" tIns="46038" rIns="92075" bIns="46038" anchor="ctr"/>
          <a:lstStyle/>
          <a:p>
            <a:pPr algn="r" eaLnBrk="0" hangingPunct="0">
              <a:defRPr/>
            </a:pPr>
            <a:fld id="{1CBE90C3-6483-423F-A7EA-A934997D2360}" type="slidenum">
              <a:rPr lang="ru-RU" sz="1400">
                <a:latin typeface="+mn-lt"/>
                <a:cs typeface="+mn-cs"/>
              </a:rPr>
              <a:pPr algn="r" eaLnBrk="0" hangingPunct="0">
                <a:defRPr/>
              </a:pPr>
              <a:t>2</a:t>
            </a:fld>
            <a:endParaRPr lang="ru-RU" sz="1400">
              <a:latin typeface="+mn-lt"/>
              <a:cs typeface="+mn-cs"/>
            </a:endParaRPr>
          </a:p>
        </p:txBody>
      </p:sp>
      <p:pic>
        <p:nvPicPr>
          <p:cNvPr id="15362" name="Picture 7" descr="Василий III - отец Ивана Грозно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628775"/>
            <a:ext cx="3614737" cy="4176713"/>
          </a:xfrm>
          <a:prstGeom prst="rect">
            <a:avLst/>
          </a:prstGeom>
          <a:noFill/>
          <a:ln w="76200" cmpd="tri">
            <a:solidFill>
              <a:srgbClr val="CC99FF"/>
            </a:solidFill>
            <a:miter lim="800000"/>
            <a:headEnd/>
            <a:tailEnd/>
          </a:ln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250825" y="765175"/>
            <a:ext cx="4221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Василий III - отец Ивана Грозного</a:t>
            </a:r>
            <a:r>
              <a:rPr lang="ru-RU">
                <a:latin typeface="Times New Roman" pitchFamily="18" charset="0"/>
              </a:rPr>
              <a:t> </a:t>
            </a:r>
          </a:p>
        </p:txBody>
      </p:sp>
      <p:pic>
        <p:nvPicPr>
          <p:cNvPr id="15364" name="Picture 9" descr="Елена Глинская - мать Ивана Грозног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908050"/>
            <a:ext cx="3584575" cy="4257675"/>
          </a:xfrm>
          <a:prstGeom prst="rect">
            <a:avLst/>
          </a:prstGeom>
          <a:noFill/>
          <a:ln w="76200" cmpd="tri">
            <a:solidFill>
              <a:srgbClr val="CC99FF"/>
            </a:solidFill>
            <a:miter lim="800000"/>
            <a:headEnd/>
            <a:tailEnd/>
          </a:ln>
        </p:spPr>
      </p:pic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4140200" y="5949950"/>
            <a:ext cx="4803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latin typeface="Times New Roman" pitchFamily="18" charset="0"/>
              </a:rPr>
              <a:t>Елена Глинская - мать Ивана Грозного</a:t>
            </a:r>
            <a:r>
              <a:rPr lang="ru-RU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1191D"/>
                </a:solidFill>
              </a:rPr>
              <a:t>Реформы Избранной рады</a:t>
            </a:r>
            <a:endParaRPr lang="ru-RU" dirty="0">
              <a:solidFill>
                <a:srgbClr val="C1191D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850" y="981075"/>
            <a:ext cx="8496300" cy="6477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B03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Реформа местного управления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850" y="4437063"/>
            <a:ext cx="8569325" cy="22320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119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На местах управление (сыск и суд по особо важным делам) было передано в руки </a:t>
            </a:r>
            <a:r>
              <a:rPr lang="ru-RU" sz="2400" b="1" i="1" u="sng" dirty="0">
                <a:solidFill>
                  <a:schemeClr val="tx1"/>
                </a:solidFill>
              </a:rPr>
              <a:t>губных старост </a:t>
            </a:r>
            <a:r>
              <a:rPr lang="ru-RU" sz="2400" b="1" dirty="0">
                <a:solidFill>
                  <a:schemeClr val="tx1"/>
                </a:solidFill>
              </a:rPr>
              <a:t>(</a:t>
            </a:r>
            <a:r>
              <a:rPr lang="ru-RU" sz="2400" b="1" i="1" dirty="0">
                <a:solidFill>
                  <a:schemeClr val="tx1"/>
                </a:solidFill>
              </a:rPr>
              <a:t>губа</a:t>
            </a:r>
            <a:r>
              <a:rPr lang="ru-RU" sz="2400" b="1" dirty="0">
                <a:solidFill>
                  <a:schemeClr val="tx1"/>
                </a:solidFill>
              </a:rPr>
              <a:t> – округ), избиравшихся из местных дворян в сельской местности и излюбленных </a:t>
            </a:r>
            <a:r>
              <a:rPr lang="ru-RU" sz="2400" b="1" i="1" u="sng" dirty="0">
                <a:solidFill>
                  <a:schemeClr val="tx1"/>
                </a:solidFill>
              </a:rPr>
              <a:t>голов</a:t>
            </a:r>
            <a:r>
              <a:rPr lang="ru-RU" sz="2400" b="1" dirty="0">
                <a:solidFill>
                  <a:schemeClr val="tx1"/>
                </a:solidFill>
              </a:rPr>
              <a:t> в городах.</a:t>
            </a:r>
          </a:p>
        </p:txBody>
      </p:sp>
      <p:pic>
        <p:nvPicPr>
          <p:cNvPr id="8" name="Picture 6" descr="Прииез воеводы р"/>
          <p:cNvPicPr>
            <a:picLocks noChangeAspect="1" noChangeArrowheads="1"/>
          </p:cNvPicPr>
          <p:nvPr/>
        </p:nvPicPr>
        <p:blipFill>
          <a:blip r:embed="rId2" cstate="print"/>
          <a:srcRect l="14145" r="4414"/>
          <a:stretch>
            <a:fillRect/>
          </a:stretch>
        </p:blipFill>
        <p:spPr bwMode="auto">
          <a:xfrm>
            <a:off x="0" y="1628800"/>
            <a:ext cx="2740271" cy="2759273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700338" y="1844675"/>
            <a:ext cx="6192837" cy="129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119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До реформы сбор налогов на местах поручался боярам-кормленщикам.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Они были фактическими правителями отдельных земель.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00338" y="3357563"/>
            <a:ext cx="6192837" cy="71913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119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1"/>
                </a:solidFill>
              </a:rPr>
              <a:t>При Иване Грозном кормления были отменены.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1191D"/>
                </a:solidFill>
              </a:rPr>
              <a:t>Реформы Избранной рады</a:t>
            </a:r>
            <a:endParaRPr lang="ru-RU" dirty="0">
              <a:solidFill>
                <a:srgbClr val="C1191D"/>
              </a:solidFill>
            </a:endParaRPr>
          </a:p>
        </p:txBody>
      </p:sp>
      <p:pic>
        <p:nvPicPr>
          <p:cNvPr id="2050" name="Picture 2" descr="C:\Users\Саша\Downloads\350px-Царь_Иоанн_IV_открывает_первый_Земский_собор_своею_покаянною_речью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9164" y="836712"/>
            <a:ext cx="4654836" cy="328498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859338" y="3644900"/>
            <a:ext cx="4105275" cy="288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Царь Иоанн </a:t>
            </a:r>
            <a:r>
              <a:rPr lang="en-US" sz="1400" dirty="0">
                <a:solidFill>
                  <a:schemeClr val="tx1"/>
                </a:solidFill>
              </a:rPr>
              <a:t>IV</a:t>
            </a:r>
            <a:r>
              <a:rPr lang="ru-RU" sz="1400" dirty="0">
                <a:solidFill>
                  <a:schemeClr val="tx1"/>
                </a:solidFill>
              </a:rPr>
              <a:t> открывает первый Земский собор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850" y="1268413"/>
            <a:ext cx="3960813" cy="23050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119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В середине </a:t>
            </a:r>
            <a:r>
              <a:rPr lang="en-US" sz="2000" b="1" dirty="0">
                <a:solidFill>
                  <a:schemeClr val="tx1"/>
                </a:solidFill>
              </a:rPr>
              <a:t>XVI </a:t>
            </a:r>
            <a:r>
              <a:rPr lang="ru-RU" sz="2000" b="1" dirty="0">
                <a:solidFill>
                  <a:schemeClr val="tx1"/>
                </a:solidFill>
              </a:rPr>
              <a:t>века в России сложился аппарат государственной власти в форме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сословно-представительной монархии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50825" y="3789363"/>
            <a:ext cx="8642350" cy="3240087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</a:rPr>
              <a:t>Сословно-представительная монархия – </a:t>
            </a:r>
            <a:r>
              <a:rPr lang="ru-RU" sz="2000" b="1" dirty="0">
                <a:solidFill>
                  <a:srgbClr val="36174D"/>
                </a:solidFill>
              </a:rPr>
              <a:t>это форма государственного устройства, при которой с самодержавной властью сосуществовали  сословно-представительное собрание – Земский собор и постоянный совещательный орган при верховной власти – Боярская дума.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36174D"/>
                </a:solidFill>
              </a:rPr>
              <a:t>На Земском соборе были представлены основные сословия государства – дворяне, духовенство, высший слой горожан (купечество, посадские люди) черносошное крестьянство.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555875" y="333375"/>
            <a:ext cx="3600450" cy="10080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119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ЦАРЬ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825" y="1916113"/>
            <a:ext cx="2305050" cy="7207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119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Митрополит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87675" y="1916113"/>
            <a:ext cx="2736850" cy="7207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119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Боярская дума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6325" y="1916113"/>
            <a:ext cx="2592388" cy="7207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119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Земский собор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71775" y="3429000"/>
            <a:ext cx="3455988" cy="7921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приказы</a:t>
            </a:r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1763713" y="5084763"/>
            <a:ext cx="5616575" cy="936625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Местное управление</a:t>
            </a:r>
          </a:p>
        </p:txBody>
      </p:sp>
      <p:cxnSp>
        <p:nvCxnSpPr>
          <p:cNvPr id="11" name="Прямая со стрелкой 10"/>
          <p:cNvCxnSpPr>
            <a:stCxn id="4" idx="3"/>
            <a:endCxn id="5" idx="0"/>
          </p:cNvCxnSpPr>
          <p:nvPr/>
        </p:nvCxnSpPr>
        <p:spPr>
          <a:xfrm flipH="1">
            <a:off x="1403350" y="1193800"/>
            <a:ext cx="1679575" cy="722313"/>
          </a:xfrm>
          <a:prstGeom prst="straightConnector1">
            <a:avLst/>
          </a:prstGeom>
          <a:ln w="38100">
            <a:solidFill>
              <a:srgbClr val="B0362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4"/>
            <a:endCxn id="6" idx="0"/>
          </p:cNvCxnSpPr>
          <p:nvPr/>
        </p:nvCxnSpPr>
        <p:spPr>
          <a:xfrm>
            <a:off x="4356100" y="1341438"/>
            <a:ext cx="0" cy="574675"/>
          </a:xfrm>
          <a:prstGeom prst="straightConnector1">
            <a:avLst/>
          </a:prstGeom>
          <a:ln w="38100">
            <a:solidFill>
              <a:srgbClr val="B0362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5"/>
            <a:endCxn id="7" idx="0"/>
          </p:cNvCxnSpPr>
          <p:nvPr/>
        </p:nvCxnSpPr>
        <p:spPr>
          <a:xfrm>
            <a:off x="5629275" y="1193800"/>
            <a:ext cx="1822450" cy="722313"/>
          </a:xfrm>
          <a:prstGeom prst="straightConnector1">
            <a:avLst/>
          </a:prstGeom>
          <a:ln w="38100">
            <a:solidFill>
              <a:srgbClr val="B0362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22" name="Picture 2" descr="C:\Users\Саша\Pictures\картинки про школу\Новая папка\968704-9dbbc0e18540d0f2.png"/>
          <p:cNvPicPr>
            <a:picLocks noChangeAspect="1" noChangeArrowheads="1"/>
          </p:cNvPicPr>
          <p:nvPr/>
        </p:nvPicPr>
        <p:blipFill>
          <a:blip r:embed="rId2"/>
          <a:srcRect l="16142" t="25014" r="19289" b="19398"/>
          <a:stretch>
            <a:fillRect/>
          </a:stretch>
        </p:blipFill>
        <p:spPr bwMode="auto">
          <a:xfrm>
            <a:off x="3924300" y="0"/>
            <a:ext cx="7191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996077"/>
            <a:ext cx="3059832" cy="386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31827"/>
            <a:ext cx="5076056" cy="382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" name="Заголовок 2"/>
          <p:cNvSpPr txBox="1">
            <a:spLocks/>
          </p:cNvSpPr>
          <p:nvPr/>
        </p:nvSpPr>
        <p:spPr>
          <a:xfrm>
            <a:off x="457200" y="274638"/>
            <a:ext cx="8229600" cy="490537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100" b="1" dirty="0">
                <a:solidFill>
                  <a:srgbClr val="C1191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Реформы Избранной рады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850" y="836613"/>
            <a:ext cx="8135938" cy="5762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B03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Судебная реформа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288" y="1700213"/>
            <a:ext cx="8497887" cy="936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0763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Когда и кем был принят свод законов, по которому жила России в первой половине </a:t>
            </a:r>
            <a:r>
              <a:rPr lang="en-US" sz="2400" b="1" dirty="0">
                <a:solidFill>
                  <a:srgbClr val="002060"/>
                </a:solidFill>
              </a:rPr>
              <a:t>XVI </a:t>
            </a:r>
            <a:r>
              <a:rPr lang="ru-RU" sz="2400" b="1" dirty="0">
                <a:solidFill>
                  <a:srgbClr val="002060"/>
                </a:solidFill>
              </a:rPr>
              <a:t>века?</a:t>
            </a:r>
          </a:p>
        </p:txBody>
      </p:sp>
      <p:pic>
        <p:nvPicPr>
          <p:cNvPr id="5" name="Picture 2" descr="C:\Users\Саша\Pictures\картинки про школу\2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700213"/>
            <a:ext cx="11906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50825" y="1557338"/>
            <a:ext cx="8677275" cy="1295400"/>
          </a:xfrm>
          <a:prstGeom prst="roundRect">
            <a:avLst/>
          </a:prstGeom>
          <a:solidFill>
            <a:srgbClr val="BEE395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>
                <a:solidFill>
                  <a:srgbClr val="B036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1550 год </a:t>
            </a:r>
            <a:r>
              <a:rPr lang="ru-RU" sz="2800" b="1" dirty="0">
                <a:solidFill>
                  <a:srgbClr val="B036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800" b="1" dirty="0">
                <a:solidFill>
                  <a:srgbClr val="002060"/>
                </a:solidFill>
              </a:rPr>
              <a:t>принят </a:t>
            </a: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Судебник Ивана </a:t>
            </a:r>
            <a:r>
              <a:rPr lang="en-US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</a:t>
            </a: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</a:rPr>
              <a:t> новый свод законов России</a:t>
            </a:r>
            <a:endParaRPr lang="ru-RU" sz="2800" b="1" dirty="0">
              <a:solidFill>
                <a:srgbClr val="B03622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0" y="2781300"/>
            <a:ext cx="7524750" cy="407670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5113" indent="-265113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ru-RU" sz="2000" b="1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b="1">
                <a:solidFill>
                  <a:schemeClr val="tx1"/>
                </a:solidFill>
                <a:cs typeface="Arial" charset="0"/>
              </a:rPr>
              <a:t>ограничение власти наместников за счет сокращения судебных функций и усиления контроля со стороны центральной администрации;</a:t>
            </a:r>
          </a:p>
          <a:p>
            <a:pPr marL="265113" indent="-265113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ru-RU" b="1">
                <a:solidFill>
                  <a:schemeClr val="tx1"/>
                </a:solidFill>
                <a:cs typeface="Arial" charset="0"/>
              </a:rPr>
              <a:t>запрещение превращать в холопов детей боярских;</a:t>
            </a:r>
          </a:p>
          <a:p>
            <a:pPr marL="265113" indent="-265113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ru-RU" b="1">
                <a:solidFill>
                  <a:schemeClr val="tx1"/>
                </a:solidFill>
                <a:cs typeface="Arial" charset="0"/>
              </a:rPr>
              <a:t> увеличение «пожилого» во время перехода крестьян в Юрьев день;</a:t>
            </a:r>
          </a:p>
          <a:p>
            <a:pPr marL="265113" indent="-265113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ru-RU" b="1">
                <a:solidFill>
                  <a:schemeClr val="tx1"/>
                </a:solidFill>
                <a:cs typeface="Arial" charset="0"/>
              </a:rPr>
              <a:t> введение единой меры поземельного налога – большой сохи (до 1679 г.)</a:t>
            </a:r>
          </a:p>
          <a:p>
            <a:pPr marL="265113" indent="-265113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ru-RU" b="1">
                <a:solidFill>
                  <a:schemeClr val="tx1"/>
                </a:solidFill>
                <a:cs typeface="Arial" charset="0"/>
              </a:rPr>
              <a:t> население страны обязано было нести тягло – комплекс натуральных и денежных повиннойстей;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0" y="2781300"/>
            <a:ext cx="7515225" cy="407670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5113" indent="-265113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ru-RU" sz="2000" b="1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b="1">
                <a:solidFill>
                  <a:schemeClr val="tx1"/>
                </a:solidFill>
                <a:cs typeface="Arial" charset="0"/>
              </a:rPr>
              <a:t>регламентация наказаний;</a:t>
            </a:r>
          </a:p>
          <a:p>
            <a:pPr marL="265113" indent="-265113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ru-RU" b="1">
                <a:solidFill>
                  <a:schemeClr val="tx1"/>
                </a:solidFill>
                <a:cs typeface="Arial" charset="0"/>
              </a:rPr>
              <a:t> право высшего суда принадлежит царю;</a:t>
            </a:r>
          </a:p>
          <a:p>
            <a:pPr marL="265113" indent="-265113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ru-RU" b="1">
                <a:solidFill>
                  <a:schemeClr val="tx1"/>
                </a:solidFill>
                <a:cs typeface="Arial" charset="0"/>
              </a:rPr>
              <a:t> предусматривались наказания для дьяков и бояр за должностные преступления;</a:t>
            </a:r>
          </a:p>
          <a:p>
            <a:pPr marL="265113" indent="-265113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ru-RU" b="1">
                <a:solidFill>
                  <a:schemeClr val="tx1"/>
                </a:solidFill>
                <a:cs typeface="Arial" charset="0"/>
              </a:rPr>
              <a:t> дворяне подсудны только царю;</a:t>
            </a:r>
          </a:p>
          <a:p>
            <a:pPr marL="265113" indent="-265113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ru-RU" b="1">
                <a:solidFill>
                  <a:schemeClr val="tx1"/>
                </a:solidFill>
                <a:cs typeface="Arial" charset="0"/>
              </a:rPr>
              <a:t> при разборе дел обязательно присутствие выборных от населения (целовальники, старосты);</a:t>
            </a:r>
          </a:p>
          <a:p>
            <a:pPr marL="265113" indent="-265113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ru-RU" b="1">
                <a:solidFill>
                  <a:schemeClr val="tx1"/>
                </a:solidFill>
                <a:cs typeface="Arial" charset="0"/>
              </a:rPr>
              <a:t> за разбой – смертная казнь;</a:t>
            </a:r>
          </a:p>
          <a:p>
            <a:pPr marL="265113" indent="-265113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ru-RU" b="1">
                <a:solidFill>
                  <a:schemeClr val="tx1"/>
                </a:solidFill>
                <a:cs typeface="Arial" charset="0"/>
              </a:rPr>
              <a:t> судебный иммунитет вотчинников ликвидирован.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457200" y="274638"/>
            <a:ext cx="8229600" cy="561975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100" b="1" dirty="0">
                <a:solidFill>
                  <a:srgbClr val="C1191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Реформы Избранной рады</a:t>
            </a:r>
          </a:p>
        </p:txBody>
      </p:sp>
      <p:pic>
        <p:nvPicPr>
          <p:cNvPr id="3074" name="Picture 2" descr="C:\Users\Саша\Downloads\attach.asp.jpg"/>
          <p:cNvPicPr>
            <a:picLocks noChangeAspect="1" noChangeArrowheads="1"/>
          </p:cNvPicPr>
          <p:nvPr/>
        </p:nvPicPr>
        <p:blipFill>
          <a:blip r:embed="rId2" cstate="print"/>
          <a:srcRect l="4841" t="8095" r="7768"/>
          <a:stretch>
            <a:fillRect/>
          </a:stretch>
        </p:blipFill>
        <p:spPr bwMode="auto">
          <a:xfrm>
            <a:off x="0" y="3933056"/>
            <a:ext cx="3491880" cy="292494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5" name="Picture 3" descr="C:\Users\Саша\Downloads\mount-blade-with-fire-and-sword-enc03-300x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7211" y="836712"/>
            <a:ext cx="4056789" cy="288032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9388" y="836613"/>
            <a:ext cx="4968875" cy="431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B03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Военная реформа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0825" y="1412875"/>
            <a:ext cx="4826000" cy="23034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119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Формируется стрелецкое войско</a:t>
            </a:r>
            <a:endParaRPr lang="ru-RU" sz="20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(3 тыс. человек подконтрольны лично царю, расквартированы в Москве, содержались казной;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к 1600 г. – 25 тыс. человек)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В мирное время стрельцам разрешено заниматься ремеслом и торговлей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48038" y="3933825"/>
            <a:ext cx="5616575" cy="1511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119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 войска – дворянское ополчение </a:t>
            </a:r>
            <a:r>
              <a:rPr lang="ru-RU" sz="2000" b="1" dirty="0">
                <a:solidFill>
                  <a:schemeClr val="tx1"/>
                </a:solidFill>
              </a:rPr>
              <a:t>(служба начиналась с 15 лет, земельный надел за службу – 150 – 450 десятин земли)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</a:rPr>
              <a:t>   </a:t>
            </a:r>
            <a:r>
              <a:rPr lang="ru-RU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1556 г.</a:t>
            </a:r>
            <a:r>
              <a:rPr lang="ru-RU" sz="2000" b="1" dirty="0">
                <a:solidFill>
                  <a:schemeClr val="tx1"/>
                </a:solidFill>
              </a:rPr>
              <a:t> – «Уложение о службе»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48038" y="5661025"/>
            <a:ext cx="5616575" cy="10080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119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«Государев родословец» </a:t>
            </a:r>
            <a:r>
              <a:rPr lang="ru-RU" sz="2000" b="1" dirty="0">
                <a:solidFill>
                  <a:schemeClr val="tx1"/>
                </a:solidFill>
              </a:rPr>
              <a:t>– упорядочивание местнических споров (на время войны местничество запрещалось)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5661025"/>
            <a:ext cx="8424863" cy="10080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119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</a:rPr>
              <a:t>Что такое местничество?</a:t>
            </a:r>
          </a:p>
        </p:txBody>
      </p:sp>
      <p:pic>
        <p:nvPicPr>
          <p:cNvPr id="11" name="Picture 2" descr="C:\Users\Саша\Pictures\картинки про школу\2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5661025"/>
            <a:ext cx="11906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ертикальный свиток 7"/>
          <p:cNvSpPr/>
          <p:nvPr/>
        </p:nvSpPr>
        <p:spPr>
          <a:xfrm>
            <a:off x="2987675" y="3141663"/>
            <a:ext cx="6372225" cy="3527425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5113" indent="-265113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ru-RU" sz="2000" b="1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sz="2000" b="1">
                <a:solidFill>
                  <a:schemeClr val="tx1"/>
                </a:solidFill>
                <a:cs typeface="Arial" charset="0"/>
              </a:rPr>
              <a:t>подчинение священников митрополиту, создание церковной</a:t>
            </a:r>
            <a:r>
              <a:rPr lang="ru-RU" sz="2000" b="1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b="1">
                <a:solidFill>
                  <a:schemeClr val="tx1"/>
                </a:solidFill>
                <a:cs typeface="Arial" charset="0"/>
              </a:rPr>
              <a:t>иерархии;</a:t>
            </a:r>
          </a:p>
          <a:p>
            <a:pPr marL="265113" indent="-265113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ru-RU" b="1">
                <a:solidFill>
                  <a:schemeClr val="tx1"/>
                </a:solidFill>
                <a:cs typeface="Arial" charset="0"/>
              </a:rPr>
              <a:t> создан церковный суд;</a:t>
            </a:r>
          </a:p>
          <a:p>
            <a:pPr marL="265113" indent="-265113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ru-RU" b="1">
                <a:solidFill>
                  <a:schemeClr val="tx1"/>
                </a:solidFill>
                <a:cs typeface="Arial" charset="0"/>
              </a:rPr>
              <a:t> регламентированы обряды;</a:t>
            </a:r>
          </a:p>
          <a:p>
            <a:pPr marL="265113" indent="-265113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ru-RU" b="1">
                <a:solidFill>
                  <a:schemeClr val="tx1"/>
                </a:solidFill>
                <a:cs typeface="Arial" charset="0"/>
              </a:rPr>
              <a:t> из числа местных святых, почитавшихся в отдельных русских землях, был составлен общерусский список;</a:t>
            </a:r>
          </a:p>
          <a:p>
            <a:pPr marL="265113" indent="-265113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ru-RU" b="1">
                <a:solidFill>
                  <a:schemeClr val="tx1"/>
                </a:solidFill>
                <a:cs typeface="Arial" charset="0"/>
              </a:rPr>
              <a:t> новые произведения искусства надо было создавать, следуя утвержденным образцам;</a:t>
            </a:r>
          </a:p>
        </p:txBody>
      </p:sp>
      <p:sp>
        <p:nvSpPr>
          <p:cNvPr id="2" name="Заголовок 2"/>
          <p:cNvSpPr txBox="1">
            <a:spLocks/>
          </p:cNvSpPr>
          <p:nvPr/>
        </p:nvSpPr>
        <p:spPr>
          <a:xfrm>
            <a:off x="457200" y="274638"/>
            <a:ext cx="8229600" cy="561975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100" b="1" dirty="0">
                <a:solidFill>
                  <a:srgbClr val="C1191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Реформы Избранной рады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412776"/>
            <a:ext cx="223224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3501008"/>
            <a:ext cx="2160240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9388" y="836613"/>
            <a:ext cx="4968875" cy="431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B03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Церковная реформа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87675" y="1484313"/>
            <a:ext cx="5761038" cy="1368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>
                <a:solidFill>
                  <a:schemeClr val="tx1"/>
                </a:solidFill>
              </a:rPr>
              <a:t>До реформ: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относительная самостоятельность священников.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</a:rPr>
              <a:t>Нет единообразия в церковных обрядах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00338" y="1412875"/>
            <a:ext cx="6192837" cy="1584325"/>
          </a:xfrm>
          <a:prstGeom prst="roundRect">
            <a:avLst/>
          </a:prstGeom>
          <a:solidFill>
            <a:srgbClr val="BEE395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1551 год – Стоглавый собор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(Собор русской церкви)</a:t>
            </a: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2987675" y="3141663"/>
            <a:ext cx="6372225" cy="3527425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5113" indent="-265113">
              <a:buClr>
                <a:srgbClr val="002060"/>
              </a:buClr>
              <a:defRPr/>
            </a:pPr>
            <a:r>
              <a:rPr lang="ru-RU" sz="2000" b="1">
                <a:solidFill>
                  <a:srgbClr val="002060"/>
                </a:solidFill>
                <a:cs typeface="Arial" charset="0"/>
              </a:rPr>
              <a:t> </a:t>
            </a:r>
          </a:p>
          <a:p>
            <a:pPr marL="265113" indent="-265113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ru-RU" sz="2000" b="1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b="1">
                <a:solidFill>
                  <a:schemeClr val="tx1"/>
                </a:solidFill>
                <a:cs typeface="Arial" charset="0"/>
              </a:rPr>
              <a:t>ограничен рост церковного землевладения (было решено оставить в руках церкви все земли, приобретенные ею до 1551 г., но в дальнейшем они могли получать земли только с царского разрешения);</a:t>
            </a:r>
          </a:p>
          <a:p>
            <a:pPr marL="265113" indent="-265113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ru-RU" b="1">
                <a:solidFill>
                  <a:schemeClr val="tx1"/>
                </a:solidFill>
                <a:cs typeface="Arial" charset="0"/>
              </a:rPr>
              <a:t> запрещено церкви заниматься ростовщичеством;</a:t>
            </a:r>
          </a:p>
          <a:p>
            <a:pPr marL="265113" indent="-265113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ru-RU" b="1">
                <a:solidFill>
                  <a:schemeClr val="tx1"/>
                </a:solidFill>
                <a:cs typeface="Arial" charset="0"/>
              </a:rPr>
              <a:t> организованы школы для подготовки священников.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0825" y="6453188"/>
            <a:ext cx="2160588" cy="4048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</a:rPr>
              <a:t>Стоглав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457200" y="274638"/>
            <a:ext cx="8229600" cy="561975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100" b="1" dirty="0">
                <a:solidFill>
                  <a:srgbClr val="C1191D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Реформы Избранной рады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836613"/>
            <a:ext cx="8497887" cy="12969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4303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B036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Каково значение реформ, которые были проведены Избранной радой и Иваном </a:t>
            </a:r>
            <a:r>
              <a:rPr lang="en-US" sz="2400" b="1" dirty="0">
                <a:solidFill>
                  <a:srgbClr val="B036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</a:t>
            </a:r>
            <a:r>
              <a:rPr lang="ru-RU" sz="2400" b="1" dirty="0">
                <a:solidFill>
                  <a:srgbClr val="B036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середине </a:t>
            </a:r>
            <a:r>
              <a:rPr lang="en-US" sz="2400" b="1" dirty="0">
                <a:solidFill>
                  <a:srgbClr val="B036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 </a:t>
            </a:r>
            <a:r>
              <a:rPr lang="ru-RU" sz="2400" b="1" dirty="0">
                <a:solidFill>
                  <a:srgbClr val="B036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века?</a:t>
            </a:r>
          </a:p>
        </p:txBody>
      </p:sp>
      <p:pic>
        <p:nvPicPr>
          <p:cNvPr id="43011" name="Picture 2" descr="C:\Users\Саша\Pictures\картинки про школу\2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908050"/>
            <a:ext cx="15303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50825" y="2276475"/>
            <a:ext cx="8642350" cy="43656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119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5113" indent="-265113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002060"/>
                </a:solidFill>
              </a:rPr>
              <a:t> ограничены права родовитого боярства во всех сферах государственного управления;</a:t>
            </a:r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002060"/>
                </a:solidFill>
              </a:rPr>
              <a:t> социальной базой самодержавия становится дворянство, экономически зависящее от царя;</a:t>
            </a:r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002060"/>
                </a:solidFill>
              </a:rPr>
              <a:t> новая система управления ликвидировала исторически сформировавшиеся местные особенности управления;</a:t>
            </a:r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002060"/>
                </a:solidFill>
              </a:rPr>
              <a:t> все звенья системы управления в значительной степени подчинены царю;</a:t>
            </a:r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002060"/>
                </a:solidFill>
              </a:rPr>
              <a:t> Земские соборы играют роль противовеса боярству, формируется сословно-представительная монархия;</a:t>
            </a:r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002060"/>
                </a:solidFill>
              </a:rPr>
              <a:t> в России формируется централизованное государство и укрепляется самодержавная власть царя;</a:t>
            </a:r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002060"/>
                </a:solidFill>
              </a:rPr>
              <a:t> укрепилась военная мощь страны.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5816" y="2716557"/>
            <a:ext cx="6228185" cy="414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188" y="6308725"/>
            <a:ext cx="3960812" cy="360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М. Горелик. Смерть Василия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III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39750" y="549275"/>
            <a:ext cx="8353425" cy="2087563"/>
          </a:xfrm>
          <a:prstGeom prst="round2DiagRect">
            <a:avLst/>
          </a:prstGeom>
          <a:solidFill>
            <a:schemeClr val="bg2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декабря 1533 года </a:t>
            </a:r>
            <a:r>
              <a:rPr lang="ru-RU" sz="2400" b="1" dirty="0">
                <a:solidFill>
                  <a:schemeClr val="tx1"/>
                </a:solidFill>
              </a:rPr>
              <a:t>Великий князь всея Руси Василий </a:t>
            </a:r>
            <a:r>
              <a:rPr lang="en-US" sz="2400" b="1" dirty="0">
                <a:solidFill>
                  <a:schemeClr val="tx1"/>
                </a:solidFill>
              </a:rPr>
              <a:t>III</a:t>
            </a:r>
            <a:r>
              <a:rPr lang="ru-RU" sz="2400" b="1" dirty="0">
                <a:solidFill>
                  <a:schemeClr val="tx1"/>
                </a:solidFill>
              </a:rPr>
              <a:t> умер.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Умирая, он благословил на великое княжение трехлетнего сына Ивана при регентше-матери Елене Васильевне Глинской.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Елена Глинская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1"/>
          <p:cNvSpPr txBox="1">
            <a:spLocks/>
          </p:cNvSpPr>
          <p:nvPr/>
        </p:nvSpPr>
        <p:spPr>
          <a:xfrm>
            <a:off x="1835150" y="1412875"/>
            <a:ext cx="7129463" cy="5256213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 cmpd="thickThin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365125" indent="-255588">
              <a:lnSpc>
                <a:spcPct val="90000"/>
              </a:lnSpc>
              <a:spcBef>
                <a:spcPts val="400"/>
              </a:spcBef>
              <a:buClr>
                <a:srgbClr val="C00000"/>
              </a:buClr>
              <a:buSzPct val="68000"/>
              <a:buFont typeface="Wingdings" pitchFamily="2" charset="2"/>
              <a:buChar char="Ø"/>
              <a:defRPr/>
            </a:pPr>
            <a:r>
              <a:rPr lang="ru-RU" sz="2000" b="1"/>
              <a:t>П</a:t>
            </a:r>
            <a:r>
              <a:rPr lang="ru-RU" sz="2000" b="1">
                <a:latin typeface="Times New Roman" pitchFamily="18" charset="0"/>
              </a:rPr>
              <a:t>равительство Елены Глинской проводит мероприятия по укреплению армии, строительству новых и реорганизации старых крепостей. </a:t>
            </a:r>
          </a:p>
          <a:p>
            <a:pPr marL="365125" indent="-255588">
              <a:lnSpc>
                <a:spcPct val="90000"/>
              </a:lnSpc>
              <a:spcBef>
                <a:spcPts val="400"/>
              </a:spcBef>
              <a:buClr>
                <a:srgbClr val="C00000"/>
              </a:buClr>
              <a:buSzPct val="68000"/>
              <a:buFont typeface="Wingdings" pitchFamily="2" charset="2"/>
              <a:buChar char="Ø"/>
              <a:defRPr/>
            </a:pPr>
            <a:r>
              <a:rPr lang="ru-RU" sz="2000" b="1">
                <a:latin typeface="Times New Roman" pitchFamily="18" charset="0"/>
              </a:rPr>
              <a:t>Подобно княгине Ольге, основавшей в Х в. немало новых поселений, Елена Васильевна отдала приказ о построении городов на литовских границах, о восстановлении Устюга и Ярославля, а в Москве в 1535 г. строителем Петром Малым Фрязиным был заложен Китай-город. </a:t>
            </a:r>
          </a:p>
          <a:p>
            <a:pPr marL="365125" indent="-255588">
              <a:lnSpc>
                <a:spcPct val="90000"/>
              </a:lnSpc>
              <a:spcBef>
                <a:spcPts val="400"/>
              </a:spcBef>
              <a:buClr>
                <a:srgbClr val="C00000"/>
              </a:buClr>
              <a:buSzPct val="68000"/>
              <a:buFont typeface="Wingdings" pitchFamily="2" charset="2"/>
              <a:buChar char="Ø"/>
              <a:defRPr/>
            </a:pPr>
            <a:r>
              <a:rPr lang="ru-RU" sz="2000" b="1">
                <a:latin typeface="Times New Roman" pitchFamily="18" charset="0"/>
              </a:rPr>
              <a:t>В богатую Московию потянулись эмигранты из других стран; только из Литвы выехало 300 семей. </a:t>
            </a:r>
            <a:br>
              <a:rPr lang="ru-RU" sz="20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>Однако наиболее крупным мероприятием внутренней политики Елены Васильевны была монетная реформа 1535 г., приведшая к унификации денежного обращения в стране и преодолению последствий раздробленности.</a:t>
            </a:r>
          </a:p>
        </p:txBody>
      </p:sp>
      <p:pic>
        <p:nvPicPr>
          <p:cNvPr id="5122" name="Picture 2" descr="C:\Users\Саша\Downloads\glinskaya.jpg"/>
          <p:cNvPicPr>
            <a:picLocks noChangeAspect="1" noChangeArrowheads="1"/>
          </p:cNvPicPr>
          <p:nvPr/>
        </p:nvPicPr>
        <p:blipFill>
          <a:blip r:embed="rId2" cstate="email"/>
          <a:srcRect l="30981" r="19887" b="58321"/>
          <a:stretch>
            <a:fillRect/>
          </a:stretch>
        </p:blipFill>
        <p:spPr bwMode="auto">
          <a:xfrm>
            <a:off x="8928" y="8927"/>
            <a:ext cx="1872174" cy="211752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Елена Глинская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Picture 2" descr="C:\Users\Саша\Downloads\glinskaya.jpg"/>
          <p:cNvPicPr>
            <a:picLocks noChangeAspect="1" noChangeArrowheads="1"/>
          </p:cNvPicPr>
          <p:nvPr/>
        </p:nvPicPr>
        <p:blipFill>
          <a:blip r:embed="rId2" cstate="email"/>
          <a:srcRect l="30981" r="19887" b="58321"/>
          <a:stretch>
            <a:fillRect/>
          </a:stretch>
        </p:blipFill>
        <p:spPr bwMode="auto">
          <a:xfrm>
            <a:off x="0" y="-1"/>
            <a:ext cx="1691680" cy="191345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95400" y="1341438"/>
            <a:ext cx="7848600" cy="3946525"/>
          </a:xfrm>
          <a:solidFill>
            <a:schemeClr val="bg2">
              <a:lumMod val="90000"/>
            </a:schemeClr>
          </a:solidFill>
          <a:ln w="57150" cmpd="thickThin"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25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/>
              <a:t>В 1535—1538 гг., во времена правления Елены Глинской, была проведена реформа русской денежной системы.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/>
              <a:t>Из обращения были изъяты все низкопробные, обрезанные монеты, а также монеты старой чеканки.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/>
              <a:t>Она фактически ввела единую валюту на территории Руси. По всей России стали печатать деньги с изображением всадника с копьем, отчего и монеты назвали «копейками» (серебряная копейка весом 0,68 г; одна четвёртая часть копейки — полушка).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b="1" dirty="0" smtClean="0"/>
              <a:t>Это был весомый шаг для стабилизации экономики Руси.</a:t>
            </a:r>
            <a:endParaRPr lang="ru-RU" b="1" dirty="0"/>
          </a:p>
        </p:txBody>
      </p:sp>
      <p:pic>
        <p:nvPicPr>
          <p:cNvPr id="18436" name="Picture 2" descr="C:\Users\Саша\Downloads\s_42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8563" y="4946650"/>
            <a:ext cx="40767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Users\Саша\Downloads\54_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085184"/>
            <a:ext cx="2676952" cy="177281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аша\Downloads\glinskaya.jpg"/>
          <p:cNvPicPr>
            <a:picLocks noChangeAspect="1" noChangeArrowheads="1"/>
          </p:cNvPicPr>
          <p:nvPr/>
        </p:nvPicPr>
        <p:blipFill>
          <a:blip r:embed="rId2" cstate="email"/>
          <a:srcRect l="30981" r="19887" b="58321"/>
          <a:stretch>
            <a:fillRect/>
          </a:stretch>
        </p:blipFill>
        <p:spPr bwMode="auto">
          <a:xfrm>
            <a:off x="0" y="-1"/>
            <a:ext cx="1691680" cy="191345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41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Елена Глинская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55650" y="1916113"/>
            <a:ext cx="8229600" cy="4525962"/>
          </a:xfrm>
          <a:solidFill>
            <a:schemeClr val="bg2">
              <a:lumMod val="90000"/>
            </a:schemeClr>
          </a:solidFill>
          <a:ln w="57150" cmpd="thickThin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400" b="1" dirty="0" smtClean="0"/>
              <a:t>В годы правления Глинской была сделана попытка изменить и систему местного управления, что предвосхитило будущие реформы Ивана IV. Вводились губные (губа - административный округ) грамоты.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ru-RU" sz="2400" b="1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sz="2400" b="1" dirty="0" smtClean="0"/>
              <a:t>Из суда наместников изъяли дела о разбойниках и передали их губным учреждениям — органам местного управления в губе, которые ведали сначала сыском и судом по уголовным делам, затем вопросами текущего управления.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4213" y="1196975"/>
            <a:ext cx="7775575" cy="3311525"/>
          </a:xfrm>
          <a:solidFill>
            <a:schemeClr val="accent2">
              <a:lumMod val="40000"/>
              <a:lumOff val="60000"/>
            </a:schemeClr>
          </a:solidFill>
          <a:ln w="57150" cap="rnd" cmpd="thickThin">
            <a:solidFill>
              <a:srgbClr val="B03622"/>
            </a:solidFill>
          </a:ln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Blip>
                <a:blip r:embed="rId2"/>
              </a:buBlip>
              <a:defRPr/>
            </a:pPr>
            <a:r>
              <a:rPr lang="ru-RU" b="1" dirty="0" smtClean="0"/>
              <a:t>Иван рос беспризорным, но зорким сиротой в обстановке придворных интриг, борьбы и насилия, проникавших в его детскую опочивальню даже ночью.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Blip>
                <a:blip r:embed="rId2"/>
              </a:buBlip>
              <a:defRPr/>
            </a:pPr>
            <a:r>
              <a:rPr lang="ru-RU" b="1" dirty="0" smtClean="0"/>
              <a:t>Детство осталось в памяти Ивана как время обид и унижений, конкретную картину которых он лет через 20 дал в своих письмах к князю Курбскому. 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Детство Ивана </a:t>
            </a:r>
            <a:r>
              <a:rPr lang="en-US" dirty="0" smtClean="0">
                <a:solidFill>
                  <a:srgbClr val="C00000"/>
                </a:solidFill>
              </a:rPr>
              <a:t>IV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0" y="1052513"/>
            <a:ext cx="9144000" cy="5184775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42913" algn="just" fontAlgn="auto">
              <a:spcBef>
                <a:spcPts val="0"/>
              </a:spcBef>
              <a:spcAft>
                <a:spcPts val="0"/>
              </a:spcAft>
              <a:tabLst>
                <a:tab pos="7359650" algn="l"/>
              </a:tabLst>
              <a:defRPr/>
            </a:pPr>
            <a:r>
              <a:rPr lang="ru-RU" sz="2800" b="1" dirty="0">
                <a:solidFill>
                  <a:schemeClr val="tx1"/>
                </a:solidFill>
                <a:latin typeface="Monotype Corsiva" pitchFamily="66" charset="0"/>
              </a:rPr>
              <a:t>«Нас же с покойным братом Георгием начали воспитывать, как  иностранцев или нищих. Какой только нужды не натерпелись мы в одежде и в пище! Ни в чём нам воли не было; ни в чём не поступали с нами, как следует поступать с детьми.  (…) Как исчислить подобные тяжёлые страдания, перенесённые мною в юности? Сколько раз мне и поесть не давали вовремя. Что же сказать о доставшейся мне родительской казне? Всё расхитили коварным образом».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5445125"/>
            <a:ext cx="8569325" cy="11525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B03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</a:rPr>
              <a:t>Как детские впечатления отразились на характере будущего царя? </a:t>
            </a:r>
          </a:p>
        </p:txBody>
      </p:sp>
      <p:pic>
        <p:nvPicPr>
          <p:cNvPr id="9218" name="Picture 2" descr="C:\Users\Саша\Pictures\картинки про школу\2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445125"/>
            <a:ext cx="12239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428625" y="142875"/>
            <a:ext cx="8229600" cy="8683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3300" b="0" smtClean="0">
                <a:solidFill>
                  <a:srgbClr val="800000"/>
                </a:solidFill>
                <a:effectLst/>
                <a:cs typeface="Arial" charset="0"/>
              </a:rPr>
              <a:t>Боярское правление (1538-1548)</a:t>
            </a:r>
          </a:p>
        </p:txBody>
      </p:sp>
      <p:pic>
        <p:nvPicPr>
          <p:cNvPr id="6148" name="Рисунок 6" descr="http://www.clker.com/cliparts/c/e/3/4/1197149921483170476zeimusu_Crossed_swords.svg.med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00" y="1357313"/>
            <a:ext cx="107156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9"/>
          <p:cNvGrpSpPr/>
          <p:nvPr/>
        </p:nvGrpSpPr>
        <p:grpSpPr>
          <a:xfrm>
            <a:off x="1000100" y="1071546"/>
            <a:ext cx="2732484" cy="1639490"/>
            <a:chOff x="918421" y="1378"/>
            <a:chExt cx="2732484" cy="163949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Прямоугольник 10"/>
            <p:cNvSpPr/>
            <p:nvPr/>
          </p:nvSpPr>
          <p:spPr>
            <a:xfrm>
              <a:off x="918421" y="1378"/>
              <a:ext cx="2732484" cy="1639490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918421" y="1378"/>
              <a:ext cx="2732484" cy="16394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137160" rIns="137160" bIns="13716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600" dirty="0">
                  <a:latin typeface="Arial" pitchFamily="34" charset="0"/>
                  <a:cs typeface="Arial" pitchFamily="34" charset="0"/>
                </a:rPr>
                <a:t>Боярский род Шуйских</a:t>
              </a:r>
            </a:p>
          </p:txBody>
        </p:sp>
      </p:grpSp>
      <p:grpSp>
        <p:nvGrpSpPr>
          <p:cNvPr id="3" name="Группа 12"/>
          <p:cNvGrpSpPr/>
          <p:nvPr/>
        </p:nvGrpSpPr>
        <p:grpSpPr>
          <a:xfrm>
            <a:off x="5357818" y="1071546"/>
            <a:ext cx="2928958" cy="1643074"/>
            <a:chOff x="367429" y="265305"/>
            <a:chExt cx="3001714" cy="180102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Прямоугольник 13"/>
            <p:cNvSpPr/>
            <p:nvPr/>
          </p:nvSpPr>
          <p:spPr>
            <a:xfrm>
              <a:off x="367429" y="265305"/>
              <a:ext cx="3001714" cy="1801028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367429" y="265305"/>
              <a:ext cx="3001714" cy="18010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137160" rIns="137160" bIns="13716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600" dirty="0">
                  <a:latin typeface="Arial" pitchFamily="34" charset="0"/>
                  <a:cs typeface="Arial" pitchFamily="34" charset="0"/>
                </a:rPr>
                <a:t>Боярский род Бельских</a:t>
              </a:r>
            </a:p>
          </p:txBody>
        </p:sp>
      </p:grpSp>
      <p:grpSp>
        <p:nvGrpSpPr>
          <p:cNvPr id="4" name="Группа 15"/>
          <p:cNvGrpSpPr/>
          <p:nvPr/>
        </p:nvGrpSpPr>
        <p:grpSpPr>
          <a:xfrm>
            <a:off x="1285852" y="3071810"/>
            <a:ext cx="6742750" cy="642942"/>
            <a:chOff x="915584" y="0"/>
            <a:chExt cx="6742750" cy="116407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Прямоугольник 16"/>
            <p:cNvSpPr/>
            <p:nvPr/>
          </p:nvSpPr>
          <p:spPr>
            <a:xfrm>
              <a:off x="915584" y="0"/>
              <a:ext cx="6742750" cy="1164074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915584" y="0"/>
              <a:ext cx="6742750" cy="11640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>
                  <a:latin typeface="Arial" pitchFamily="34" charset="0"/>
                  <a:cs typeface="Arial" pitchFamily="34" charset="0"/>
                </a:rPr>
                <a:t>Расправы с политическими противниками, казни, убийства</a:t>
              </a:r>
            </a:p>
          </p:txBody>
        </p:sp>
      </p:grpSp>
      <p:grpSp>
        <p:nvGrpSpPr>
          <p:cNvPr id="5" name="Группа 18"/>
          <p:cNvGrpSpPr/>
          <p:nvPr/>
        </p:nvGrpSpPr>
        <p:grpSpPr>
          <a:xfrm>
            <a:off x="1285852" y="4786322"/>
            <a:ext cx="6786610" cy="714380"/>
            <a:chOff x="27610" y="1914052"/>
            <a:chExt cx="8201989" cy="140791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Прямоугольник 19"/>
            <p:cNvSpPr/>
            <p:nvPr/>
          </p:nvSpPr>
          <p:spPr>
            <a:xfrm>
              <a:off x="27610" y="1914052"/>
              <a:ext cx="8201989" cy="1407916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27610" y="1914052"/>
              <a:ext cx="8201989" cy="14079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>
                  <a:latin typeface="Arial" pitchFamily="34" charset="0"/>
                  <a:cs typeface="Arial" pitchFamily="34" charset="0"/>
                </a:rPr>
                <a:t>Раздача своим сторонникам земли и привилегий </a:t>
              </a:r>
            </a:p>
          </p:txBody>
        </p:sp>
      </p:grpSp>
      <p:grpSp>
        <p:nvGrpSpPr>
          <p:cNvPr id="6" name="Группа 21"/>
          <p:cNvGrpSpPr/>
          <p:nvPr/>
        </p:nvGrpSpPr>
        <p:grpSpPr>
          <a:xfrm>
            <a:off x="1214414" y="5786454"/>
            <a:ext cx="6858048" cy="642942"/>
            <a:chOff x="62865" y="2850131"/>
            <a:chExt cx="8252700" cy="131481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Прямоугольник 22"/>
            <p:cNvSpPr/>
            <p:nvPr/>
          </p:nvSpPr>
          <p:spPr>
            <a:xfrm>
              <a:off x="148831" y="2850131"/>
              <a:ext cx="8166734" cy="1314819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62865" y="2850131"/>
              <a:ext cx="8166734" cy="13148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>
                  <a:latin typeface="Arial" pitchFamily="34" charset="0"/>
                  <a:cs typeface="Arial" pitchFamily="34" charset="0"/>
                </a:rPr>
                <a:t>Увеличение поборов с населения</a:t>
              </a:r>
            </a:p>
          </p:txBody>
        </p:sp>
      </p:grpSp>
      <p:grpSp>
        <p:nvGrpSpPr>
          <p:cNvPr id="7" name="Группа 24"/>
          <p:cNvGrpSpPr/>
          <p:nvPr/>
        </p:nvGrpSpPr>
        <p:grpSpPr>
          <a:xfrm>
            <a:off x="1285852" y="3929066"/>
            <a:ext cx="6786610" cy="597494"/>
            <a:chOff x="9635" y="3085997"/>
            <a:chExt cx="7719898" cy="124043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Прямоугольник 25"/>
            <p:cNvSpPr/>
            <p:nvPr/>
          </p:nvSpPr>
          <p:spPr>
            <a:xfrm>
              <a:off x="9635" y="3085997"/>
              <a:ext cx="7719898" cy="1240436"/>
            </a:xfrm>
            <a:prstGeom prst="rect">
              <a:avLst/>
            </a:prstGeom>
            <a:blipFill dpi="0" rotWithShape="0">
              <a:blip r:embed="rId4" cstate="email">
                <a:duotone>
                  <a:schemeClr val="accent2">
                    <a:hueOff val="0"/>
                    <a:satOff val="0"/>
                    <a:lumOff val="0"/>
                    <a:alphaOff val="0"/>
                    <a:shade val="40000"/>
                  </a:schemeClr>
                  <a:schemeClr val="accent2">
                    <a:hueOff val="0"/>
                    <a:satOff val="0"/>
                    <a:lumOff val="0"/>
                    <a:alphaOff val="0"/>
                    <a:tint val="42000"/>
                  </a:schemeClr>
                </a:duotone>
              </a:blip>
              <a:srcRect/>
              <a:tile tx="0" ty="0" sx="40000" sy="40000" flip="none" algn="tl"/>
            </a:blip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9635" y="3085997"/>
              <a:ext cx="7719898" cy="124043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>
                  <a:latin typeface="Arial" pitchFamily="34" charset="0"/>
                  <a:cs typeface="Arial" pitchFamily="34" charset="0"/>
                </a:rPr>
                <a:t>Расхищение государственной казны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56207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Венчание на царство. 1547 год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 r="92874"/>
          <a:stretch>
            <a:fillRect/>
          </a:stretch>
        </p:blipFill>
        <p:spPr>
          <a:xfrm>
            <a:off x="7092280" y="3946885"/>
            <a:ext cx="2051720" cy="291111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27000"/>
          </a:effectLst>
        </p:spPr>
      </p:pic>
      <p:pic>
        <p:nvPicPr>
          <p:cNvPr id="5" name="Рисунок 4"/>
          <p:cNvPicPr/>
          <p:nvPr/>
        </p:nvPicPr>
        <p:blipFill>
          <a:blip r:embed="rId3" cstate="email"/>
          <a:srcRect t="15723" b="9813"/>
          <a:stretch>
            <a:fillRect/>
          </a:stretch>
        </p:blipFill>
        <p:spPr bwMode="auto">
          <a:xfrm>
            <a:off x="4283968" y="1628800"/>
            <a:ext cx="4860032" cy="5229200"/>
          </a:xfrm>
          <a:prstGeom prst="round2DiagRect">
            <a:avLst/>
          </a:prstGeom>
          <a:noFill/>
          <a:ln w="9525">
            <a:solidFill>
              <a:srgbClr val="B03622"/>
            </a:solidFill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900113" y="6453188"/>
            <a:ext cx="6335712" cy="404812"/>
          </a:xfrm>
          <a:prstGeom prst="roundRect">
            <a:avLst/>
          </a:prstGeom>
          <a:solidFill>
            <a:schemeClr val="bg2"/>
          </a:solidFill>
          <a:ln>
            <a:solidFill>
              <a:srgbClr val="B03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К. Лебедев.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Венчание и принятие царского титула Иоанном IV.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850" y="908050"/>
            <a:ext cx="3887788" cy="5400675"/>
          </a:xfrm>
          <a:prstGeom prst="roundRect">
            <a:avLst/>
          </a:prstGeom>
          <a:solidFill>
            <a:schemeClr val="bg2"/>
          </a:solidFill>
          <a:ln>
            <a:solidFill>
              <a:srgbClr val="B03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В январе 1547 года Иван объявил боярам и митрополиту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</a:rPr>
              <a:t>Макарию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, что хочет жениться и принять новый титул – царя.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16 января 1547 года состоялась торжественная коронация Ивана в Успенском соборе Московского Кремля.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solidFill>
          <a:schemeClr val="accent2">
            <a:lumMod val="40000"/>
            <a:lumOff val="60000"/>
          </a:schemeClr>
        </a:solidFill>
        <a:ln>
          <a:solidFill>
            <a:srgbClr val="C1191D"/>
          </a:solidFill>
        </a:ln>
      </a:spPr>
      <a:bodyPr rtlCol="0" anchor="ctr"/>
      <a:lstStyle>
        <a:defPPr algn="ctr">
          <a:defRPr sz="2000" b="1" dirty="0" smtClean="0">
            <a:solidFill>
              <a:schemeClr val="accent5">
                <a:lumMod val="50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3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4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741</TotalTime>
  <Words>1424</Words>
  <Application>Microsoft Office PowerPoint</Application>
  <PresentationFormat>Экран (4:3)</PresentationFormat>
  <Paragraphs>156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26</vt:i4>
      </vt:variant>
    </vt:vector>
  </HeadingPairs>
  <TitlesOfParts>
    <vt:vector size="42" baseType="lpstr">
      <vt:lpstr>Arial</vt:lpstr>
      <vt:lpstr>Times New Roman</vt:lpstr>
      <vt:lpstr>Wingdings 3</vt:lpstr>
      <vt:lpstr>Verdana</vt:lpstr>
      <vt:lpstr>Wingdings 2</vt:lpstr>
      <vt:lpstr>Calibri</vt:lpstr>
      <vt:lpstr>Wingdings</vt:lpstr>
      <vt:lpstr>Monotype Corsiva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Пользователь</cp:lastModifiedBy>
  <cp:revision>88</cp:revision>
  <dcterms:created xsi:type="dcterms:W3CDTF">2013-02-05T14:44:28Z</dcterms:created>
  <dcterms:modified xsi:type="dcterms:W3CDTF">2013-12-24T18:38:27Z</dcterms:modified>
</cp:coreProperties>
</file>