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63" r:id="rId4"/>
    <p:sldId id="262" r:id="rId5"/>
    <p:sldId id="264" r:id="rId6"/>
    <p:sldId id="297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8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3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FDA8-9CDD-4D08-B25B-E34FDD17E9DB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E916-0447-46AE-A936-7E0BA47B6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FDA8-9CDD-4D08-B25B-E34FDD17E9DB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E916-0447-46AE-A936-7E0BA47B6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FDA8-9CDD-4D08-B25B-E34FDD17E9DB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E916-0447-46AE-A936-7E0BA47B6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FDA8-9CDD-4D08-B25B-E34FDD17E9DB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E916-0447-46AE-A936-7E0BA47B6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FDA8-9CDD-4D08-B25B-E34FDD17E9DB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E916-0447-46AE-A936-7E0BA47B6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FDA8-9CDD-4D08-B25B-E34FDD17E9DB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E916-0447-46AE-A936-7E0BA47B6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FDA8-9CDD-4D08-B25B-E34FDD17E9DB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E916-0447-46AE-A936-7E0BA47B6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FDA8-9CDD-4D08-B25B-E34FDD17E9DB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E916-0447-46AE-A936-7E0BA47B6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FDA8-9CDD-4D08-B25B-E34FDD17E9DB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E916-0447-46AE-A936-7E0BA47B6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FDA8-9CDD-4D08-B25B-E34FDD17E9DB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E916-0447-46AE-A936-7E0BA47B6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FDA8-9CDD-4D08-B25B-E34FDD17E9DB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E916-0447-46AE-A936-7E0BA47B6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AFDA8-9CDD-4D08-B25B-E34FDD17E9DB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8E916-0447-46AE-A936-7E0BA47B6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i="1" dirty="0" smtClean="0">
                <a:solidFill>
                  <a:srgbClr val="FFFF00"/>
                </a:solidFill>
              </a:rPr>
              <a:t>Викторина</a:t>
            </a:r>
            <a:endParaRPr lang="ru-RU" sz="2800" i="1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  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История Новейшего времени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(1900-1930-е гг.)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i="1" dirty="0" smtClean="0">
                <a:solidFill>
                  <a:srgbClr val="FFFF00"/>
                </a:solidFill>
              </a:rPr>
              <a:t>Первая мировая война</a:t>
            </a:r>
            <a:endParaRPr lang="ru-RU" sz="2800" i="1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</a:t>
            </a:r>
            <a:r>
              <a:rPr lang="ru-RU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Прогноз бравого солдата Швейка не сбылся. Но аргументация потрясает: «Ведь раз уже была 30-летняя война, теперь мы наполовину умнее, а тридцать поделить на два – пятнадцать».</a:t>
            </a:r>
          </a:p>
        </p:txBody>
      </p:sp>
      <p:pic>
        <p:nvPicPr>
          <p:cNvPr id="27650" name="Picture 2" descr="http://www.images.atlasceska.cz/images/restaurace/velka/5872/v35280_svej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226" y="260649"/>
            <a:ext cx="1569549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i="1" dirty="0" smtClean="0">
                <a:solidFill>
                  <a:srgbClr val="FFFF00"/>
                </a:solidFill>
              </a:rPr>
              <a:t>Первая мировая война</a:t>
            </a:r>
            <a:endParaRPr lang="ru-RU" sz="2800" i="1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  Название этого пистолета переводится как «готовься к войне».</a:t>
            </a:r>
            <a:endParaRPr lang="ru-RU" sz="36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2800" i="1" dirty="0" smtClean="0">
                <a:solidFill>
                  <a:srgbClr val="FFFF00"/>
                </a:solidFill>
              </a:rPr>
              <a:t>Первая мировая война</a:t>
            </a:r>
            <a:endParaRPr lang="ru-RU" sz="2800" i="1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395536" y="1268760"/>
            <a:ext cx="7834064" cy="485740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6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3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endParaRPr lang="ru-RU" sz="36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endParaRPr lang="ru-RU" sz="36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Это </a:t>
            </a:r>
            <a:r>
              <a:rPr lang="ru-RU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парабеллум</a:t>
            </a:r>
          </a:p>
        </p:txBody>
      </p:sp>
      <p:pic>
        <p:nvPicPr>
          <p:cNvPr id="25602" name="Picture 2" descr="http://i.blog.fontanka.ru/photos/2012/11/800x600_LGwM8CHsyr1Tw9x9Jd7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3600400" cy="1959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i="1" dirty="0" smtClean="0">
                <a:solidFill>
                  <a:srgbClr val="FFFF00"/>
                </a:solidFill>
              </a:rPr>
              <a:t>Первая мировая война</a:t>
            </a:r>
            <a:endParaRPr lang="ru-RU" sz="2800" i="1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</a:t>
            </a:r>
            <a:endParaRPr lang="ru-RU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Его рисовали на фюзеляже своих самолетов первые французские асы.</a:t>
            </a:r>
            <a:endParaRPr lang="ru-RU" sz="36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i="1" dirty="0" smtClean="0">
                <a:solidFill>
                  <a:srgbClr val="FFFF00"/>
                </a:solidFill>
              </a:rPr>
              <a:t>Первая мировая война</a:t>
            </a:r>
            <a:endParaRPr lang="ru-RU" sz="2800" i="1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Во Франции бубновый туз на фюзеляже самолета отличал первоклассных летчиков от коллег, уступавших им в летном мастерстве. Обладателей туза на фюзеляже уважительно называли асами. Ведь слово </a:t>
            </a:r>
            <a:r>
              <a:rPr lang="ru-RU" sz="36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ас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переводится с французского как </a:t>
            </a:r>
            <a:r>
              <a:rPr lang="ru-RU" sz="36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туз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</a:p>
        </p:txBody>
      </p:sp>
      <p:pic>
        <p:nvPicPr>
          <p:cNvPr id="23554" name="Picture 2" descr="http://www.nngc1.fr/IMG/alber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3192289" cy="1991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i="1" dirty="0" smtClean="0">
                <a:solidFill>
                  <a:srgbClr val="FFFF00"/>
                </a:solidFill>
              </a:rPr>
              <a:t>Первая мировая война</a:t>
            </a:r>
            <a:endParaRPr lang="ru-RU" sz="2800" i="1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</a:t>
            </a:r>
            <a:endParaRPr lang="ru-RU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Использование этого газа ускорило внедрение противогаза.</a:t>
            </a:r>
            <a:endParaRPr lang="ru-RU" sz="36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i="1" dirty="0" smtClean="0">
                <a:solidFill>
                  <a:srgbClr val="FFFF00"/>
                </a:solidFill>
              </a:rPr>
              <a:t>Первая мировая война</a:t>
            </a:r>
            <a:endParaRPr lang="ru-RU" sz="2800" i="1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Это иприт – стойкое отравляющее вещество </a:t>
            </a:r>
            <a:r>
              <a:rPr lang="ru-RU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кожнонарывного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и </a:t>
            </a:r>
            <a:r>
              <a:rPr lang="ru-RU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общеядовитого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действия – получил свое имя по названию города Ипр в Бельгии, где немецкие войска впервые применили его против англо-французских войск.</a:t>
            </a:r>
            <a:endParaRPr lang="ru-RU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1506" name="Picture 2" descr="http://lib.rus.ec/i/78/355378/_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3096344" cy="2097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i="1" dirty="0" smtClean="0">
                <a:solidFill>
                  <a:srgbClr val="FFFF00"/>
                </a:solidFill>
              </a:rPr>
              <a:t>Первая мировая война</a:t>
            </a:r>
            <a:endParaRPr lang="ru-RU" sz="2800" i="1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Применение этого защитного средства в годы Первой мировой войны изменило моду: мужчины начали бриться.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i="1" dirty="0" smtClean="0">
                <a:solidFill>
                  <a:srgbClr val="FFFF00"/>
                </a:solidFill>
              </a:rPr>
              <a:t>Первая мировая война</a:t>
            </a:r>
            <a:endParaRPr lang="ru-RU" sz="2800" i="1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Спешно созданный противогаз бороду не вмещал. Отсюда и изменение моды.</a:t>
            </a:r>
            <a:endParaRPr lang="ru-RU" sz="36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9458" name="Picture 2" descr="http://tainy.info/images/2013/02/00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924944"/>
            <a:ext cx="4680520" cy="3030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i="1" dirty="0" smtClean="0">
                <a:solidFill>
                  <a:srgbClr val="FFFF00"/>
                </a:solidFill>
              </a:rPr>
              <a:t>Версальско-Вашингтонская система</a:t>
            </a:r>
            <a:endParaRPr lang="ru-RU" sz="2800" i="1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</a:t>
            </a:r>
            <a:endParaRPr lang="ru-RU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Детищем Парижской конференции называют именно эту организацию.</a:t>
            </a:r>
            <a:endParaRPr lang="ru-RU" sz="36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i="1" dirty="0" smtClean="0">
                <a:solidFill>
                  <a:srgbClr val="FFFF00"/>
                </a:solidFill>
              </a:rPr>
              <a:t>Международные отношения в 1930-е гг.</a:t>
            </a:r>
            <a:endParaRPr lang="ru-RU" sz="2800" i="1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Это политическое движение в пользу отказа от войны как средства решения межгосударственных конфликтов зародилось в конце </a:t>
            </a:r>
            <a:r>
              <a:rPr lang="en-US" b="1" dirty="0" smtClean="0">
                <a:solidFill>
                  <a:schemeClr val="bg1"/>
                </a:solidFill>
              </a:rPr>
              <a:t>XIX</a:t>
            </a:r>
            <a:r>
              <a:rPr lang="ru-RU" b="1" dirty="0" smtClean="0">
                <a:solidFill>
                  <a:schemeClr val="bg1"/>
                </a:solidFill>
              </a:rPr>
              <a:t> века.</a:t>
            </a:r>
            <a:endParaRPr lang="ru-RU" b="1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  </a:t>
            </a:r>
            <a:endParaRPr lang="ru-RU" sz="3600" b="1" i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i="1" dirty="0" smtClean="0">
                <a:solidFill>
                  <a:srgbClr val="FFFF00"/>
                </a:solidFill>
              </a:rPr>
              <a:t>Версальско-Вашингтонская система</a:t>
            </a:r>
            <a:endParaRPr lang="ru-RU" sz="2800" i="1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</a:t>
            </a:r>
            <a:r>
              <a:rPr lang="ru-RU" b="1" dirty="0" smtClean="0">
                <a:solidFill>
                  <a:schemeClr val="bg1"/>
                </a:solidFill>
              </a:rPr>
              <a:t>    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Детищем Парижской конференции стала Лига Наций, Устав которой закреплял     многие положения международного права, в том числе отказ от ведения войн.</a:t>
            </a:r>
          </a:p>
        </p:txBody>
      </p:sp>
      <p:pic>
        <p:nvPicPr>
          <p:cNvPr id="17410" name="Picture 2" descr="http://downtrend.com/wp-content/uploads/2014/01/League-of-Nations-19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933056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i="1" dirty="0" smtClean="0">
                <a:solidFill>
                  <a:srgbClr val="FFFF00"/>
                </a:solidFill>
              </a:rPr>
              <a:t>Версальско-Вашингтонская система</a:t>
            </a:r>
            <a:endParaRPr lang="ru-RU" sz="2800" i="1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</a:t>
            </a:r>
          </a:p>
          <a:p>
            <a:pPr>
              <a:buNone/>
            </a:pP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Эта страна после Первой мировой войны увеличила свою территорию и население более чем в двое. </a:t>
            </a:r>
            <a:endParaRPr lang="ru-RU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i="1" dirty="0" smtClean="0">
                <a:solidFill>
                  <a:srgbClr val="FFFF00"/>
                </a:solidFill>
              </a:rPr>
              <a:t>Версальско-Вашингтонская система</a:t>
            </a:r>
            <a:endParaRPr lang="ru-RU" sz="2800" i="1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</a:t>
            </a:r>
          </a:p>
          <a:p>
            <a:pPr>
              <a:buNone/>
            </a:pP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Это Румыния. Сделала она это за счет Австрии, Венгрии, Болгарии и России.</a:t>
            </a:r>
          </a:p>
        </p:txBody>
      </p:sp>
      <p:pic>
        <p:nvPicPr>
          <p:cNvPr id="15362" name="Picture 2" descr="http://www.referati.org/ufiles/2010-12-18/50206/slavqni-i-prabylgari-2-_html_m303c82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3" y="3428999"/>
            <a:ext cx="3973816" cy="2872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i="1" dirty="0" smtClean="0">
                <a:solidFill>
                  <a:srgbClr val="FFFF00"/>
                </a:solidFill>
              </a:rPr>
              <a:t>Европа в 1918 – начале 1920 –</a:t>
            </a:r>
            <a:r>
              <a:rPr lang="ru-RU" sz="2800" i="1" dirty="0" err="1" smtClean="0">
                <a:solidFill>
                  <a:srgbClr val="FFFF00"/>
                </a:solidFill>
              </a:rPr>
              <a:t>х</a:t>
            </a:r>
            <a:r>
              <a:rPr lang="ru-RU" sz="2800" i="1" dirty="0" smtClean="0">
                <a:solidFill>
                  <a:srgbClr val="FFFF00"/>
                </a:solidFill>
              </a:rPr>
              <a:t> гг.</a:t>
            </a:r>
            <a:endParaRPr lang="ru-RU" sz="2800" i="1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</a:t>
            </a:r>
          </a:p>
          <a:p>
            <a:pPr>
              <a:buNone/>
            </a:pP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Почему в 1923 г. германские чиновники раз в месяц приходили на работу с бельевыми корзинами?</a:t>
            </a:r>
            <a:endParaRPr lang="ru-RU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i="1" dirty="0" smtClean="0">
                <a:solidFill>
                  <a:srgbClr val="FFFF00"/>
                </a:solidFill>
              </a:rPr>
              <a:t>Европа в 1918 – начале 1920 –</a:t>
            </a:r>
            <a:r>
              <a:rPr lang="ru-RU" sz="2800" i="1" dirty="0" err="1" smtClean="0">
                <a:solidFill>
                  <a:srgbClr val="FFFF00"/>
                </a:solidFill>
              </a:rPr>
              <a:t>х</a:t>
            </a:r>
            <a:r>
              <a:rPr lang="ru-RU" sz="2800" i="1" dirty="0" smtClean="0">
                <a:solidFill>
                  <a:srgbClr val="FFFF00"/>
                </a:solidFill>
              </a:rPr>
              <a:t> гг.</a:t>
            </a:r>
            <a:endParaRPr lang="ru-RU" sz="2800" i="1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Чтобы унести месячное жалованье, ибо в результате чудовищной инфляции оно только в бельевых корзинах и умещалось.</a:t>
            </a:r>
          </a:p>
        </p:txBody>
      </p:sp>
      <p:pic>
        <p:nvPicPr>
          <p:cNvPr id="13314" name="Picture 2" descr="http://www.enzyglobe.net/wp-content/uploads/2011/01/maeusefa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284983"/>
            <a:ext cx="2520280" cy="2970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i="1" dirty="0" smtClean="0">
                <a:solidFill>
                  <a:srgbClr val="FFFF00"/>
                </a:solidFill>
              </a:rPr>
              <a:t>Европа в 1920 –1930-х гг.</a:t>
            </a:r>
            <a:endParaRPr lang="ru-RU" sz="2800" i="1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Он был основоположником        итальянского  и фактически европейского фашизма, принесшего неисчислимые бедствия миллионам людей и поставившего человечество на грань катастрофы.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i="1" dirty="0" smtClean="0">
                <a:solidFill>
                  <a:srgbClr val="FFFF00"/>
                </a:solidFill>
              </a:rPr>
              <a:t>Европа в 1920 –1930-х гг.</a:t>
            </a:r>
            <a:endParaRPr lang="ru-RU" sz="2800" i="1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635896" y="1600200"/>
            <a:ext cx="505090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</a:t>
            </a:r>
          </a:p>
          <a:p>
            <a:pPr>
              <a:buNone/>
            </a:pPr>
            <a:endParaRPr lang="ru-RU" b="1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ru-RU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Бенито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Муссолини</a:t>
            </a:r>
          </a:p>
        </p:txBody>
      </p:sp>
      <p:pic>
        <p:nvPicPr>
          <p:cNvPr id="11266" name="Picture 2" descr="http://tejiendoelmundo.files.wordpress.com/2012/03/il-duce.jpg?w=5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04863"/>
            <a:ext cx="3096344" cy="3217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i="1" dirty="0" smtClean="0">
                <a:solidFill>
                  <a:srgbClr val="FFFF00"/>
                </a:solidFill>
              </a:rPr>
              <a:t>Европа и США в 1920 –1930-х гг.</a:t>
            </a:r>
            <a:endParaRPr lang="ru-RU" sz="2800" i="1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</a:t>
            </a:r>
          </a:p>
          <a:p>
            <a:pPr>
              <a:buNone/>
            </a:pP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Такой вид наружной рекламы расцвел на улицах американских городов в 1930-е гг. из-за обилия безработных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i="1" dirty="0" smtClean="0">
                <a:solidFill>
                  <a:srgbClr val="FFFF00"/>
                </a:solidFill>
              </a:rPr>
              <a:t>Европа и США в 1920 –1930-х гг.</a:t>
            </a:r>
            <a:endParaRPr lang="ru-RU" sz="2800" i="1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83568" y="1844824"/>
            <a:ext cx="8147248" cy="48139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Великий кризис поразил мировую экономику в 1929-1933 гг. Простой сэндвич стал для миллионов безработных недосягаемой мечтой. И люди хватались за малейшую возможность самим превратиться в бутерброд. Рекламный щит «Ешьте котлеты Дика» спереди, такой же – сзади. «Человек-сэндвич» да и только. Так их и назвали.</a:t>
            </a:r>
          </a:p>
        </p:txBody>
      </p:sp>
      <p:pic>
        <p:nvPicPr>
          <p:cNvPr id="9218" name="Picture 2" descr="http://www.pianetadonna.it/societa/consulenza-legale/wp-content/uploads/2012/05/hambur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5"/>
            <a:ext cx="1512168" cy="124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i="1" dirty="0" smtClean="0">
                <a:solidFill>
                  <a:srgbClr val="FFFF00"/>
                </a:solidFill>
              </a:rPr>
              <a:t>Европа и США в 1920 –1930-х гг.</a:t>
            </a:r>
            <a:endParaRPr lang="ru-RU" sz="2800" i="1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Во время сухого закона в США </a:t>
            </a:r>
            <a:r>
              <a:rPr lang="ru-RU" b="1" dirty="0" err="1" smtClean="0">
                <a:solidFill>
                  <a:schemeClr val="bg1"/>
                </a:solidFill>
              </a:rPr>
              <a:t>конрабандисты</a:t>
            </a:r>
            <a:r>
              <a:rPr lang="ru-RU" b="1" dirty="0" smtClean="0">
                <a:solidFill>
                  <a:schemeClr val="bg1"/>
                </a:solidFill>
              </a:rPr>
              <a:t> перевозили спиртное на судах. Бутылки укладывали в ящики. А что еще и для чего они клали в эти ящики?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i="1" dirty="0" smtClean="0">
                <a:solidFill>
                  <a:srgbClr val="FFFF00"/>
                </a:solidFill>
              </a:rPr>
              <a:t>Мир в начале ХХ века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ПАЦИФИЗМ</a:t>
            </a:r>
            <a:endParaRPr lang="ru-RU" sz="4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3794" name="Picture 2" descr="http://www.look.com.ua/download.php?file=201209/640x960/look.com.ua-1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2016224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i="1" dirty="0" smtClean="0">
                <a:solidFill>
                  <a:srgbClr val="FFFF00"/>
                </a:solidFill>
              </a:rPr>
              <a:t>Европа и США в 1920 –1930-х гг.</a:t>
            </a:r>
            <a:endParaRPr lang="ru-RU" sz="2800" i="1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</a:t>
            </a:r>
            <a:r>
              <a:rPr lang="ru-RU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Конрабандисты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укладывали бутылки в ящики с солью. При угрозе досмотра ящики просто выбрасывали за борт. Они тонули, потом соль растворялась. И контрабандисты подбирали всплывшие бутылки.</a:t>
            </a:r>
          </a:p>
        </p:txBody>
      </p:sp>
      <p:pic>
        <p:nvPicPr>
          <p:cNvPr id="7170" name="Picture 2" descr="http://img3.board.com.ua/a/2002480354/wm/1-prodam-originalnyij-elitnyij-alkogol-po-samy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581128"/>
            <a:ext cx="1512168" cy="2019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i="1" dirty="0" smtClean="0">
                <a:solidFill>
                  <a:srgbClr val="FFFF00"/>
                </a:solidFill>
              </a:rPr>
              <a:t>Международные отношения в 1930-е гг.</a:t>
            </a:r>
            <a:endParaRPr lang="ru-RU" sz="2800" i="1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</a:t>
            </a:r>
          </a:p>
          <a:p>
            <a:pPr>
              <a:buNone/>
            </a:pP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Так в 1930-е гг. появился прецедент безнаказанности агрессоров.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i="1" dirty="0" smtClean="0">
                <a:solidFill>
                  <a:srgbClr val="FFFF00"/>
                </a:solidFill>
              </a:rPr>
              <a:t>Международные отношения в 1930-е гг.</a:t>
            </a:r>
            <a:endParaRPr lang="ru-RU" sz="2800" i="1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</a:t>
            </a:r>
          </a:p>
          <a:p>
            <a:pPr>
              <a:buNone/>
            </a:pPr>
            <a:r>
              <a:rPr lang="ru-RU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ru-RU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 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1931 г. Япония оккупировала Маньчжурию. Но предусмотренные на этот случай санкции против Японии так и не были введены.</a:t>
            </a:r>
          </a:p>
        </p:txBody>
      </p:sp>
      <p:pic>
        <p:nvPicPr>
          <p:cNvPr id="5122" name="Picture 2" descr="http://s58.radikal.ru/i159/1103/54/235f045fdd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340768"/>
            <a:ext cx="244827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i="1" dirty="0" smtClean="0">
                <a:solidFill>
                  <a:srgbClr val="FFFF00"/>
                </a:solidFill>
              </a:rPr>
              <a:t>Международные отношения в 1930-е гг.</a:t>
            </a:r>
            <a:endParaRPr lang="ru-RU" sz="2800" i="1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endParaRPr lang="ru-RU" b="1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  Это слово переводится как </a:t>
            </a:r>
            <a:r>
              <a:rPr lang="ru-RU" sz="36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присоединение.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i="1" dirty="0" smtClean="0">
                <a:solidFill>
                  <a:srgbClr val="FFFF00"/>
                </a:solidFill>
              </a:rPr>
              <a:t>Международные отношения в 1930-е гг.</a:t>
            </a:r>
            <a:endParaRPr lang="ru-RU" sz="2800" i="1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Аншлюс – присоединение. Политика насильственного присоединения Австрии к Германии. Завершилась захватом Австрии Фашистской Германией в марте 1938 г.</a:t>
            </a:r>
          </a:p>
          <a:p>
            <a:pPr>
              <a:buNone/>
            </a:pPr>
            <a:endParaRPr lang="ru-RU" b="1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  </a:t>
            </a:r>
            <a:endParaRPr lang="ru-RU" sz="3600" b="1" i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4" name="Picture 2" descr="http://www.historyonthenet.com/Nazi_Germany/images/anschlu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7" y="4052217"/>
            <a:ext cx="3672408" cy="2428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i="1" dirty="0" smtClean="0">
                <a:solidFill>
                  <a:srgbClr val="FFFF00"/>
                </a:solidFill>
              </a:rPr>
              <a:t>Международные отношения в 1930-е гг.</a:t>
            </a:r>
            <a:endParaRPr lang="ru-RU" sz="2800" i="1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Пропагандисты гитлеровской Германии называли свою страну «третьим рейхом». А какие государства   были первым и третьим рейхом?</a:t>
            </a:r>
            <a:endParaRPr lang="ru-RU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b="1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  </a:t>
            </a:r>
            <a:endParaRPr lang="ru-RU" sz="3600" b="1" i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i="1" dirty="0" smtClean="0">
                <a:solidFill>
                  <a:srgbClr val="FFFF00"/>
                </a:solidFill>
              </a:rPr>
              <a:t>Международные отношения в 1930-е гг.</a:t>
            </a:r>
            <a:endParaRPr lang="ru-RU" sz="2800" i="1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</a:t>
            </a:r>
          </a:p>
          <a:p>
            <a:pPr>
              <a:buNone/>
            </a:pP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Первый рейх – Священная Римская империя. Второй рейх – империя Гогенцоллернов (1870-1918).</a:t>
            </a:r>
            <a:endParaRPr lang="ru-RU" sz="3600" b="1" i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Образовательные ресурсы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А.Б.Драхлер</a:t>
            </a:r>
            <a:r>
              <a:rPr lang="ru-RU" dirty="0" smtClean="0">
                <a:solidFill>
                  <a:schemeClr val="bg1"/>
                </a:solidFill>
              </a:rPr>
              <a:t>. Всеобщая история. Вопросы к олимпиаде. М.: Изд-во ВЛАДОС-ПРЕСС, 2002.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i="1" dirty="0" smtClean="0">
                <a:solidFill>
                  <a:srgbClr val="FFFF00"/>
                </a:solidFill>
              </a:rPr>
              <a:t>Мир в начале ХХ века</a:t>
            </a:r>
            <a:endParaRPr lang="ru-RU" sz="2800" i="1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6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   Эту должность занимал Эдвард Смит в последний день своей жизни – 15 апреля 1912 года.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i="1" dirty="0" smtClean="0">
                <a:solidFill>
                  <a:srgbClr val="FFFF00"/>
                </a:solidFill>
              </a:rPr>
              <a:t>Мир в начале ХХ века</a:t>
            </a:r>
            <a:endParaRPr lang="ru-RU" sz="2800" i="1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Эдвард Смит был капитаном «Титаника». Он ничего не мог сделать для погибающих людей, кроме одного – погибнуть с ними. В списке 1507 жертв катастрофы числится и он.</a:t>
            </a:r>
            <a:endParaRPr lang="ru-RU" sz="3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i="1" dirty="0" smtClean="0">
                <a:solidFill>
                  <a:srgbClr val="FFFF00"/>
                </a:solidFill>
              </a:rPr>
              <a:t>Мир в начале ХХ века</a:t>
            </a:r>
            <a:endParaRPr lang="ru-RU" sz="2800" i="1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Эдвард Смит был капитаном «Титаника». Он ничего не мог сделать для погибающих людей, кроме одного – погибнуть с ними. В списке 1507 жертв катастрофы числится и он.</a:t>
            </a:r>
            <a:endParaRPr lang="ru-RU" sz="3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9154" name="Picture 2" descr="http://ic.pics.livejournal.com/a_poli/8872958/1601543/1601543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797152"/>
            <a:ext cx="2448272" cy="1836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i="1" dirty="0" smtClean="0">
                <a:solidFill>
                  <a:srgbClr val="FFFF00"/>
                </a:solidFill>
              </a:rPr>
              <a:t>Первая мировая война</a:t>
            </a:r>
            <a:endParaRPr lang="ru-RU" sz="2800" i="1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6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   Этот Принцип вызвал катастрофу с </a:t>
            </a:r>
          </a:p>
          <a:p>
            <a:pPr>
              <a:buNone/>
            </a:pP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   10 млн. жертв.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i="1" dirty="0" smtClean="0">
                <a:solidFill>
                  <a:srgbClr val="FFFF00"/>
                </a:solidFill>
              </a:rPr>
              <a:t>Первая мировая война</a:t>
            </a:r>
            <a:endParaRPr lang="ru-RU" sz="2800" i="1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28 июня 1914 г. выстрел Гаврилы Принципа в </a:t>
            </a:r>
            <a:r>
              <a:rPr lang="ru-RU" sz="2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Сараеве</a:t>
            </a:r>
            <a:r>
              <a:rPr lang="ru-RU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унес жизнь наследника австро-венгерского престола Франца-Фердинанда и его жены Софьи и спровоцировал начало Первой мировой войны.</a:t>
            </a:r>
          </a:p>
        </p:txBody>
      </p:sp>
      <p:pic>
        <p:nvPicPr>
          <p:cNvPr id="29698" name="Picture 2" descr="http://img0.liveinternet.ru/images/attach/b/4/102/961/102961160_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969976"/>
            <a:ext cx="2376264" cy="2665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i="1" dirty="0" smtClean="0">
                <a:solidFill>
                  <a:srgbClr val="FFFF00"/>
                </a:solidFill>
              </a:rPr>
              <a:t>Первая мировая война</a:t>
            </a:r>
            <a:endParaRPr lang="ru-RU" sz="2800" i="1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6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   Прогноз этого бравого вояки о том, что Первая мировая война продлится ровно 15 лет, не оправдались.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913</Words>
  <Application>Microsoft Office PowerPoint</Application>
  <PresentationFormat>Экран (4:3)</PresentationFormat>
  <Paragraphs>117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Викторина</vt:lpstr>
      <vt:lpstr>Международные отношения в 1930-е гг.</vt:lpstr>
      <vt:lpstr>Мир в начале ХХ века</vt:lpstr>
      <vt:lpstr>Мир в начале ХХ века</vt:lpstr>
      <vt:lpstr>Мир в начале ХХ века</vt:lpstr>
      <vt:lpstr>Мир в начале ХХ века</vt:lpstr>
      <vt:lpstr>Первая мировая война</vt:lpstr>
      <vt:lpstr>Первая мировая война</vt:lpstr>
      <vt:lpstr>Первая мировая война</vt:lpstr>
      <vt:lpstr>Первая мировая война</vt:lpstr>
      <vt:lpstr>Первая мировая война</vt:lpstr>
      <vt:lpstr>Первая мировая война</vt:lpstr>
      <vt:lpstr>Первая мировая война</vt:lpstr>
      <vt:lpstr>Первая мировая война</vt:lpstr>
      <vt:lpstr>Первая мировая война</vt:lpstr>
      <vt:lpstr>Первая мировая война</vt:lpstr>
      <vt:lpstr>Первая мировая война</vt:lpstr>
      <vt:lpstr>Первая мировая война</vt:lpstr>
      <vt:lpstr>Версальско-Вашингтонская система</vt:lpstr>
      <vt:lpstr>Версальско-Вашингтонская система</vt:lpstr>
      <vt:lpstr>Версальско-Вашингтонская система</vt:lpstr>
      <vt:lpstr>Версальско-Вашингтонская система</vt:lpstr>
      <vt:lpstr>Европа в 1918 – начале 1920 –х гг.</vt:lpstr>
      <vt:lpstr>Европа в 1918 – начале 1920 –х гг.</vt:lpstr>
      <vt:lpstr>Европа в 1920 –1930-х гг.</vt:lpstr>
      <vt:lpstr>Европа в 1920 –1930-х гг.</vt:lpstr>
      <vt:lpstr>Европа и США в 1920 –1930-х гг.</vt:lpstr>
      <vt:lpstr>Европа и США в 1920 –1930-х гг.</vt:lpstr>
      <vt:lpstr>Европа и США в 1920 –1930-х гг.</vt:lpstr>
      <vt:lpstr>Европа и США в 1920 –1930-х гг.</vt:lpstr>
      <vt:lpstr>Международные отношения в 1930-е гг.</vt:lpstr>
      <vt:lpstr>Международные отношения в 1930-е гг.</vt:lpstr>
      <vt:lpstr>Международные отношения в 1930-е гг.</vt:lpstr>
      <vt:lpstr>Международные отношения в 1930-е гг.</vt:lpstr>
      <vt:lpstr>Международные отношения в 1930-е гг.</vt:lpstr>
      <vt:lpstr>Международные отношения в 1930-е гг.</vt:lpstr>
      <vt:lpstr>Образовательные ресурсы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Валентина</cp:lastModifiedBy>
  <cp:revision>18</cp:revision>
  <dcterms:created xsi:type="dcterms:W3CDTF">2013-12-23T16:50:27Z</dcterms:created>
  <dcterms:modified xsi:type="dcterms:W3CDTF">2014-06-18T17:41:25Z</dcterms:modified>
</cp:coreProperties>
</file>