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93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16.09.2012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16.09.2012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16.09.2012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16.09.2012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16.09.2012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57158" y="1428736"/>
            <a:ext cx="8194872" cy="2800767"/>
          </a:xfrm>
          <a:prstGeom prst="rect">
            <a:avLst/>
          </a:prstGeom>
          <a:noFill/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Решение </a:t>
            </a:r>
            <a:r>
              <a:rPr lang="ru-RU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по готовым чертежам </a:t>
            </a:r>
            <a:endParaRPr lang="ru-RU" sz="32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r>
              <a:rPr lang="ru-RU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по теме:</a:t>
            </a:r>
          </a:p>
          <a:p>
            <a:endParaRPr lang="ru-RU" sz="32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endParaRPr lang="ru-RU" sz="32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r>
              <a:rPr lang="ru-RU" sz="4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«Длина окружности»</a:t>
            </a:r>
            <a:endParaRPr lang="ru-RU" sz="4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643702" y="4429132"/>
            <a:ext cx="15716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C00000"/>
                </a:solidFill>
              </a:rPr>
              <a:t>9</a:t>
            </a:r>
            <a:r>
              <a:rPr lang="ru-RU" sz="2800" dirty="0" smtClean="0">
                <a:solidFill>
                  <a:srgbClr val="C00000"/>
                </a:solidFill>
              </a:rPr>
              <a:t> класс</a:t>
            </a:r>
            <a:endParaRPr lang="ru-RU" sz="28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1142976" y="928670"/>
            <a:ext cx="3214710" cy="31432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/>
          </a:p>
          <a:p>
            <a:pPr algn="ctr"/>
            <a:endParaRPr lang="ru-RU" dirty="0"/>
          </a:p>
        </p:txBody>
      </p:sp>
      <p:cxnSp>
        <p:nvCxnSpPr>
          <p:cNvPr id="6" name="Прямая соединительная линия 5"/>
          <p:cNvCxnSpPr>
            <a:stCxn id="4" idx="2"/>
            <a:endCxn id="4" idx="6"/>
          </p:cNvCxnSpPr>
          <p:nvPr/>
        </p:nvCxnSpPr>
        <p:spPr>
          <a:xfrm rot="10800000" flipH="1">
            <a:off x="1142976" y="2500306"/>
            <a:ext cx="3214710" cy="1588"/>
          </a:xfrm>
          <a:prstGeom prst="line">
            <a:avLst/>
          </a:prstGeom>
          <a:ln w="571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>
            <a:endCxn id="4" idx="5"/>
          </p:cNvCxnSpPr>
          <p:nvPr/>
        </p:nvCxnSpPr>
        <p:spPr>
          <a:xfrm rot="16200000" flipH="1">
            <a:off x="2780819" y="2505537"/>
            <a:ext cx="1111315" cy="1100852"/>
          </a:xfrm>
          <a:prstGeom prst="line">
            <a:avLst/>
          </a:prstGeom>
          <a:ln w="571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571736" y="2000240"/>
            <a:ext cx="50847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О</a:t>
            </a:r>
            <a:endParaRPr lang="ru-RU" sz="3200" dirty="0"/>
          </a:p>
        </p:txBody>
      </p:sp>
      <p:sp>
        <p:nvSpPr>
          <p:cNvPr id="11" name="TextBox 10"/>
          <p:cNvSpPr txBox="1"/>
          <p:nvPr/>
        </p:nvSpPr>
        <p:spPr>
          <a:xfrm>
            <a:off x="714348" y="2214554"/>
            <a:ext cx="4651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А</a:t>
            </a:r>
            <a:endParaRPr lang="ru-RU" sz="3200" dirty="0"/>
          </a:p>
        </p:txBody>
      </p:sp>
      <p:sp>
        <p:nvSpPr>
          <p:cNvPr id="12" name="TextBox 11"/>
          <p:cNvSpPr txBox="1"/>
          <p:nvPr/>
        </p:nvSpPr>
        <p:spPr>
          <a:xfrm>
            <a:off x="4357686" y="2214554"/>
            <a:ext cx="46679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В</a:t>
            </a:r>
            <a:endParaRPr lang="ru-RU" sz="3200" dirty="0"/>
          </a:p>
        </p:txBody>
      </p:sp>
      <p:sp>
        <p:nvSpPr>
          <p:cNvPr id="13" name="TextBox 12"/>
          <p:cNvSpPr txBox="1"/>
          <p:nvPr/>
        </p:nvSpPr>
        <p:spPr>
          <a:xfrm>
            <a:off x="3929058" y="3357562"/>
            <a:ext cx="47160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С</a:t>
            </a:r>
            <a:endParaRPr lang="ru-RU" sz="3200" dirty="0"/>
          </a:p>
        </p:txBody>
      </p:sp>
      <p:sp>
        <p:nvSpPr>
          <p:cNvPr id="15" name="TextBox 14"/>
          <p:cNvSpPr txBox="1"/>
          <p:nvPr/>
        </p:nvSpPr>
        <p:spPr>
          <a:xfrm>
            <a:off x="3000364" y="2428868"/>
            <a:ext cx="93166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45</a:t>
            </a:r>
            <a:r>
              <a:rPr lang="en-US" sz="3200" dirty="0" smtClean="0"/>
              <a:t>º</a:t>
            </a:r>
            <a:endParaRPr lang="ru-RU" sz="3200" dirty="0"/>
          </a:p>
        </p:txBody>
      </p:sp>
      <p:sp>
        <p:nvSpPr>
          <p:cNvPr id="16" name="TextBox 15"/>
          <p:cNvSpPr txBox="1"/>
          <p:nvPr/>
        </p:nvSpPr>
        <p:spPr>
          <a:xfrm>
            <a:off x="4500562" y="714356"/>
            <a:ext cx="4461478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/>
              <a:t>Дано: АВ=10</a:t>
            </a:r>
          </a:p>
          <a:p>
            <a:r>
              <a:rPr lang="ru-RU" sz="4000" dirty="0" smtClean="0"/>
              <a:t>Найти: </a:t>
            </a:r>
            <a:r>
              <a:rPr lang="ru-RU" sz="4000" i="1" dirty="0" smtClean="0"/>
              <a:t>С</a:t>
            </a:r>
            <a:r>
              <a:rPr lang="ru-RU" sz="4000" dirty="0" smtClean="0"/>
              <a:t>, </a:t>
            </a:r>
            <a:r>
              <a:rPr lang="en-US" sz="4000" dirty="0" smtClean="0"/>
              <a:t>l</a:t>
            </a:r>
            <a:r>
              <a:rPr lang="ru-RU" sz="4000" baseline="-25000" dirty="0" smtClean="0"/>
              <a:t>СВ,</a:t>
            </a:r>
            <a:r>
              <a:rPr lang="ru-RU" sz="4000" dirty="0" smtClean="0"/>
              <a:t> </a:t>
            </a:r>
            <a:r>
              <a:rPr lang="en-US" sz="4000" dirty="0" smtClean="0"/>
              <a:t>l</a:t>
            </a:r>
            <a:r>
              <a:rPr lang="ru-RU" sz="4000" baseline="-25000" dirty="0" smtClean="0"/>
              <a:t>АС</a:t>
            </a:r>
            <a:endParaRPr lang="ru-RU" sz="4000" dirty="0"/>
          </a:p>
        </p:txBody>
      </p:sp>
      <p:sp>
        <p:nvSpPr>
          <p:cNvPr id="17" name="TextBox 16"/>
          <p:cNvSpPr txBox="1"/>
          <p:nvPr/>
        </p:nvSpPr>
        <p:spPr>
          <a:xfrm>
            <a:off x="571472" y="500042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№1</a:t>
            </a:r>
            <a:endParaRPr lang="ru-RU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00034" y="571480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№2</a:t>
            </a:r>
            <a:endParaRPr lang="ru-RU" b="1" dirty="0"/>
          </a:p>
        </p:txBody>
      </p:sp>
      <p:sp>
        <p:nvSpPr>
          <p:cNvPr id="5" name="Овал 4"/>
          <p:cNvSpPr/>
          <p:nvPr/>
        </p:nvSpPr>
        <p:spPr>
          <a:xfrm>
            <a:off x="571472" y="1000108"/>
            <a:ext cx="3571900" cy="3643338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7" name="Прямая соединительная линия 6"/>
          <p:cNvCxnSpPr>
            <a:stCxn id="5" idx="0"/>
          </p:cNvCxnSpPr>
          <p:nvPr/>
        </p:nvCxnSpPr>
        <p:spPr>
          <a:xfrm rot="16200000" flipH="1" flipV="1">
            <a:off x="250001" y="1607331"/>
            <a:ext cx="2714644" cy="150019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>
            <a:stCxn id="5" idx="0"/>
          </p:cNvCxnSpPr>
          <p:nvPr/>
        </p:nvCxnSpPr>
        <p:spPr>
          <a:xfrm rot="16200000" flipH="1">
            <a:off x="1785918" y="1571612"/>
            <a:ext cx="2714644" cy="1571636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857224" y="3714752"/>
            <a:ext cx="3071834" cy="158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214546" y="2428868"/>
            <a:ext cx="7168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/>
              <a:t>·О</a:t>
            </a:r>
            <a:endParaRPr lang="ru-RU" sz="3600" dirty="0"/>
          </a:p>
        </p:txBody>
      </p:sp>
      <p:sp>
        <p:nvSpPr>
          <p:cNvPr id="15" name="TextBox 14"/>
          <p:cNvSpPr txBox="1"/>
          <p:nvPr/>
        </p:nvSpPr>
        <p:spPr>
          <a:xfrm>
            <a:off x="3929058" y="3500438"/>
            <a:ext cx="47160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С</a:t>
            </a:r>
            <a:endParaRPr lang="ru-RU" sz="3200" dirty="0"/>
          </a:p>
        </p:txBody>
      </p:sp>
      <p:sp>
        <p:nvSpPr>
          <p:cNvPr id="16" name="TextBox 15"/>
          <p:cNvSpPr txBox="1"/>
          <p:nvPr/>
        </p:nvSpPr>
        <p:spPr>
          <a:xfrm>
            <a:off x="2071670" y="357166"/>
            <a:ext cx="46679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В</a:t>
            </a:r>
            <a:endParaRPr lang="ru-RU" sz="3200" dirty="0"/>
          </a:p>
        </p:txBody>
      </p:sp>
      <p:sp>
        <p:nvSpPr>
          <p:cNvPr id="17" name="TextBox 16"/>
          <p:cNvSpPr txBox="1"/>
          <p:nvPr/>
        </p:nvSpPr>
        <p:spPr>
          <a:xfrm>
            <a:off x="428596" y="3571876"/>
            <a:ext cx="4651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А</a:t>
            </a:r>
            <a:endParaRPr lang="ru-RU" sz="3200" dirty="0"/>
          </a:p>
        </p:txBody>
      </p:sp>
      <p:sp>
        <p:nvSpPr>
          <p:cNvPr id="18" name="TextBox 17"/>
          <p:cNvSpPr txBox="1"/>
          <p:nvPr/>
        </p:nvSpPr>
        <p:spPr>
          <a:xfrm>
            <a:off x="1857356" y="3643314"/>
            <a:ext cx="11496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/>
              <a:t>2√3</a:t>
            </a:r>
            <a:endParaRPr lang="ru-RU" sz="3600" dirty="0"/>
          </a:p>
        </p:txBody>
      </p:sp>
      <p:sp>
        <p:nvSpPr>
          <p:cNvPr id="19" name="TextBox 18"/>
          <p:cNvSpPr txBox="1"/>
          <p:nvPr/>
        </p:nvSpPr>
        <p:spPr>
          <a:xfrm>
            <a:off x="2928926" y="4786322"/>
            <a:ext cx="5884944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Дано: ∆АВС – правильный</a:t>
            </a:r>
          </a:p>
          <a:p>
            <a:r>
              <a:rPr lang="ru-RU" sz="3200" dirty="0" smtClean="0"/>
              <a:t>Найти: </a:t>
            </a:r>
            <a:r>
              <a:rPr lang="ru-RU" sz="3200" i="1" dirty="0" smtClean="0"/>
              <a:t>С</a:t>
            </a:r>
            <a:r>
              <a:rPr lang="ru-RU" sz="3200" dirty="0" smtClean="0"/>
              <a:t>, </a:t>
            </a:r>
            <a:r>
              <a:rPr lang="en-US" sz="3200" dirty="0" smtClean="0"/>
              <a:t>l</a:t>
            </a:r>
            <a:r>
              <a:rPr lang="ru-RU" sz="3200" baseline="-25000" dirty="0" smtClean="0"/>
              <a:t>ВС</a:t>
            </a:r>
            <a:endParaRPr lang="ru-RU" sz="3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71472" y="571480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№3</a:t>
            </a:r>
            <a:endParaRPr lang="ru-RU" b="1" dirty="0"/>
          </a:p>
        </p:txBody>
      </p:sp>
      <p:sp>
        <p:nvSpPr>
          <p:cNvPr id="7" name="Овал 6"/>
          <p:cNvSpPr/>
          <p:nvPr/>
        </p:nvSpPr>
        <p:spPr>
          <a:xfrm>
            <a:off x="1071538" y="785794"/>
            <a:ext cx="3286148" cy="3286148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2571736" y="2071678"/>
            <a:ext cx="58221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·о</a:t>
            </a:r>
            <a:endParaRPr lang="ru-RU" sz="3200" dirty="0"/>
          </a:p>
        </p:txBody>
      </p:sp>
      <p:cxnSp>
        <p:nvCxnSpPr>
          <p:cNvPr id="10" name="Прямая соединительная линия 9"/>
          <p:cNvCxnSpPr>
            <a:stCxn id="7" idx="1"/>
            <a:endCxn id="7" idx="7"/>
          </p:cNvCxnSpPr>
          <p:nvPr/>
        </p:nvCxnSpPr>
        <p:spPr>
          <a:xfrm rot="5400000" flipH="1" flipV="1">
            <a:off x="2714612" y="105211"/>
            <a:ext cx="1588" cy="2323656"/>
          </a:xfrm>
          <a:prstGeom prst="line">
            <a:avLst/>
          </a:prstGeom>
          <a:ln w="571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rot="5400000" flipH="1" flipV="1">
            <a:off x="2732638" y="2410842"/>
            <a:ext cx="1588" cy="2323656"/>
          </a:xfrm>
          <a:prstGeom prst="line">
            <a:avLst/>
          </a:prstGeom>
          <a:ln w="571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>
            <a:stCxn id="7" idx="1"/>
            <a:endCxn id="7" idx="3"/>
          </p:cNvCxnSpPr>
          <p:nvPr/>
        </p:nvCxnSpPr>
        <p:spPr>
          <a:xfrm rot="16200000" flipH="1">
            <a:off x="390955" y="2428868"/>
            <a:ext cx="2323658" cy="1588"/>
          </a:xfrm>
          <a:prstGeom prst="line">
            <a:avLst/>
          </a:prstGeom>
          <a:ln w="571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16200000" flipH="1">
            <a:off x="2696585" y="2446895"/>
            <a:ext cx="2323658" cy="1588"/>
          </a:xfrm>
          <a:prstGeom prst="line">
            <a:avLst/>
          </a:prstGeom>
          <a:ln w="571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357290" y="714356"/>
            <a:ext cx="46679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В</a:t>
            </a:r>
            <a:endParaRPr lang="ru-RU" sz="3200" dirty="0"/>
          </a:p>
        </p:txBody>
      </p:sp>
      <p:sp>
        <p:nvSpPr>
          <p:cNvPr id="16" name="TextBox 15"/>
          <p:cNvSpPr txBox="1"/>
          <p:nvPr/>
        </p:nvSpPr>
        <p:spPr>
          <a:xfrm>
            <a:off x="1142976" y="3429000"/>
            <a:ext cx="4651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А</a:t>
            </a:r>
            <a:endParaRPr lang="ru-RU" sz="3200" dirty="0"/>
          </a:p>
        </p:txBody>
      </p:sp>
      <p:sp>
        <p:nvSpPr>
          <p:cNvPr id="17" name="TextBox 16"/>
          <p:cNvSpPr txBox="1"/>
          <p:nvPr/>
        </p:nvSpPr>
        <p:spPr>
          <a:xfrm>
            <a:off x="3929058" y="3571876"/>
            <a:ext cx="50045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D</a:t>
            </a:r>
            <a:endParaRPr lang="ru-RU" sz="3200" dirty="0"/>
          </a:p>
        </p:txBody>
      </p:sp>
      <p:sp>
        <p:nvSpPr>
          <p:cNvPr id="18" name="TextBox 17"/>
          <p:cNvSpPr txBox="1"/>
          <p:nvPr/>
        </p:nvSpPr>
        <p:spPr>
          <a:xfrm>
            <a:off x="3786182" y="714356"/>
            <a:ext cx="47160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С</a:t>
            </a:r>
            <a:endParaRPr lang="ru-RU" sz="3200" dirty="0"/>
          </a:p>
        </p:txBody>
      </p:sp>
      <p:cxnSp>
        <p:nvCxnSpPr>
          <p:cNvPr id="22" name="Прямая соединительная линия 21"/>
          <p:cNvCxnSpPr>
            <a:stCxn id="15" idx="2"/>
          </p:cNvCxnSpPr>
          <p:nvPr/>
        </p:nvCxnSpPr>
        <p:spPr>
          <a:xfrm rot="16200000" flipH="1">
            <a:off x="1623500" y="1266317"/>
            <a:ext cx="1058299" cy="1123925"/>
          </a:xfrm>
          <a:prstGeom prst="line">
            <a:avLst/>
          </a:prstGeom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rot="5400000" flipH="1" flipV="1">
            <a:off x="1535885" y="2393149"/>
            <a:ext cx="1214446" cy="1143008"/>
          </a:xfrm>
          <a:prstGeom prst="line">
            <a:avLst/>
          </a:prstGeom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3571868" y="4143380"/>
            <a:ext cx="4988866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Дано: АВС</a:t>
            </a:r>
            <a:r>
              <a:rPr lang="en-US" sz="3200" dirty="0" smtClean="0"/>
              <a:t>D</a:t>
            </a:r>
            <a:r>
              <a:rPr lang="ru-RU" sz="3200" dirty="0" smtClean="0"/>
              <a:t> – квадрат</a:t>
            </a:r>
          </a:p>
          <a:p>
            <a:r>
              <a:rPr lang="ru-RU" sz="3200" dirty="0" smtClean="0"/>
              <a:t>         </a:t>
            </a:r>
            <a:r>
              <a:rPr lang="en-US" sz="3200" dirty="0" smtClean="0"/>
              <a:t>l</a:t>
            </a:r>
            <a:r>
              <a:rPr lang="ru-RU" sz="3200" baseline="-25000" dirty="0" smtClean="0"/>
              <a:t>А</a:t>
            </a:r>
            <a:r>
              <a:rPr lang="en-US" sz="3200" baseline="-25000" dirty="0" smtClean="0"/>
              <a:t>D</a:t>
            </a:r>
            <a:r>
              <a:rPr lang="ru-RU" sz="3200" dirty="0" smtClean="0"/>
              <a:t>=4</a:t>
            </a:r>
            <a:r>
              <a:rPr lang="el-GR" sz="3200" dirty="0" smtClean="0"/>
              <a:t>π</a:t>
            </a:r>
            <a:endParaRPr lang="ru-RU" sz="3200" dirty="0" smtClean="0"/>
          </a:p>
          <a:p>
            <a:r>
              <a:rPr lang="ru-RU" sz="3200" dirty="0" smtClean="0"/>
              <a:t>Найти: Ѕ</a:t>
            </a:r>
            <a:r>
              <a:rPr lang="ru-RU" sz="3200" baseline="-25000" dirty="0" smtClean="0"/>
              <a:t>АВС</a:t>
            </a:r>
            <a:r>
              <a:rPr lang="en-US" sz="3200" baseline="-25000" dirty="0" smtClean="0"/>
              <a:t>D</a:t>
            </a:r>
            <a:endParaRPr lang="ru-RU" sz="3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785786" y="1000108"/>
            <a:ext cx="3429024" cy="3500462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71472" y="500042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№4</a:t>
            </a:r>
            <a:endParaRPr lang="ru-RU" b="1" dirty="0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785786" y="1000108"/>
            <a:ext cx="3429024" cy="1588"/>
          </a:xfrm>
          <a:prstGeom prst="line">
            <a:avLst/>
          </a:prstGeom>
          <a:ln w="571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785786" y="4500570"/>
            <a:ext cx="3429024" cy="1588"/>
          </a:xfrm>
          <a:prstGeom prst="line">
            <a:avLst/>
          </a:prstGeom>
          <a:ln w="571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rot="5400000">
            <a:off x="-963651" y="2749545"/>
            <a:ext cx="3500462" cy="1588"/>
          </a:xfrm>
          <a:prstGeom prst="line">
            <a:avLst/>
          </a:prstGeom>
          <a:ln w="571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rot="5400000">
            <a:off x="2465373" y="2749545"/>
            <a:ext cx="3500462" cy="1588"/>
          </a:xfrm>
          <a:prstGeom prst="line">
            <a:avLst/>
          </a:prstGeom>
          <a:ln w="571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357422" y="2357430"/>
            <a:ext cx="63350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/>
              <a:t>·о</a:t>
            </a:r>
            <a:endParaRPr lang="ru-RU" sz="3600" dirty="0"/>
          </a:p>
        </p:txBody>
      </p:sp>
      <p:sp>
        <p:nvSpPr>
          <p:cNvPr id="13" name="TextBox 12"/>
          <p:cNvSpPr txBox="1"/>
          <p:nvPr/>
        </p:nvSpPr>
        <p:spPr>
          <a:xfrm>
            <a:off x="4286248" y="642918"/>
            <a:ext cx="47160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С</a:t>
            </a:r>
            <a:endParaRPr lang="ru-RU" sz="3200" dirty="0"/>
          </a:p>
        </p:txBody>
      </p:sp>
      <p:sp>
        <p:nvSpPr>
          <p:cNvPr id="14" name="TextBox 13"/>
          <p:cNvSpPr txBox="1"/>
          <p:nvPr/>
        </p:nvSpPr>
        <p:spPr>
          <a:xfrm>
            <a:off x="4214810" y="4214818"/>
            <a:ext cx="50045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D</a:t>
            </a:r>
            <a:endParaRPr lang="ru-RU" sz="3200" dirty="0"/>
          </a:p>
        </p:txBody>
      </p:sp>
      <p:sp>
        <p:nvSpPr>
          <p:cNvPr id="15" name="TextBox 14"/>
          <p:cNvSpPr txBox="1"/>
          <p:nvPr/>
        </p:nvSpPr>
        <p:spPr>
          <a:xfrm>
            <a:off x="357158" y="4214818"/>
            <a:ext cx="4651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А</a:t>
            </a:r>
            <a:endParaRPr lang="ru-RU" sz="3200" dirty="0"/>
          </a:p>
        </p:txBody>
      </p:sp>
      <p:sp>
        <p:nvSpPr>
          <p:cNvPr id="16" name="TextBox 15"/>
          <p:cNvSpPr txBox="1"/>
          <p:nvPr/>
        </p:nvSpPr>
        <p:spPr>
          <a:xfrm>
            <a:off x="428596" y="714356"/>
            <a:ext cx="46679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В</a:t>
            </a:r>
            <a:endParaRPr lang="ru-RU" sz="3200" dirty="0"/>
          </a:p>
        </p:txBody>
      </p:sp>
      <p:sp>
        <p:nvSpPr>
          <p:cNvPr id="17" name="TextBox 16"/>
          <p:cNvSpPr txBox="1"/>
          <p:nvPr/>
        </p:nvSpPr>
        <p:spPr>
          <a:xfrm>
            <a:off x="3643306" y="4643446"/>
            <a:ext cx="4988866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Дано: АВС</a:t>
            </a:r>
            <a:r>
              <a:rPr lang="en-US" sz="3200" dirty="0" smtClean="0"/>
              <a:t>D</a:t>
            </a:r>
            <a:r>
              <a:rPr lang="ru-RU" sz="3200" dirty="0" smtClean="0"/>
              <a:t> – квадрат</a:t>
            </a:r>
          </a:p>
          <a:p>
            <a:r>
              <a:rPr lang="ru-RU" sz="3200" dirty="0" smtClean="0"/>
              <a:t>         </a:t>
            </a:r>
            <a:r>
              <a:rPr lang="en-US" sz="3200" dirty="0" smtClean="0"/>
              <a:t>P</a:t>
            </a:r>
            <a:r>
              <a:rPr lang="ru-RU" sz="3200" baseline="-25000" dirty="0" smtClean="0"/>
              <a:t>АВС</a:t>
            </a:r>
            <a:r>
              <a:rPr lang="en-US" sz="3200" baseline="-25000" dirty="0" smtClean="0"/>
              <a:t>D</a:t>
            </a:r>
            <a:r>
              <a:rPr lang="en-US" sz="3200" dirty="0" smtClean="0"/>
              <a:t>=16</a:t>
            </a:r>
          </a:p>
          <a:p>
            <a:r>
              <a:rPr lang="ru-RU" sz="3200" dirty="0" smtClean="0"/>
              <a:t>Найти: </a:t>
            </a:r>
            <a:r>
              <a:rPr lang="ru-RU" sz="3200" i="1" dirty="0" smtClean="0"/>
              <a:t>С</a:t>
            </a:r>
            <a:endParaRPr lang="ru-RU" sz="32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Самостоятельная работа по теме:</a:t>
            </a:r>
          </a:p>
          <a:p>
            <a:r>
              <a:rPr lang="ru-RU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длина окружности, длина дуги окружности</a:t>
            </a:r>
            <a:endParaRPr lang="ru-RU" sz="36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00034" y="357166"/>
            <a:ext cx="16578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1 вариант</a:t>
            </a:r>
            <a:endParaRPr lang="ru-RU" sz="2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428596" y="642918"/>
            <a:ext cx="431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1.</a:t>
            </a:r>
            <a:endParaRPr lang="ru-RU" b="1" dirty="0"/>
          </a:p>
        </p:txBody>
      </p:sp>
      <p:sp>
        <p:nvSpPr>
          <p:cNvPr id="6" name="TextBox 5"/>
          <p:cNvSpPr txBox="1"/>
          <p:nvPr/>
        </p:nvSpPr>
        <p:spPr>
          <a:xfrm>
            <a:off x="428596" y="928670"/>
            <a:ext cx="829586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Найдите длину окружности с радиусом 5 см. Чему</a:t>
            </a:r>
          </a:p>
          <a:p>
            <a:r>
              <a:rPr lang="ru-RU" sz="2400" dirty="0" smtClean="0"/>
              <a:t> равна  длина её дуги с градусной мерой 36</a:t>
            </a:r>
            <a:r>
              <a:rPr lang="en-US" sz="2400" dirty="0" smtClean="0"/>
              <a:t>º</a:t>
            </a:r>
            <a:r>
              <a:rPr lang="ru-RU" sz="2400" dirty="0" smtClean="0"/>
              <a:t>? </a:t>
            </a:r>
            <a:endParaRPr lang="ru-RU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500034" y="1714488"/>
            <a:ext cx="431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2.</a:t>
            </a:r>
            <a:endParaRPr lang="ru-RU" b="1" dirty="0"/>
          </a:p>
        </p:txBody>
      </p:sp>
      <p:sp>
        <p:nvSpPr>
          <p:cNvPr id="8" name="TextBox 7"/>
          <p:cNvSpPr txBox="1"/>
          <p:nvPr/>
        </p:nvSpPr>
        <p:spPr>
          <a:xfrm>
            <a:off x="500034" y="2000240"/>
            <a:ext cx="793518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Длина окружности, описанной около квадрата, </a:t>
            </a:r>
          </a:p>
          <a:p>
            <a:r>
              <a:rPr lang="ru-RU" sz="2400" dirty="0" smtClean="0"/>
              <a:t>равна 12</a:t>
            </a:r>
            <a:r>
              <a:rPr lang="el-GR" sz="2400" dirty="0" smtClean="0"/>
              <a:t>π</a:t>
            </a:r>
            <a:r>
              <a:rPr lang="ru-RU" sz="2400" dirty="0" smtClean="0"/>
              <a:t> см.Найдите длину окружности, </a:t>
            </a:r>
          </a:p>
          <a:p>
            <a:r>
              <a:rPr lang="ru-RU" sz="2400" dirty="0" smtClean="0"/>
              <a:t>вписанной в этот квадрат.</a:t>
            </a:r>
            <a:endParaRPr lang="ru-RU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1000100" y="3143248"/>
            <a:ext cx="16578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2 вариант</a:t>
            </a:r>
            <a:endParaRPr lang="ru-RU" sz="20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428596" y="3429000"/>
            <a:ext cx="431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1.</a:t>
            </a:r>
            <a:endParaRPr lang="ru-RU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428596" y="3786190"/>
            <a:ext cx="829586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Найдите длину окружности с радиусом 9 см. Чему</a:t>
            </a:r>
          </a:p>
          <a:p>
            <a:r>
              <a:rPr lang="ru-RU" sz="2400" dirty="0" smtClean="0"/>
              <a:t> равна  длина её дуги с градусной мерой 20</a:t>
            </a:r>
            <a:r>
              <a:rPr lang="en-US" sz="2400" dirty="0" smtClean="0"/>
              <a:t>º</a:t>
            </a:r>
            <a:r>
              <a:rPr lang="ru-RU" sz="2400" dirty="0" smtClean="0"/>
              <a:t>? </a:t>
            </a:r>
            <a:endParaRPr lang="ru-RU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428596" y="4500570"/>
            <a:ext cx="431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2.</a:t>
            </a:r>
            <a:endParaRPr lang="ru-RU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428596" y="4857760"/>
            <a:ext cx="838402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Длина окружности, вписанной в правильный </a:t>
            </a:r>
          </a:p>
          <a:p>
            <a:r>
              <a:rPr lang="ru-RU" sz="2400" dirty="0" smtClean="0"/>
              <a:t>Треугольник, равна 2√3 </a:t>
            </a:r>
            <a:r>
              <a:rPr lang="el-GR" sz="2400" dirty="0" smtClean="0"/>
              <a:t>π</a:t>
            </a:r>
            <a:r>
              <a:rPr lang="ru-RU" sz="2400" dirty="0" smtClean="0"/>
              <a:t> </a:t>
            </a:r>
            <a:r>
              <a:rPr lang="ru-RU" sz="2400" smtClean="0"/>
              <a:t>см. Найдите </a:t>
            </a:r>
            <a:r>
              <a:rPr lang="ru-RU" sz="2400" dirty="0" smtClean="0"/>
              <a:t>длину </a:t>
            </a:r>
          </a:p>
          <a:p>
            <a:r>
              <a:rPr lang="ru-RU" sz="2400" dirty="0" smtClean="0"/>
              <a:t>окружности, описанной около этого треугольника.</a:t>
            </a:r>
            <a:endParaRPr lang="ru-RU" sz="24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81</TotalTime>
  <Words>207</Words>
  <PresentationFormat>Экран (4:3)</PresentationFormat>
  <Paragraphs>58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Аспект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12</cp:revision>
  <dcterms:created xsi:type="dcterms:W3CDTF">2012-02-12T15:59:29Z</dcterms:created>
  <dcterms:modified xsi:type="dcterms:W3CDTF">2012-09-16T16:55:34Z</dcterms:modified>
</cp:coreProperties>
</file>