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0" r:id="rId4"/>
    <p:sldId id="269" r:id="rId5"/>
    <p:sldId id="275" r:id="rId6"/>
    <p:sldId id="276" r:id="rId7"/>
    <p:sldId id="277" r:id="rId8"/>
    <p:sldId id="278" r:id="rId9"/>
    <p:sldId id="279" r:id="rId10"/>
    <p:sldId id="283" r:id="rId11"/>
    <p:sldId id="267" r:id="rId12"/>
    <p:sldId id="266" r:id="rId13"/>
    <p:sldId id="261" r:id="rId14"/>
    <p:sldId id="262" r:id="rId15"/>
    <p:sldId id="263" r:id="rId16"/>
    <p:sldId id="264" r:id="rId17"/>
    <p:sldId id="265" r:id="rId18"/>
    <p:sldId id="260" r:id="rId19"/>
    <p:sldId id="271" r:id="rId20"/>
    <p:sldId id="281" r:id="rId21"/>
    <p:sldId id="272" r:id="rId22"/>
    <p:sldId id="273" r:id="rId23"/>
    <p:sldId id="274" r:id="rId24"/>
    <p:sldId id="268" r:id="rId25"/>
    <p:sldId id="284" r:id="rId26"/>
    <p:sldId id="258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96;&#1082;&#1086;&#1083;&#1100;&#1085;&#1099;&#1077;%20&#1076;&#1086;&#1082;&#1091;&#1084;&#1077;&#1085;&#1090;&#1099;\&#1080;&#1085;&#1090;&#1077;&#1075;&#1088;&#1080;&#1088;&#1086;&#1074;&#1072;&#1085;&#1085;&#1099;&#1077;%20&#1091;&#1088;&#1086;&#1082;&#1080;\9&#1082;&#1083;\&#1091;&#1088;&#1086;&#1082;%20&#1085;&#1072;%2030%20&#1086;&#1082;&#1090;&#1103;&#1073;\&#1080;&#1085;&#1092;&#1086;&#1088;&#1084;&#1072;&#1090;&#1080;&#1082;&#1072;%20&#1080;%20&#1072;&#1083;&#1075;&#1077;&#1073;&#1088;&#1072;\&#1055;&#1088;&#1080;&#1083;&#1086;&#1078;&#1077;&#1085;&#1080;&#1077;%201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p3downloadfree.ru/?chr=2" TargetMode="External"/><Relationship Id="rId2" Type="http://schemas.openxmlformats.org/officeDocument/2006/relationships/hyperlink" Target="http://www.ezhva-licey.ru/teachers/nmr/metodich_razrabotki/itogi_uro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ipkro.kostroma.ru/Buy/School_13/DocLib8/Forms/AllItems.aspx?RootFolder=/Buy/School_13/DocLib8/%D0%98%D0%BD%D1%82%D0%B5%D0%B3%D1%80%D0%B8%D1%80%D0%BE%D0%B2%D0%B0%D0%BD%D0%BD%D1%8B%D0%B5%20%D1%83%D1%80%D0%BE%D0%BA%D0%B8/%D0%93%D1%80%D0%B0%D1%84%D0%B8%D0%BA%20%D0%B8%20%D1%81%D0%B2%D0%BE%D0%B9%D1%81%D1%82%D0%B2%D0%B0%20%D0%BA%D0%B2%D0%B0%D0%B4%D1%80%D0%B0%D1%82%D0%B8%D1%87%D0%BD%D0%BE%D0%B9%20%D1%84%D1%83%D0%BD%D0%BA%D1%86%D0%B8%D0%B8.%20%D0%90%D0%B2%D1%82%D0%BE%D1%80%D1%8B%20%D0%A2.%D0%9D.%20%D0%A2%D0%B8%D1%82%D0%BE%D0%B2%D0%B0%20%D0%B8%20%D0%A2.%D0%9B.%20%D0%9B%D1%8E%D0%B1%D0%B8%D0%BC%D0%BE%D0%B2%D0%B0&amp;FolderCTID=0x012000838BD87DCD621D4EAC9FF52ADD720775&amp;View=%7b863EE2D1-2679-4981-884F-10B58A144C46%7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82943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Математику с информатикой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нельзя изучать,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наблюдая, как это делает сосед!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357562"/>
            <a:ext cx="31840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Приложение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712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857356" y="571480"/>
            <a:ext cx="5879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Этапы исследования</a:t>
            </a:r>
            <a:r>
              <a:rPr lang="ru-RU" sz="44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57625" y="1428736"/>
            <a:ext cx="5286375" cy="507207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600" b="1" u="sng" kern="0" dirty="0">
                <a:cs typeface="Times New Roman" pitchFamily="18" charset="0"/>
              </a:rPr>
              <a:t>Постановка задачи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sz="2200" b="1" kern="0" dirty="0">
                <a:cs typeface="Times New Roman" pitchFamily="18" charset="0"/>
              </a:rPr>
              <a:t>Описание задачи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sz="2200" b="1" kern="0" dirty="0">
                <a:cs typeface="Times New Roman" pitchFamily="18" charset="0"/>
              </a:rPr>
              <a:t>Цель моделирования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sz="2200" b="1" kern="0" dirty="0">
                <a:cs typeface="Times New Roman" pitchFamily="18" charset="0"/>
              </a:rPr>
              <a:t>Формализация задачи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600" b="1" u="sng" kern="0" dirty="0">
                <a:cs typeface="Times New Roman" pitchFamily="18" charset="0"/>
              </a:rPr>
              <a:t>Разработка модели: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sz="2200" b="1" kern="0" dirty="0">
                <a:cs typeface="Times New Roman" pitchFamily="18" charset="0"/>
              </a:rPr>
              <a:t>Информационная модель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sz="2200" b="1" kern="0" dirty="0">
                <a:cs typeface="Times New Roman" pitchFamily="18" charset="0"/>
              </a:rPr>
              <a:t>Математическая модель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sz="2200" b="1" kern="0" dirty="0">
                <a:cs typeface="Times New Roman" pitchFamily="18" charset="0"/>
              </a:rPr>
              <a:t>Компьютерная модель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600" b="1" u="sng" kern="0" dirty="0">
                <a:cs typeface="Times New Roman" pitchFamily="18" charset="0"/>
              </a:rPr>
              <a:t>Компьютерный эксперимент: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sz="2200" b="1" kern="0" dirty="0">
                <a:cs typeface="Times New Roman" pitchFamily="18" charset="0"/>
              </a:rPr>
              <a:t>План эксперимента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sz="2200" b="1" kern="0" dirty="0">
                <a:cs typeface="Times New Roman" pitchFamily="18" charset="0"/>
              </a:rPr>
              <a:t>Проведение исследования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600" b="1" u="sng" kern="0" dirty="0">
                <a:cs typeface="Times New Roman" pitchFamily="18" charset="0"/>
              </a:rPr>
              <a:t>Анализ результатов моделирования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ru-RU" sz="2200" b="1" kern="0" dirty="0"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ru-RU" sz="2200" kern="0" dirty="0">
              <a:latin typeface="+mn-lt"/>
            </a:endParaRP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Tx/>
              <a:buChar char="»"/>
              <a:defRPr/>
            </a:pPr>
            <a:endParaRPr lang="ru-RU" sz="18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ru-RU" sz="2200" kern="0" dirty="0">
              <a:latin typeface="+mn-lt"/>
            </a:endParaRPr>
          </a:p>
        </p:txBody>
      </p:sp>
      <p:pic>
        <p:nvPicPr>
          <p:cNvPr id="17412" name="Picture 4" descr="000009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03"/>
          <a:stretch>
            <a:fillRect/>
          </a:stretch>
        </p:blipFill>
        <p:spPr bwMode="auto">
          <a:xfrm>
            <a:off x="214282" y="1928802"/>
            <a:ext cx="350043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03444" y="6396335"/>
            <a:ext cx="26405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848600" cy="762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Ответьте на вопросы: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39205" cy="4143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200" b="1" dirty="0" smtClean="0"/>
              <a:t>Как  можно   представить   табличные   данные,   чтобы   они   выглядели наглядно? </a:t>
            </a:r>
          </a:p>
          <a:p>
            <a:pPr eaLnBrk="1" hangingPunct="1"/>
            <a:r>
              <a:rPr lang="ru-RU" sz="3200" b="1" dirty="0" smtClean="0"/>
              <a:t>С помощью, какой команды меню, можно построить диаграммы и графики в </a:t>
            </a:r>
            <a:r>
              <a:rPr lang="en-US" sz="3200" b="1" dirty="0" smtClean="0"/>
              <a:t>Excel</a:t>
            </a:r>
            <a:r>
              <a:rPr lang="ru-RU" sz="3200" b="1" dirty="0" smtClean="0"/>
              <a:t>? </a:t>
            </a:r>
          </a:p>
          <a:p>
            <a:pPr eaLnBrk="1" hangingPunct="1"/>
            <a:r>
              <a:rPr lang="ru-RU" sz="3200" b="1" dirty="0" smtClean="0"/>
              <a:t>Как ввести в ячейку формулу, состоящую из арифметических операторов и адресов ячеек? </a:t>
            </a:r>
          </a:p>
          <a:p>
            <a:pPr eaLnBrk="1" hangingPunct="1"/>
            <a:r>
              <a:rPr lang="ru-RU" sz="3200" b="1" dirty="0" smtClean="0"/>
              <a:t>Как ввести формулу, содержащую функцию?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3444" y="6396335"/>
            <a:ext cx="26405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7"/>
          <p:cNvSpPr>
            <a:spLocks noGrp="1"/>
          </p:cNvSpPr>
          <p:nvPr>
            <p:ph type="ctrTitle"/>
          </p:nvPr>
        </p:nvSpPr>
        <p:spPr>
          <a:xfrm>
            <a:off x="2071670" y="571480"/>
            <a:ext cx="4786313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latin typeface="Century Schoolbook" pitchFamily="18" charset="0"/>
              </a:rPr>
              <a:t>ТЕСТ</a:t>
            </a:r>
          </a:p>
        </p:txBody>
      </p:sp>
      <p:sp>
        <p:nvSpPr>
          <p:cNvPr id="7" name="Text Box 5"/>
          <p:cNvSpPr>
            <a:spLocks noGrp="1" noChangeArrowheads="1"/>
          </p:cNvSpPr>
          <p:nvPr>
            <p:ph type="subTitle" idx="1"/>
          </p:nvPr>
        </p:nvSpPr>
        <p:spPr>
          <a:xfrm>
            <a:off x="857250" y="1571625"/>
            <a:ext cx="7975600" cy="533400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Вопрос №1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7188" y="2214563"/>
            <a:ext cx="8143875" cy="830262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Arial" pitchFamily="34" charset="0"/>
              </a:rPr>
              <a:t>Для обозначения адреса ячейки электронной таблицы используются: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7188" y="3286125"/>
            <a:ext cx="7000875" cy="212407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буквы русского и латинского алфавита;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только русские буквы и цифры;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буквы латинского алфавита и цифры;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специальные символы</a:t>
            </a:r>
            <a:r>
              <a:rPr lang="ru-RU" sz="2400" i="1" dirty="0">
                <a:latin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3444" y="6396335"/>
            <a:ext cx="26405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>
            <a:spLocks noGrp="1" noChangeArrowheads="1"/>
          </p:cNvSpPr>
          <p:nvPr>
            <p:ph type="subTitle" idx="1"/>
          </p:nvPr>
        </p:nvSpPr>
        <p:spPr>
          <a:xfrm>
            <a:off x="3071802" y="1428736"/>
            <a:ext cx="2913063" cy="533400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Вопрос №2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7188" y="2500313"/>
            <a:ext cx="8501092" cy="83099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Arial" pitchFamily="34" charset="0"/>
              </a:rPr>
              <a:t>Внутри ячеек </a:t>
            </a:r>
            <a:r>
              <a:rPr lang="ru-RU" sz="2400" b="1" dirty="0" smtClean="0">
                <a:latin typeface="Arial" pitchFamily="34" charset="0"/>
              </a:rPr>
              <a:t>электронной таблицы </a:t>
            </a:r>
            <a:r>
              <a:rPr lang="ru-RU" sz="2400" b="1" dirty="0">
                <a:latin typeface="Arial" pitchFamily="34" charset="0"/>
              </a:rPr>
              <a:t>могут находиться следующие данные: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7158" y="3357562"/>
            <a:ext cx="8072494" cy="212365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только числа и формулы.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только числа, текст и рисунок.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числа, формулы, текст.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ни один из перечисленных объектов.</a:t>
            </a:r>
          </a:p>
        </p:txBody>
      </p:sp>
      <p:sp>
        <p:nvSpPr>
          <p:cNvPr id="7175" name="Заголовок 7"/>
          <p:cNvSpPr>
            <a:spLocks noGrp="1"/>
          </p:cNvSpPr>
          <p:nvPr>
            <p:ph type="ctrTitle"/>
          </p:nvPr>
        </p:nvSpPr>
        <p:spPr>
          <a:xfrm>
            <a:off x="2214546" y="714356"/>
            <a:ext cx="4786313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latin typeface="Century Schoolbook" pitchFamily="18" charset="0"/>
              </a:rPr>
              <a:t>ТЕСТ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3444" y="6396335"/>
            <a:ext cx="26405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Заголовок 7"/>
          <p:cNvSpPr>
            <a:spLocks noGrp="1"/>
          </p:cNvSpPr>
          <p:nvPr>
            <p:ph type="ctrTitle"/>
          </p:nvPr>
        </p:nvSpPr>
        <p:spPr>
          <a:xfrm>
            <a:off x="2071670" y="857232"/>
            <a:ext cx="4786313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latin typeface="Century Schoolbook" pitchFamily="18" charset="0"/>
              </a:rPr>
              <a:t>ТЕСТ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5984" y="1500174"/>
            <a:ext cx="4319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Вопрос №3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7158" y="2214554"/>
            <a:ext cx="5435600" cy="46196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Arial" pitchFamily="34" charset="0"/>
              </a:rPr>
              <a:t>Формула – это: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85720" y="2643182"/>
            <a:ext cx="8572560" cy="2862322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dirty="0">
                <a:latin typeface="Arial" pitchFamily="34" charset="0"/>
              </a:rPr>
              <a:t>адреса ячеек и знаки арифметических операций.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dirty="0">
                <a:latin typeface="Arial" pitchFamily="34" charset="0"/>
              </a:rPr>
              <a:t>буквы и цифры, обозначающие адреса ячеек и знаки математических операций.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dirty="0">
                <a:latin typeface="Arial" pitchFamily="34" charset="0"/>
              </a:rPr>
              <a:t>набор стандартных констант.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dirty="0">
                <a:latin typeface="Arial" pitchFamily="34" charset="0"/>
              </a:rPr>
              <a:t>связь между исходными и рассчитываемыми данными</a:t>
            </a:r>
            <a:r>
              <a:rPr lang="ru-RU" sz="2400" dirty="0">
                <a:latin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3444" y="6396335"/>
            <a:ext cx="26405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7"/>
          <p:cNvSpPr>
            <a:spLocks noGrp="1"/>
          </p:cNvSpPr>
          <p:nvPr>
            <p:ph type="ctrTitle"/>
          </p:nvPr>
        </p:nvSpPr>
        <p:spPr>
          <a:xfrm>
            <a:off x="2071670" y="714356"/>
            <a:ext cx="4786313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latin typeface="Century Schoolbook" pitchFamily="18" charset="0"/>
              </a:rPr>
              <a:t>ТЕСТ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00298" y="1500174"/>
            <a:ext cx="3311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Вопрос №4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2143116"/>
            <a:ext cx="5472112" cy="46196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</a:rPr>
              <a:t>Относительна ссылка – это: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14282" y="2714620"/>
            <a:ext cx="8501122" cy="3600986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когда адрес, на который ссылается формула, при копировании не изменяется;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ссылка, полученная в результате копирования формулы;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когда адрес, на который ссылается формула, изменяется при копировании;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ссылка, полученная в результате перемещения формулы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3444" y="6396335"/>
            <a:ext cx="26405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Заголовок 7"/>
          <p:cNvSpPr>
            <a:spLocks noGrp="1"/>
          </p:cNvSpPr>
          <p:nvPr>
            <p:ph type="ctrTitle"/>
          </p:nvPr>
        </p:nvSpPr>
        <p:spPr>
          <a:xfrm>
            <a:off x="2000232" y="714356"/>
            <a:ext cx="4786313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latin typeface="Century Schoolbook" pitchFamily="18" charset="0"/>
              </a:rPr>
              <a:t>ТЕСТ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643174" y="1428736"/>
            <a:ext cx="3311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Вопрос №5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14313" y="2143125"/>
            <a:ext cx="5472112" cy="46196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</a:rPr>
              <a:t>Абсолютная ссылка – это: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42844" y="2643182"/>
            <a:ext cx="8643998" cy="32321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когда адрес, на который ссылается формула, при копировании не изменяется;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ссылка, полученная в результате копирования формулы;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когда адрес, на который ссылается формула, изменяется при копировании;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400" b="1" i="1" dirty="0">
                <a:latin typeface="Arial" pitchFamily="34" charset="0"/>
              </a:rPr>
              <a:t>ссылка  в Сибирь  (</a:t>
            </a:r>
            <a:r>
              <a:rPr lang="ru-RU" sz="2400" b="1" i="1" dirty="0" err="1">
                <a:latin typeface="Arial" pitchFamily="34" charset="0"/>
              </a:rPr>
              <a:t>дорев</a:t>
            </a:r>
            <a:r>
              <a:rPr lang="ru-RU" sz="2400" b="1" i="1" dirty="0">
                <a:latin typeface="Arial" pitchFamily="34" charset="0"/>
              </a:rPr>
              <a:t>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3444" y="6396335"/>
            <a:ext cx="26405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обозначения адреса ячейки электронной таблицы используются: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с)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Внутри ячеек электронной таблицы могут находиться следующие данные: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с)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Формула – это: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d)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Относительна ссылка – это: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Абсолютная ссылка – это: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а)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571480"/>
            <a:ext cx="2609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Ответы: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3444" y="6396335"/>
            <a:ext cx="26405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75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75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975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0042"/>
            <a:ext cx="975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042"/>
            <a:ext cx="975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0042"/>
            <a:ext cx="975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0042"/>
            <a:ext cx="975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6503444" y="6396335"/>
            <a:ext cx="26405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8317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Практическая  работа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286388"/>
            <a:ext cx="7058052" cy="107157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990033"/>
                </a:solidFill>
              </a:rPr>
              <a:t>Учитель информатики Бондарева Л.А.</a:t>
            </a:r>
          </a:p>
          <a:p>
            <a:pPr lvl="0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990033"/>
                </a:solidFill>
              </a:rPr>
              <a:t>Учитель математики Дрожжина Г.С.</a:t>
            </a:r>
          </a:p>
          <a:p>
            <a:pPr lvl="0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990033"/>
                </a:solidFill>
              </a:rPr>
              <a:t>МКОУ Амурская СОШ</a:t>
            </a: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784594" y="3041635"/>
            <a:ext cx="784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8358245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«Моделирование в электронных таблицах.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График и свойства 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квадратичной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функции»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714356"/>
            <a:ext cx="4572000" cy="6906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990033"/>
                </a:solidFill>
              </a:rPr>
              <a:t>Интегрированный урок алгебры с информатикой  в 9 а классе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область определение   Д </a:t>
            </a:r>
            <a:r>
              <a:rPr lang="en-US" b="1" dirty="0" smtClean="0"/>
              <a:t>(</a:t>
            </a:r>
            <a:r>
              <a:rPr lang="ru-RU" b="1" dirty="0" smtClean="0"/>
              <a:t>у) 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область значения   Е (у) 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нули функции: у=0, если </a:t>
            </a:r>
            <a:r>
              <a:rPr lang="ru-RU" b="1" dirty="0" err="1" smtClean="0"/>
              <a:t>х</a:t>
            </a:r>
            <a:r>
              <a:rPr lang="ru-RU" b="1" dirty="0" smtClean="0"/>
              <a:t> =….;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возрастает, если х…;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убывает, если х…;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у&gt;0, если х…;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</a:t>
            </a:r>
            <a:r>
              <a:rPr lang="en-US" b="1" dirty="0" smtClean="0"/>
              <a:t>&lt;0</a:t>
            </a:r>
            <a:r>
              <a:rPr lang="ru-RU" b="1" dirty="0" smtClean="0"/>
              <a:t>, если </a:t>
            </a:r>
            <a:r>
              <a:rPr lang="ru-RU" b="1" dirty="0" err="1" smtClean="0"/>
              <a:t>х</a:t>
            </a:r>
            <a:r>
              <a:rPr lang="ru-RU" b="1" dirty="0" smtClean="0"/>
              <a:t> …;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наибольшее значение функции;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наименьшее значение функции.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71480"/>
            <a:ext cx="79296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Алгоритм исследования функции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75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75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975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975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503444" y="6396335"/>
            <a:ext cx="26405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8824938" cy="551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28"/>
            <a:ext cx="8896344" cy="556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503444" y="6396335"/>
            <a:ext cx="26405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571480"/>
            <a:ext cx="68317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Электронный тест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2239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 – № 233,  243а, 246.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4000" b="1" dirty="0" smtClean="0"/>
              <a:t>И – Тема 3.1 из практикума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3444" y="6396335"/>
            <a:ext cx="26405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алгебра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71480"/>
            <a:ext cx="6405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500298" y="1285860"/>
            <a:ext cx="64293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638"/>
            <a:r>
              <a:rPr lang="ru-RU" sz="2400" b="1" dirty="0">
                <a:latin typeface="Calibri" pitchFamily="34" charset="0"/>
              </a:rPr>
              <a:t>В заключении урока мы просим вас</a:t>
            </a:r>
          </a:p>
          <a:p>
            <a:pPr indent="20638"/>
            <a:r>
              <a:rPr lang="ru-RU" sz="2400" b="1" dirty="0">
                <a:latin typeface="Calibri" pitchFamily="34" charset="0"/>
              </a:rPr>
              <a:t> выразить свое       настроение с </a:t>
            </a:r>
          </a:p>
          <a:p>
            <a:pPr indent="20638"/>
            <a:r>
              <a:rPr lang="ru-RU" sz="2400" b="1" dirty="0">
                <a:latin typeface="Calibri" pitchFamily="34" charset="0"/>
              </a:rPr>
              <a:t>помощью одной из этих картинок</a:t>
            </a:r>
          </a:p>
        </p:txBody>
      </p:sp>
      <p:pic>
        <p:nvPicPr>
          <p:cNvPr id="4" name="Picture 0" descr="Без имени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1930400" cy="193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7030A0"/>
            </a:solidFill>
          </a:ln>
        </p:spPr>
      </p:pic>
      <p:pic>
        <p:nvPicPr>
          <p:cNvPr id="24581" name="Picture 10" descr="Без имени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643182"/>
            <a:ext cx="1930400" cy="188118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4582" name="Picture 8" descr="Без имени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143248"/>
            <a:ext cx="1930400" cy="188118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4583" name="Picture 12" descr="Без имени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429000"/>
            <a:ext cx="1930400" cy="19304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4584" name="Прямоугольник 7"/>
          <p:cNvSpPr>
            <a:spLocks noChangeArrowheads="1"/>
          </p:cNvSpPr>
          <p:nvPr/>
        </p:nvSpPr>
        <p:spPr bwMode="auto">
          <a:xfrm>
            <a:off x="357158" y="3643314"/>
            <a:ext cx="1857375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8000"/>
                </a:solidFill>
                <a:latin typeface="Calibri" pitchFamily="34" charset="0"/>
              </a:rPr>
              <a:t>Интерес</a:t>
            </a:r>
          </a:p>
        </p:txBody>
      </p:sp>
      <p:sp>
        <p:nvSpPr>
          <p:cNvPr id="24585" name="Прямоугольник 8"/>
          <p:cNvSpPr>
            <a:spLocks noChangeArrowheads="1"/>
          </p:cNvSpPr>
          <p:nvPr/>
        </p:nvSpPr>
        <p:spPr bwMode="auto">
          <a:xfrm>
            <a:off x="2500298" y="4572008"/>
            <a:ext cx="1857375" cy="8302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E62C58"/>
                </a:solidFill>
                <a:latin typeface="Calibri" pitchFamily="34" charset="0"/>
              </a:rPr>
              <a:t>Удовлетворение</a:t>
            </a:r>
          </a:p>
        </p:txBody>
      </p:sp>
      <p:sp>
        <p:nvSpPr>
          <p:cNvPr id="24586" name="Прямоугольник 9"/>
          <p:cNvSpPr>
            <a:spLocks noChangeArrowheads="1"/>
          </p:cNvSpPr>
          <p:nvPr/>
        </p:nvSpPr>
        <p:spPr bwMode="auto">
          <a:xfrm rot="10800000" flipV="1">
            <a:off x="4572000" y="5143512"/>
            <a:ext cx="2214562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Непонимание</a:t>
            </a:r>
          </a:p>
        </p:txBody>
      </p:sp>
      <p:sp>
        <p:nvSpPr>
          <p:cNvPr id="24587" name="Прямоугольник 10"/>
          <p:cNvSpPr>
            <a:spLocks noChangeArrowheads="1"/>
          </p:cNvSpPr>
          <p:nvPr/>
        </p:nvSpPr>
        <p:spPr bwMode="auto">
          <a:xfrm flipH="1">
            <a:off x="6858000" y="5516563"/>
            <a:ext cx="2286000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accent1"/>
                </a:solidFill>
                <a:latin typeface="Calibri" pitchFamily="34" charset="0"/>
              </a:rPr>
              <a:t>Безразличие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357166"/>
            <a:ext cx="3670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4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611188" y="3716338"/>
            <a:ext cx="5329237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50000">
                      <a:srgbClr val="0066FF"/>
                    </a:gs>
                    <a:gs pos="100000">
                      <a:srgbClr val="66FF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50000">
                      <a:srgbClr val="0066FF"/>
                    </a:gs>
                    <a:gs pos="100000">
                      <a:srgbClr val="66FF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 РАБОТУ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Список использованной литературы и </a:t>
            </a:r>
            <a:r>
              <a:rPr lang="ru-RU" b="1" dirty="0" err="1" smtClean="0">
                <a:solidFill>
                  <a:srgbClr val="C00000"/>
                </a:solidFill>
              </a:rPr>
              <a:t>Интернет-источников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Макарова, Н.В. Информатика. 8-9 класс. Базовый курс. Теория / Под ред.Н.В. Макаровой. – СПб.: Питер, 2009. </a:t>
            </a:r>
          </a:p>
          <a:p>
            <a:pPr lvl="0"/>
            <a:r>
              <a:rPr lang="ru-RU" sz="1800" dirty="0" smtClean="0"/>
              <a:t>Макарова, Н.В. Информатика. 7-9 класс. Базовый курс. Практикум-задачник по моделированию / Под ред.Н.В. Макаровой. – СПб.: Питер, 2009. </a:t>
            </a:r>
          </a:p>
          <a:p>
            <a:pPr lvl="0"/>
            <a:r>
              <a:rPr lang="ru-RU" sz="1800" dirty="0" smtClean="0"/>
              <a:t>Макарычев, Ю.Н. Алгебра. 9 класс. / под ред.С.А. </a:t>
            </a:r>
            <a:r>
              <a:rPr lang="ru-RU" sz="1800" dirty="0" err="1" smtClean="0"/>
              <a:t>Теляковского</a:t>
            </a:r>
            <a:r>
              <a:rPr lang="ru-RU" sz="1800" dirty="0" smtClean="0"/>
              <a:t>. – М.: Просвещение, 2011. </a:t>
            </a:r>
          </a:p>
          <a:p>
            <a:pPr lvl="0"/>
            <a:r>
              <a:rPr lang="ru-RU" sz="1800" u="sng" dirty="0" smtClean="0">
                <a:hlinkClick r:id="rId2"/>
              </a:rPr>
              <a:t>http://www.ezhva-licey.ru/teachers/nmr/metodich_razrabotki/itogi_uroka/</a:t>
            </a:r>
            <a:endParaRPr lang="ru-RU" sz="1800" dirty="0" smtClean="0"/>
          </a:p>
          <a:p>
            <a:pPr lvl="0"/>
            <a:r>
              <a:rPr lang="ru-RU" sz="1800" u="sng" dirty="0" smtClean="0">
                <a:hlinkClick r:id="rId3"/>
              </a:rPr>
              <a:t>http://mp3downloadfree.ru/?chr=2</a:t>
            </a:r>
            <a:r>
              <a:rPr lang="ru-RU" sz="1800" dirty="0" smtClean="0"/>
              <a:t> музыка</a:t>
            </a:r>
          </a:p>
          <a:p>
            <a:r>
              <a:rPr lang="ru-RU" sz="1800" u="sng" dirty="0" smtClean="0">
                <a:hlinkClick r:id="rId4"/>
              </a:rPr>
              <a:t>http://www.koipkro.kostroma.ru/Buy/School_13/DocLib8/Forms/AllItems.aspx?RootFolder=%2FBuy%2FSchool_13%2FDocLib8%2F%D0%98%D0%BD%D1%82%D0%B5%D0%B3%D1%80%D0%B8%D1%80%D0%BE%D0%B2%D0%B0%D0%BD%D0%BD%D1%8B%D0%B5%20%D1%83%D1%80%D0%BE%D0%BA%D0%B8%2F%D0%93%D1%80%D0%B0%D1%84%D0%B8%D0%BA%20%D0%B8%20%D1%81%D0%B2%D0%BE%D0%B9%D1%81%D1%82%D0%B2%D0%B0%20%D0%BA%D0%B2%D0%B0%D0%B4%D1%80%D0%B0%D1%82%D0%B8%D1%87%D0%BD%D0%BE%D0%B9%20%D1%84%D1%83%D0%BD%D0%BA%D1%86%D0%B8%D0%B8%2E%20%D0%90%D0%B2%D1%82%D0%BE%D1%80%D1%8B%20%D0%A2%2E%D0%9D%2E%20%D0%A2%D0%B8%D1%82%D0%BE%D0%B2%D0%B0%20%D0%B8%20%D0%A2%2E%D0%9B%2E%20%D0%9B%D1%8E%D0%B1%D0%B8%D0%BC%D0%BE%D0%B2%D0%B0&amp;FolderCTID=0x012000838BD87DCD621D4EAC9FF52ADD720775&amp;View=%7B863EE2D1-2679-4981-884F-10B58A144C46%7D</a:t>
            </a:r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Организационный момент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Устный счет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Задание на соответствие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Повторение материала и тестирование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Выполнение практической работы на компьютере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Выполнение электронного теста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Домашнее задание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Итог урока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Рефлексия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571480"/>
            <a:ext cx="3673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урока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214290"/>
          <a:ext cx="7858179" cy="6423014"/>
        </p:xfrm>
        <a:graphic>
          <a:graphicData uri="http://schemas.openxmlformats.org/drawingml/2006/table">
            <a:tbl>
              <a:tblPr/>
              <a:tblGrid>
                <a:gridCol w="3864960"/>
                <a:gridCol w="1832212"/>
                <a:gridCol w="2161007"/>
              </a:tblGrid>
              <a:tr h="8149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Arial"/>
                        </a:rPr>
                        <a:t>Оценочный</a:t>
                      </a:r>
                      <a:r>
                        <a:rPr lang="ru-RU" sz="2000" b="0" i="0" u="none" strike="noStrike" dirty="0">
                          <a:latin typeface="Arial"/>
                        </a:rPr>
                        <a:t> </a:t>
                      </a:r>
                      <a:r>
                        <a:rPr lang="ru-RU" sz="2000" b="1" i="0" u="none" strike="noStrike" dirty="0">
                          <a:latin typeface="Arial"/>
                        </a:rPr>
                        <a:t>лист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8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latin typeface="Arial"/>
                        </a:rPr>
                        <a:t>   Фамилия</a:t>
                      </a:r>
                      <a:r>
                        <a:rPr lang="ru-RU" sz="2000" b="0" i="0" u="none" strike="noStrike" dirty="0">
                          <a:latin typeface="Arial"/>
                        </a:rPr>
                        <a:t>, Имя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latin typeface="Arial"/>
                        </a:rPr>
                        <a:t>   Класс</a:t>
                      </a:r>
                      <a:endParaRPr lang="ru-RU" sz="2000" b="0" i="0" u="none" strike="noStrike" dirty="0">
                        <a:latin typeface="Arial"/>
                      </a:endParaRP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latin typeface="Arial"/>
                        </a:rPr>
                        <a:t>Алгебра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latin typeface="Arial"/>
                        </a:rPr>
                        <a:t>Информатика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6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Arial"/>
                        </a:rPr>
                        <a:t>Этапы урока</a:t>
                      </a:r>
                    </a:p>
                  </a:txBody>
                  <a:tcPr marL="7520" marR="7520" marT="7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Arial"/>
                        </a:rPr>
                        <a:t>Оценка</a:t>
                      </a:r>
                    </a:p>
                  </a:txBody>
                  <a:tcPr marL="7520" marR="7520" marT="7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80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latin typeface="Arial"/>
                        </a:rPr>
                        <a:t>  1</a:t>
                      </a:r>
                      <a:r>
                        <a:rPr lang="ru-RU" sz="2000" b="0" i="0" u="none" strike="noStrike" dirty="0">
                          <a:latin typeface="Arial"/>
                        </a:rPr>
                        <a:t>. Задание на соответствие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latin typeface="Arial"/>
                        </a:rPr>
                        <a:t>   2</a:t>
                      </a:r>
                      <a:r>
                        <a:rPr lang="ru-RU" sz="2000" b="0" i="0" u="none" strike="noStrike" dirty="0">
                          <a:latin typeface="Arial"/>
                        </a:rPr>
                        <a:t>. Тестирование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695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 smtClean="0">
                          <a:latin typeface="Arial"/>
                        </a:rPr>
                        <a:t>   3</a:t>
                      </a:r>
                      <a:r>
                        <a:rPr lang="ru-RU" sz="2000" b="0" i="0" u="none" strike="noStrike" dirty="0">
                          <a:latin typeface="Arial"/>
                        </a:rPr>
                        <a:t>. Практическая работа</a:t>
                      </a:r>
                    </a:p>
                  </a:txBody>
                  <a:tcPr marL="7520" marR="7520" marT="7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19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1" u="none" strike="noStrike" dirty="0" smtClean="0">
                          <a:latin typeface="Arial"/>
                        </a:rPr>
                        <a:t>   №</a:t>
                      </a:r>
                      <a:r>
                        <a:rPr lang="ru-RU" sz="2000" b="0" i="1" u="none" strike="noStrike" dirty="0">
                          <a:latin typeface="Arial"/>
                        </a:rPr>
                        <a:t>1. Построение графика  </a:t>
                      </a:r>
                      <a:r>
                        <a:rPr lang="ru-RU" sz="2000" b="0" i="1" u="none" strike="noStrike" dirty="0" smtClean="0">
                          <a:latin typeface="Arial"/>
                        </a:rPr>
                        <a:t>                              квадратичной </a:t>
                      </a:r>
                      <a:r>
                        <a:rPr lang="ru-RU" sz="2000" b="0" i="1" u="none" strike="noStrike" dirty="0">
                          <a:latin typeface="Arial"/>
                        </a:rPr>
                        <a:t>функции</a:t>
                      </a:r>
                    </a:p>
                  </a:txBody>
                  <a:tcPr marL="7520" marR="7520" marT="7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173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1" u="none" strike="noStrike" dirty="0" smtClean="0">
                          <a:latin typeface="Arial"/>
                        </a:rPr>
                        <a:t>   №</a:t>
                      </a:r>
                      <a:r>
                        <a:rPr lang="ru-RU" sz="2000" b="0" i="1" u="none" strike="noStrike" dirty="0">
                          <a:latin typeface="Arial"/>
                        </a:rPr>
                        <a:t>2. Построить график и описать преобразование</a:t>
                      </a:r>
                    </a:p>
                  </a:txBody>
                  <a:tcPr marL="7520" marR="7520" marT="7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173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1" u="none" strike="noStrike" dirty="0" smtClean="0">
                          <a:latin typeface="Arial"/>
                        </a:rPr>
                        <a:t>   №</a:t>
                      </a:r>
                      <a:r>
                        <a:rPr lang="ru-RU" sz="2000" b="0" i="1" u="none" strike="noStrike" dirty="0">
                          <a:latin typeface="Arial"/>
                        </a:rPr>
                        <a:t>3. Исследование функции по графику</a:t>
                      </a:r>
                    </a:p>
                  </a:txBody>
                  <a:tcPr marL="7520" marR="7520" marT="7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80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latin typeface="Arial"/>
                        </a:rPr>
                        <a:t>  4</a:t>
                      </a:r>
                      <a:r>
                        <a:rPr lang="ru-RU" sz="2000" b="0" i="0" u="none" strike="noStrike" dirty="0">
                          <a:latin typeface="Arial"/>
                        </a:rPr>
                        <a:t>. Электронное тестирование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latin typeface="Arial"/>
                        </a:rPr>
                        <a:t>  Средний </a:t>
                      </a:r>
                      <a:r>
                        <a:rPr lang="ru-RU" sz="2000" b="1" i="0" u="none" strike="noStrike" dirty="0">
                          <a:latin typeface="Arial"/>
                        </a:rPr>
                        <a:t>балл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695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 smtClean="0">
                          <a:latin typeface="Arial"/>
                        </a:rPr>
                        <a:t>  Оценка </a:t>
                      </a:r>
                      <a:r>
                        <a:rPr lang="ru-RU" sz="2000" b="1" i="0" u="none" strike="noStrike" dirty="0">
                          <a:latin typeface="Arial"/>
                        </a:rPr>
                        <a:t>за урок</a:t>
                      </a:r>
                    </a:p>
                  </a:txBody>
                  <a:tcPr marL="7520" marR="7520" marT="7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8501090" cy="121444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</a:rPr>
              <a:t>График какой функции , изображенной на рисунках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соответствует  указанной формуле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</a:rPr>
              <a:t>            </a:t>
            </a:r>
            <a:r>
              <a:rPr lang="ru-RU" sz="4000" b="1" i="1" dirty="0" smtClean="0">
                <a:solidFill>
                  <a:schemeClr val="tx1"/>
                </a:solidFill>
              </a:rPr>
              <a:t>у</a:t>
            </a:r>
            <a:r>
              <a:rPr lang="en-US" sz="4000" b="1" i="1" dirty="0" smtClean="0">
                <a:solidFill>
                  <a:schemeClr val="tx1"/>
                </a:solidFill>
              </a:rPr>
              <a:t>=3</a:t>
            </a:r>
            <a:r>
              <a:rPr lang="ru-RU" sz="4000" b="1" i="1" dirty="0" err="1" smtClean="0">
                <a:solidFill>
                  <a:schemeClr val="tx1"/>
                </a:solidFill>
              </a:rPr>
              <a:t>х</a:t>
            </a:r>
            <a:r>
              <a:rPr lang="en-US" sz="4000" b="1" i="1" baseline="30000" dirty="0" smtClean="0">
                <a:solidFill>
                  <a:schemeClr val="tx1"/>
                </a:solidFill>
              </a:rPr>
              <a:t>2</a:t>
            </a:r>
            <a:r>
              <a:rPr lang="en-US" sz="4000" b="1" i="1" dirty="0" smtClean="0">
                <a:solidFill>
                  <a:schemeClr val="tx1"/>
                </a:solidFill>
              </a:rPr>
              <a:t>+1</a:t>
            </a:r>
            <a:r>
              <a:rPr lang="ru-RU" sz="4000" b="1" i="1" dirty="0" smtClean="0">
                <a:solidFill>
                  <a:schemeClr val="tx1"/>
                </a:solidFill>
              </a:rPr>
              <a:t>                             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357298"/>
            <a:ext cx="3857652" cy="5500702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endParaRPr lang="en-US" sz="1600" dirty="0" smtClean="0"/>
          </a:p>
          <a:p>
            <a:pPr marL="0" indent="0" eaLnBrk="1" hangingPunct="1">
              <a:buFontTx/>
              <a:buNone/>
            </a:pPr>
            <a:r>
              <a:rPr lang="en-US" sz="1600" dirty="0" smtClean="0"/>
              <a:t>                  </a:t>
            </a:r>
            <a:r>
              <a:rPr lang="ru-RU" sz="1600" dirty="0" smtClean="0"/>
              <a:t>                </a:t>
            </a:r>
            <a:r>
              <a:rPr lang="en-US" sz="1600" dirty="0" smtClean="0"/>
              <a:t> </a:t>
            </a:r>
            <a:r>
              <a:rPr lang="en-US" b="1" dirty="0" smtClean="0">
                <a:solidFill>
                  <a:srgbClr val="6600CC"/>
                </a:solidFill>
              </a:rPr>
              <a:t>4</a:t>
            </a:r>
          </a:p>
          <a:p>
            <a:pPr marL="0" indent="0" eaLnBrk="1" hangingPunct="1"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   </a:t>
            </a:r>
            <a:r>
              <a:rPr lang="ru-RU" sz="1800" b="1" dirty="0" smtClean="0">
                <a:solidFill>
                  <a:srgbClr val="6600CC"/>
                </a:solidFill>
              </a:rPr>
              <a:t>              </a:t>
            </a:r>
            <a:r>
              <a:rPr lang="en-US" sz="1800" b="1" dirty="0" smtClean="0">
                <a:solidFill>
                  <a:srgbClr val="6600CC"/>
                </a:solidFill>
              </a:rPr>
              <a:t>   </a:t>
            </a:r>
            <a:r>
              <a:rPr lang="en-US" b="1" dirty="0" smtClean="0">
                <a:solidFill>
                  <a:srgbClr val="6600CC"/>
                </a:solidFill>
              </a:rPr>
              <a:t>1</a:t>
            </a:r>
          </a:p>
          <a:p>
            <a:pPr marL="0" indent="0" eaLnBrk="1" hangingPunct="1"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                             </a:t>
            </a: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1800" b="1" dirty="0" smtClean="0">
                <a:solidFill>
                  <a:srgbClr val="6600CC"/>
                </a:solidFill>
              </a:rPr>
              <a:t>                                                       </a:t>
            </a:r>
            <a:r>
              <a:rPr lang="en-US" b="1" dirty="0" smtClean="0">
                <a:solidFill>
                  <a:srgbClr val="6600CC"/>
                </a:solidFill>
              </a:rPr>
              <a:t>1</a:t>
            </a:r>
            <a:endParaRPr lang="ru-RU" b="1" dirty="0" smtClean="0">
              <a:solidFill>
                <a:srgbClr val="6600CC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447800"/>
            <a:ext cx="34290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rgbClr val="6600CC"/>
                </a:solidFill>
              </a:rPr>
              <a:t>    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rgbClr val="6600CC"/>
                </a:solidFill>
              </a:rPr>
              <a:t> </a:t>
            </a:r>
            <a:r>
              <a:rPr lang="ru-RU" sz="1800" dirty="0" smtClean="0">
                <a:solidFill>
                  <a:srgbClr val="6600CC"/>
                </a:solidFill>
              </a:rPr>
              <a:t>      </a:t>
            </a:r>
            <a:r>
              <a:rPr lang="en-US" sz="1800" dirty="0" smtClean="0">
                <a:solidFill>
                  <a:srgbClr val="6600CC"/>
                </a:solidFill>
              </a:rPr>
              <a:t>   </a:t>
            </a:r>
            <a:r>
              <a:rPr lang="en-US" b="1" dirty="0" smtClean="0">
                <a:solidFill>
                  <a:srgbClr val="6600CC"/>
                </a:solidFill>
              </a:rPr>
              <a:t>1</a:t>
            </a:r>
          </a:p>
          <a:p>
            <a:pPr marL="0" indent="0" eaLnBrk="1" hangingPunct="1"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1800" dirty="0" smtClean="0">
                <a:solidFill>
                  <a:srgbClr val="6600CC"/>
                </a:solidFill>
              </a:rPr>
              <a:t>   </a:t>
            </a:r>
            <a:r>
              <a:rPr lang="en-US" sz="1800" dirty="0" smtClean="0">
                <a:solidFill>
                  <a:srgbClr val="6600CC"/>
                </a:solidFill>
              </a:rPr>
              <a:t>                     </a:t>
            </a:r>
            <a:r>
              <a:rPr lang="en-US" dirty="0" smtClean="0">
                <a:solidFill>
                  <a:srgbClr val="6600CC"/>
                </a:solidFill>
              </a:rPr>
              <a:t>  </a:t>
            </a:r>
            <a:r>
              <a:rPr lang="en-US" b="1" dirty="0" smtClean="0">
                <a:solidFill>
                  <a:srgbClr val="6600CC"/>
                </a:solidFill>
              </a:rPr>
              <a:t>1</a:t>
            </a:r>
            <a:endParaRPr lang="ru-RU" b="1" dirty="0" smtClean="0">
              <a:solidFill>
                <a:srgbClr val="6600CC"/>
              </a:solidFill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685800" y="1524000"/>
            <a:ext cx="2695575" cy="2438400"/>
            <a:chOff x="672" y="960"/>
            <a:chExt cx="1698" cy="1536"/>
          </a:xfrm>
        </p:grpSpPr>
        <p:sp>
          <p:nvSpPr>
            <p:cNvPr id="4130" name="Line 5"/>
            <p:cNvSpPr>
              <a:spLocks noChangeShapeType="1"/>
            </p:cNvSpPr>
            <p:nvPr/>
          </p:nvSpPr>
          <p:spPr bwMode="auto">
            <a:xfrm>
              <a:off x="1444" y="1021"/>
              <a:ext cx="1" cy="1475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31" name="Line 6"/>
            <p:cNvSpPr>
              <a:spLocks noChangeShapeType="1"/>
            </p:cNvSpPr>
            <p:nvPr/>
          </p:nvSpPr>
          <p:spPr bwMode="auto">
            <a:xfrm>
              <a:off x="672" y="1820"/>
              <a:ext cx="16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3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256" y="1872"/>
              <a:ext cx="114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13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248" y="960"/>
              <a:ext cx="181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13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296" y="1872"/>
              <a:ext cx="111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4572000" y="1524000"/>
            <a:ext cx="2695575" cy="2438400"/>
            <a:chOff x="672" y="960"/>
            <a:chExt cx="1698" cy="1536"/>
          </a:xfrm>
        </p:grpSpPr>
        <p:sp>
          <p:nvSpPr>
            <p:cNvPr id="4125" name="Line 55"/>
            <p:cNvSpPr>
              <a:spLocks noChangeShapeType="1"/>
            </p:cNvSpPr>
            <p:nvPr/>
          </p:nvSpPr>
          <p:spPr bwMode="auto">
            <a:xfrm>
              <a:off x="1444" y="1021"/>
              <a:ext cx="1" cy="1475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26" name="Line 56"/>
            <p:cNvSpPr>
              <a:spLocks noChangeShapeType="1"/>
            </p:cNvSpPr>
            <p:nvPr/>
          </p:nvSpPr>
          <p:spPr bwMode="auto">
            <a:xfrm>
              <a:off x="672" y="1820"/>
              <a:ext cx="16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27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2256" y="1872"/>
              <a:ext cx="114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128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1248" y="960"/>
              <a:ext cx="181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129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1296" y="1872"/>
              <a:ext cx="111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905000" y="4038600"/>
            <a:ext cx="2695575" cy="2438400"/>
            <a:chOff x="672" y="960"/>
            <a:chExt cx="1698" cy="1536"/>
          </a:xfrm>
        </p:grpSpPr>
        <p:sp>
          <p:nvSpPr>
            <p:cNvPr id="4120" name="Line 61"/>
            <p:cNvSpPr>
              <a:spLocks noChangeShapeType="1"/>
            </p:cNvSpPr>
            <p:nvPr/>
          </p:nvSpPr>
          <p:spPr bwMode="auto">
            <a:xfrm>
              <a:off x="1444" y="1021"/>
              <a:ext cx="1" cy="1475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21" name="Line 62"/>
            <p:cNvSpPr>
              <a:spLocks noChangeShapeType="1"/>
            </p:cNvSpPr>
            <p:nvPr/>
          </p:nvSpPr>
          <p:spPr bwMode="auto">
            <a:xfrm>
              <a:off x="672" y="1820"/>
              <a:ext cx="16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22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256" y="1872"/>
              <a:ext cx="114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123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1248" y="960"/>
              <a:ext cx="181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124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1296" y="1872"/>
              <a:ext cx="111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5867400" y="3962400"/>
            <a:ext cx="2695575" cy="2438400"/>
            <a:chOff x="672" y="960"/>
            <a:chExt cx="1698" cy="1536"/>
          </a:xfrm>
        </p:grpSpPr>
        <p:sp>
          <p:nvSpPr>
            <p:cNvPr id="4115" name="Line 67"/>
            <p:cNvSpPr>
              <a:spLocks noChangeShapeType="1"/>
            </p:cNvSpPr>
            <p:nvPr/>
          </p:nvSpPr>
          <p:spPr bwMode="auto">
            <a:xfrm>
              <a:off x="1444" y="1021"/>
              <a:ext cx="1" cy="1475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16" name="Line 68"/>
            <p:cNvSpPr>
              <a:spLocks noChangeShapeType="1"/>
            </p:cNvSpPr>
            <p:nvPr/>
          </p:nvSpPr>
          <p:spPr bwMode="auto">
            <a:xfrm>
              <a:off x="672" y="1820"/>
              <a:ext cx="16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17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2256" y="1872"/>
              <a:ext cx="114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118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1248" y="960"/>
              <a:ext cx="181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119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1296" y="1872"/>
              <a:ext cx="111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4105" name="Line 72"/>
          <p:cNvSpPr>
            <a:spLocks noChangeShapeType="1"/>
          </p:cNvSpPr>
          <p:nvPr/>
        </p:nvSpPr>
        <p:spPr bwMode="auto">
          <a:xfrm>
            <a:off x="1828800" y="1752600"/>
            <a:ext cx="457200" cy="1600200"/>
          </a:xfrm>
          <a:prstGeom prst="line">
            <a:avLst/>
          </a:pr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6" name="Arc 73"/>
          <p:cNvSpPr>
            <a:spLocks/>
          </p:cNvSpPr>
          <p:nvPr/>
        </p:nvSpPr>
        <p:spPr bwMode="auto">
          <a:xfrm flipH="1">
            <a:off x="5486400" y="1752600"/>
            <a:ext cx="609600" cy="914400"/>
          </a:xfrm>
          <a:custGeom>
            <a:avLst/>
            <a:gdLst>
              <a:gd name="T0" fmla="*/ 2147483647 w 43200"/>
              <a:gd name="T1" fmla="*/ 2147483647 h 24005"/>
              <a:gd name="T2" fmla="*/ 2147483647 w 43200"/>
              <a:gd name="T3" fmla="*/ 0 h 24005"/>
              <a:gd name="T4" fmla="*/ 2147483647 w 43200"/>
              <a:gd name="T5" fmla="*/ 2147483647 h 24005"/>
              <a:gd name="T6" fmla="*/ 0 60000 65536"/>
              <a:gd name="T7" fmla="*/ 0 60000 65536"/>
              <a:gd name="T8" fmla="*/ 0 60000 65536"/>
              <a:gd name="T9" fmla="*/ 0 w 43200"/>
              <a:gd name="T10" fmla="*/ 0 h 24005"/>
              <a:gd name="T11" fmla="*/ 43200 w 43200"/>
              <a:gd name="T12" fmla="*/ 24005 h 24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05" fill="none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</a:path>
              <a:path w="43200" h="24005" stroke="0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  <a:lnTo>
                  <a:pt x="21600" y="2405"/>
                </a:lnTo>
                <a:lnTo>
                  <a:pt x="43095" y="279"/>
                </a:lnTo>
                <a:close/>
              </a:path>
            </a:pathLst>
          </a:cu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rc 74"/>
          <p:cNvSpPr>
            <a:spLocks/>
          </p:cNvSpPr>
          <p:nvPr/>
        </p:nvSpPr>
        <p:spPr bwMode="auto">
          <a:xfrm flipH="1">
            <a:off x="3048000" y="4495800"/>
            <a:ext cx="609600" cy="914400"/>
          </a:xfrm>
          <a:custGeom>
            <a:avLst/>
            <a:gdLst>
              <a:gd name="T0" fmla="*/ 2147483647 w 43200"/>
              <a:gd name="T1" fmla="*/ 2147483647 h 24005"/>
              <a:gd name="T2" fmla="*/ 2147483647 w 43200"/>
              <a:gd name="T3" fmla="*/ 0 h 24005"/>
              <a:gd name="T4" fmla="*/ 2147483647 w 43200"/>
              <a:gd name="T5" fmla="*/ 2147483647 h 24005"/>
              <a:gd name="T6" fmla="*/ 0 60000 65536"/>
              <a:gd name="T7" fmla="*/ 0 60000 65536"/>
              <a:gd name="T8" fmla="*/ 0 60000 65536"/>
              <a:gd name="T9" fmla="*/ 0 w 43200"/>
              <a:gd name="T10" fmla="*/ 0 h 24005"/>
              <a:gd name="T11" fmla="*/ 43200 w 43200"/>
              <a:gd name="T12" fmla="*/ 24005 h 24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05" fill="none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</a:path>
              <a:path w="43200" h="24005" stroke="0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  <a:lnTo>
                  <a:pt x="21600" y="2405"/>
                </a:lnTo>
                <a:lnTo>
                  <a:pt x="43095" y="279"/>
                </a:lnTo>
                <a:close/>
              </a:path>
            </a:pathLst>
          </a:cu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Arc 75"/>
          <p:cNvSpPr>
            <a:spLocks/>
          </p:cNvSpPr>
          <p:nvPr/>
        </p:nvSpPr>
        <p:spPr bwMode="auto">
          <a:xfrm flipH="1" flipV="1">
            <a:off x="6781800" y="5029200"/>
            <a:ext cx="609600" cy="990600"/>
          </a:xfrm>
          <a:custGeom>
            <a:avLst/>
            <a:gdLst>
              <a:gd name="T0" fmla="*/ 2147483647 w 43200"/>
              <a:gd name="T1" fmla="*/ 2147483647 h 24005"/>
              <a:gd name="T2" fmla="*/ 2147483647 w 43200"/>
              <a:gd name="T3" fmla="*/ 0 h 24005"/>
              <a:gd name="T4" fmla="*/ 2147483647 w 43200"/>
              <a:gd name="T5" fmla="*/ 2147483647 h 24005"/>
              <a:gd name="T6" fmla="*/ 0 60000 65536"/>
              <a:gd name="T7" fmla="*/ 0 60000 65536"/>
              <a:gd name="T8" fmla="*/ 0 60000 65536"/>
              <a:gd name="T9" fmla="*/ 0 w 43200"/>
              <a:gd name="T10" fmla="*/ 0 h 24005"/>
              <a:gd name="T11" fmla="*/ 43200 w 43200"/>
              <a:gd name="T12" fmla="*/ 24005 h 24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05" fill="none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</a:path>
              <a:path w="43200" h="24005" stroke="0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  <a:lnTo>
                  <a:pt x="21600" y="2405"/>
                </a:lnTo>
                <a:lnTo>
                  <a:pt x="43095" y="279"/>
                </a:lnTo>
                <a:close/>
              </a:path>
            </a:pathLst>
          </a:cu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WordArt 76"/>
          <p:cNvSpPr>
            <a:spLocks noChangeArrowheads="1" noChangeShapeType="1" noTextEdit="1"/>
          </p:cNvSpPr>
          <p:nvPr/>
        </p:nvSpPr>
        <p:spPr bwMode="auto">
          <a:xfrm>
            <a:off x="785813" y="1571625"/>
            <a:ext cx="14287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4110" name="WordArt 77"/>
          <p:cNvSpPr>
            <a:spLocks noChangeArrowheads="1" noChangeShapeType="1" noTextEdit="1"/>
          </p:cNvSpPr>
          <p:nvPr/>
        </p:nvSpPr>
        <p:spPr bwMode="auto">
          <a:xfrm>
            <a:off x="4714875" y="1643063"/>
            <a:ext cx="228600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4111" name="WordArt 78"/>
          <p:cNvSpPr>
            <a:spLocks noChangeArrowheads="1" noChangeShapeType="1" noTextEdit="1"/>
          </p:cNvSpPr>
          <p:nvPr/>
        </p:nvSpPr>
        <p:spPr bwMode="auto">
          <a:xfrm>
            <a:off x="2133600" y="428625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4112" name="WordArt 79"/>
          <p:cNvSpPr>
            <a:spLocks noChangeArrowheads="1" noChangeShapeType="1" noTextEdit="1"/>
          </p:cNvSpPr>
          <p:nvPr/>
        </p:nvSpPr>
        <p:spPr bwMode="auto">
          <a:xfrm>
            <a:off x="6143625" y="4143375"/>
            <a:ext cx="228600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4113" name="Rectangle 80"/>
          <p:cNvSpPr>
            <a:spLocks noChangeArrowheads="1"/>
          </p:cNvSpPr>
          <p:nvPr/>
        </p:nvSpPr>
        <p:spPr bwMode="auto">
          <a:xfrm>
            <a:off x="7143768" y="1071546"/>
            <a:ext cx="1714512" cy="5715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4114" name="WordArt 82"/>
          <p:cNvSpPr>
            <a:spLocks noChangeArrowheads="1" noChangeShapeType="1" noTextEdit="1"/>
          </p:cNvSpPr>
          <p:nvPr/>
        </p:nvSpPr>
        <p:spPr bwMode="auto">
          <a:xfrm>
            <a:off x="7924800" y="304800"/>
            <a:ext cx="647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857224" y="0"/>
            <a:ext cx="784860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Устный счет: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71480"/>
            <a:ext cx="7815262" cy="12287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b="1" i="1" dirty="0" smtClean="0">
                <a:solidFill>
                  <a:srgbClr val="6600CC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График какой функции изображенной на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рисунках соответствует  указанной формуле</a:t>
            </a:r>
            <a:r>
              <a:rPr lang="en-US" sz="2800" b="1" i="1" dirty="0" smtClean="0">
                <a:solidFill>
                  <a:schemeClr val="tx1"/>
                </a:solidFill>
              </a:rPr>
              <a:t>  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/>
              <a:t>                                                                </a:t>
            </a:r>
            <a:r>
              <a:rPr lang="ru-RU" b="1" i="1" dirty="0" smtClean="0">
                <a:solidFill>
                  <a:schemeClr val="tx1"/>
                </a:solidFill>
              </a:rPr>
              <a:t>у</a:t>
            </a:r>
            <a:r>
              <a:rPr lang="en-US" b="1" i="1" dirty="0" smtClean="0">
                <a:solidFill>
                  <a:schemeClr val="tx1"/>
                </a:solidFill>
              </a:rPr>
              <a:t>= -0,5</a:t>
            </a:r>
            <a:r>
              <a:rPr lang="ru-RU" b="1" i="1" dirty="0" err="1" smtClean="0">
                <a:solidFill>
                  <a:schemeClr val="tx1"/>
                </a:solidFill>
              </a:rPr>
              <a:t>х</a:t>
            </a:r>
            <a:r>
              <a:rPr lang="en-US" b="1" i="1" baseline="30000" dirty="0" smtClean="0">
                <a:solidFill>
                  <a:schemeClr val="tx1"/>
                </a:solidFill>
              </a:rPr>
              <a:t>2</a:t>
            </a:r>
            <a:r>
              <a:rPr lang="en-US" b="1" i="1" dirty="0" smtClean="0">
                <a:solidFill>
                  <a:schemeClr val="tx1"/>
                </a:solidFill>
              </a:rPr>
              <a:t>-3</a:t>
            </a:r>
            <a:endParaRPr lang="ru-RU" b="1" i="1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676400"/>
            <a:ext cx="3581400" cy="5181600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</a:t>
            </a:r>
            <a:r>
              <a:rPr lang="ru-RU" sz="1600" b="1" dirty="0" smtClean="0">
                <a:solidFill>
                  <a:srgbClr val="6600CC"/>
                </a:solidFill>
              </a:rPr>
              <a:t>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600" b="1" dirty="0" smtClean="0">
              <a:solidFill>
                <a:srgbClr val="6600CC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-</a:t>
            </a:r>
            <a:r>
              <a:rPr lang="en-US" sz="1800" dirty="0" smtClean="0"/>
              <a:t>              </a:t>
            </a: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 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                    </a:t>
            </a: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900" b="1" dirty="0" smtClean="0">
                <a:solidFill>
                  <a:srgbClr val="6600CC"/>
                </a:solidFill>
              </a:rPr>
              <a:t>    </a:t>
            </a:r>
            <a:r>
              <a:rPr lang="ru-RU" sz="2900" b="1" dirty="0" smtClean="0">
                <a:solidFill>
                  <a:srgbClr val="6600CC"/>
                </a:solidFill>
              </a:rPr>
              <a:t>        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900" b="1" dirty="0" smtClean="0">
                <a:solidFill>
                  <a:srgbClr val="6600CC"/>
                </a:solidFill>
              </a:rPr>
              <a:t> </a:t>
            </a:r>
            <a:endParaRPr lang="en-US" sz="29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                                  </a:t>
            </a:r>
            <a:endParaRPr lang="ru-RU" sz="1600" b="1" dirty="0" smtClean="0">
              <a:solidFill>
                <a:srgbClr val="6600CC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447800"/>
            <a:ext cx="34290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1800" b="1" dirty="0" smtClean="0">
                <a:solidFill>
                  <a:srgbClr val="6600CC"/>
                </a:solidFill>
              </a:rPr>
              <a:t>        </a:t>
            </a:r>
            <a:r>
              <a:rPr lang="ru-RU" b="1" dirty="0" smtClean="0">
                <a:solidFill>
                  <a:srgbClr val="6600CC"/>
                </a:solidFill>
              </a:rPr>
              <a:t>3</a:t>
            </a:r>
            <a:r>
              <a:rPr lang="en-US" sz="1800" b="1" dirty="0" smtClean="0">
                <a:solidFill>
                  <a:srgbClr val="6600CC"/>
                </a:solidFill>
              </a:rPr>
              <a:t>    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rgbClr val="6600CC"/>
                </a:solidFill>
              </a:rPr>
              <a:t>         </a:t>
            </a: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rgbClr val="6600CC"/>
                </a:solidFill>
              </a:rPr>
              <a:t>                           </a:t>
            </a: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rgbClr val="6600CC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6600CC"/>
                </a:solidFill>
              </a:rPr>
              <a:t> </a:t>
            </a:r>
            <a:endParaRPr lang="ru-RU" b="1" dirty="0" smtClean="0">
              <a:solidFill>
                <a:srgbClr val="6600CC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1524000"/>
            <a:ext cx="2695575" cy="2438400"/>
            <a:chOff x="672" y="960"/>
            <a:chExt cx="1698" cy="1536"/>
          </a:xfrm>
        </p:grpSpPr>
        <p:sp>
          <p:nvSpPr>
            <p:cNvPr id="5154" name="Line 6"/>
            <p:cNvSpPr>
              <a:spLocks noChangeShapeType="1"/>
            </p:cNvSpPr>
            <p:nvPr/>
          </p:nvSpPr>
          <p:spPr bwMode="auto">
            <a:xfrm>
              <a:off x="1444" y="1021"/>
              <a:ext cx="1" cy="1475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55" name="Line 7"/>
            <p:cNvSpPr>
              <a:spLocks noChangeShapeType="1"/>
            </p:cNvSpPr>
            <p:nvPr/>
          </p:nvSpPr>
          <p:spPr bwMode="auto">
            <a:xfrm>
              <a:off x="672" y="1820"/>
              <a:ext cx="16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5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56" y="1872"/>
              <a:ext cx="114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15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248" y="960"/>
              <a:ext cx="181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15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296" y="1872"/>
              <a:ext cx="111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0" y="1524000"/>
            <a:ext cx="2695575" cy="2438400"/>
            <a:chOff x="672" y="960"/>
            <a:chExt cx="1698" cy="1536"/>
          </a:xfrm>
        </p:grpSpPr>
        <p:sp>
          <p:nvSpPr>
            <p:cNvPr id="5149" name="Line 12"/>
            <p:cNvSpPr>
              <a:spLocks noChangeShapeType="1"/>
            </p:cNvSpPr>
            <p:nvPr/>
          </p:nvSpPr>
          <p:spPr bwMode="auto">
            <a:xfrm>
              <a:off x="1444" y="1021"/>
              <a:ext cx="1" cy="1475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50" name="Line 13"/>
            <p:cNvSpPr>
              <a:spLocks noChangeShapeType="1"/>
            </p:cNvSpPr>
            <p:nvPr/>
          </p:nvSpPr>
          <p:spPr bwMode="auto">
            <a:xfrm>
              <a:off x="672" y="1820"/>
              <a:ext cx="16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51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256" y="1872"/>
              <a:ext cx="114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152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248" y="960"/>
              <a:ext cx="181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153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296" y="1872"/>
              <a:ext cx="111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905000" y="4038600"/>
            <a:ext cx="2695575" cy="2438400"/>
            <a:chOff x="672" y="960"/>
            <a:chExt cx="1698" cy="1536"/>
          </a:xfrm>
        </p:grpSpPr>
        <p:sp>
          <p:nvSpPr>
            <p:cNvPr id="5144" name="Line 18"/>
            <p:cNvSpPr>
              <a:spLocks noChangeShapeType="1"/>
            </p:cNvSpPr>
            <p:nvPr/>
          </p:nvSpPr>
          <p:spPr bwMode="auto">
            <a:xfrm>
              <a:off x="1444" y="1021"/>
              <a:ext cx="1" cy="1475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45" name="Line 19"/>
            <p:cNvSpPr>
              <a:spLocks noChangeShapeType="1"/>
            </p:cNvSpPr>
            <p:nvPr/>
          </p:nvSpPr>
          <p:spPr bwMode="auto">
            <a:xfrm>
              <a:off x="672" y="1820"/>
              <a:ext cx="16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4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256" y="1872"/>
              <a:ext cx="114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14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248" y="960"/>
              <a:ext cx="181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14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296" y="1872"/>
              <a:ext cx="111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867400" y="3962400"/>
            <a:ext cx="2695575" cy="2438400"/>
            <a:chOff x="672" y="960"/>
            <a:chExt cx="1698" cy="1536"/>
          </a:xfrm>
        </p:grpSpPr>
        <p:sp>
          <p:nvSpPr>
            <p:cNvPr id="5139" name="Line 24"/>
            <p:cNvSpPr>
              <a:spLocks noChangeShapeType="1"/>
            </p:cNvSpPr>
            <p:nvPr/>
          </p:nvSpPr>
          <p:spPr bwMode="auto">
            <a:xfrm>
              <a:off x="1444" y="1021"/>
              <a:ext cx="1" cy="1475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40" name="Line 25"/>
            <p:cNvSpPr>
              <a:spLocks noChangeShapeType="1"/>
            </p:cNvSpPr>
            <p:nvPr/>
          </p:nvSpPr>
          <p:spPr bwMode="auto">
            <a:xfrm>
              <a:off x="672" y="1820"/>
              <a:ext cx="16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41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256" y="1872"/>
              <a:ext cx="114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142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248" y="960"/>
              <a:ext cx="181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143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476" y="1659"/>
              <a:ext cx="135" cy="1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5129" name="Arc 30"/>
          <p:cNvSpPr>
            <a:spLocks/>
          </p:cNvSpPr>
          <p:nvPr/>
        </p:nvSpPr>
        <p:spPr bwMode="auto">
          <a:xfrm flipH="1" flipV="1">
            <a:off x="5486400" y="2438400"/>
            <a:ext cx="609600" cy="990600"/>
          </a:xfrm>
          <a:custGeom>
            <a:avLst/>
            <a:gdLst>
              <a:gd name="T0" fmla="*/ 2147483647 w 43200"/>
              <a:gd name="T1" fmla="*/ 2147483647 h 24005"/>
              <a:gd name="T2" fmla="*/ 2147483647 w 43200"/>
              <a:gd name="T3" fmla="*/ 0 h 24005"/>
              <a:gd name="T4" fmla="*/ 2147483647 w 43200"/>
              <a:gd name="T5" fmla="*/ 2147483647 h 24005"/>
              <a:gd name="T6" fmla="*/ 0 60000 65536"/>
              <a:gd name="T7" fmla="*/ 0 60000 65536"/>
              <a:gd name="T8" fmla="*/ 0 60000 65536"/>
              <a:gd name="T9" fmla="*/ 0 w 43200"/>
              <a:gd name="T10" fmla="*/ 0 h 24005"/>
              <a:gd name="T11" fmla="*/ 43200 w 43200"/>
              <a:gd name="T12" fmla="*/ 24005 h 24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05" fill="none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</a:path>
              <a:path w="43200" h="24005" stroke="0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  <a:lnTo>
                  <a:pt x="21600" y="2405"/>
                </a:lnTo>
                <a:lnTo>
                  <a:pt x="43095" y="279"/>
                </a:lnTo>
                <a:close/>
              </a:path>
            </a:pathLst>
          </a:cu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rc 31"/>
          <p:cNvSpPr>
            <a:spLocks/>
          </p:cNvSpPr>
          <p:nvPr/>
        </p:nvSpPr>
        <p:spPr bwMode="auto">
          <a:xfrm flipH="1" flipV="1">
            <a:off x="2819400" y="5791200"/>
            <a:ext cx="609600" cy="914400"/>
          </a:xfrm>
          <a:custGeom>
            <a:avLst/>
            <a:gdLst>
              <a:gd name="T0" fmla="*/ 2147483647 w 43200"/>
              <a:gd name="T1" fmla="*/ 2147483647 h 24005"/>
              <a:gd name="T2" fmla="*/ 2147483647 w 43200"/>
              <a:gd name="T3" fmla="*/ 0 h 24005"/>
              <a:gd name="T4" fmla="*/ 2147483647 w 43200"/>
              <a:gd name="T5" fmla="*/ 2147483647 h 24005"/>
              <a:gd name="T6" fmla="*/ 0 60000 65536"/>
              <a:gd name="T7" fmla="*/ 0 60000 65536"/>
              <a:gd name="T8" fmla="*/ 0 60000 65536"/>
              <a:gd name="T9" fmla="*/ 0 w 43200"/>
              <a:gd name="T10" fmla="*/ 0 h 24005"/>
              <a:gd name="T11" fmla="*/ 43200 w 43200"/>
              <a:gd name="T12" fmla="*/ 24005 h 24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05" fill="none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</a:path>
              <a:path w="43200" h="24005" stroke="0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  <a:lnTo>
                  <a:pt x="21600" y="2405"/>
                </a:lnTo>
                <a:lnTo>
                  <a:pt x="43095" y="279"/>
                </a:lnTo>
                <a:close/>
              </a:path>
            </a:pathLst>
          </a:cu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rc 32"/>
          <p:cNvSpPr>
            <a:spLocks/>
          </p:cNvSpPr>
          <p:nvPr/>
        </p:nvSpPr>
        <p:spPr bwMode="auto">
          <a:xfrm flipH="1">
            <a:off x="6781800" y="4876800"/>
            <a:ext cx="609600" cy="990600"/>
          </a:xfrm>
          <a:custGeom>
            <a:avLst/>
            <a:gdLst>
              <a:gd name="T0" fmla="*/ 2147483647 w 43200"/>
              <a:gd name="T1" fmla="*/ 2147483647 h 24005"/>
              <a:gd name="T2" fmla="*/ 2147483647 w 43200"/>
              <a:gd name="T3" fmla="*/ 0 h 24005"/>
              <a:gd name="T4" fmla="*/ 2147483647 w 43200"/>
              <a:gd name="T5" fmla="*/ 2147483647 h 24005"/>
              <a:gd name="T6" fmla="*/ 0 60000 65536"/>
              <a:gd name="T7" fmla="*/ 0 60000 65536"/>
              <a:gd name="T8" fmla="*/ 0 60000 65536"/>
              <a:gd name="T9" fmla="*/ 0 w 43200"/>
              <a:gd name="T10" fmla="*/ 0 h 24005"/>
              <a:gd name="T11" fmla="*/ 43200 w 43200"/>
              <a:gd name="T12" fmla="*/ 24005 h 24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05" fill="none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</a:path>
              <a:path w="43200" h="24005" stroke="0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  <a:lnTo>
                  <a:pt x="21600" y="2405"/>
                </a:lnTo>
                <a:lnTo>
                  <a:pt x="43095" y="279"/>
                </a:lnTo>
                <a:close/>
              </a:path>
            </a:pathLst>
          </a:cu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WordArt 33"/>
          <p:cNvSpPr>
            <a:spLocks noChangeArrowheads="1" noChangeShapeType="1" noTextEdit="1"/>
          </p:cNvSpPr>
          <p:nvPr/>
        </p:nvSpPr>
        <p:spPr bwMode="auto">
          <a:xfrm>
            <a:off x="714375" y="1571625"/>
            <a:ext cx="14287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5133" name="WordArt 34"/>
          <p:cNvSpPr>
            <a:spLocks noChangeArrowheads="1" noChangeShapeType="1" noTextEdit="1"/>
          </p:cNvSpPr>
          <p:nvPr/>
        </p:nvSpPr>
        <p:spPr bwMode="auto">
          <a:xfrm>
            <a:off x="4648200" y="1571625"/>
            <a:ext cx="2286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5134" name="WordArt 35"/>
          <p:cNvSpPr>
            <a:spLocks noChangeArrowheads="1" noChangeShapeType="1" noTextEdit="1"/>
          </p:cNvSpPr>
          <p:nvPr/>
        </p:nvSpPr>
        <p:spPr bwMode="auto">
          <a:xfrm>
            <a:off x="2143125" y="4286250"/>
            <a:ext cx="228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5135" name="WordArt 36"/>
          <p:cNvSpPr>
            <a:spLocks noChangeArrowheads="1" noChangeShapeType="1" noTextEdit="1"/>
          </p:cNvSpPr>
          <p:nvPr/>
        </p:nvSpPr>
        <p:spPr bwMode="auto">
          <a:xfrm>
            <a:off x="6072188" y="4143375"/>
            <a:ext cx="2286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5136" name="Rectangle 37"/>
          <p:cNvSpPr>
            <a:spLocks noChangeArrowheads="1"/>
          </p:cNvSpPr>
          <p:nvPr/>
        </p:nvSpPr>
        <p:spPr bwMode="auto">
          <a:xfrm>
            <a:off x="6000760" y="1285860"/>
            <a:ext cx="2643206" cy="6858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5137" name="Arc 38"/>
          <p:cNvSpPr>
            <a:spLocks/>
          </p:cNvSpPr>
          <p:nvPr/>
        </p:nvSpPr>
        <p:spPr bwMode="auto">
          <a:xfrm flipH="1" flipV="1">
            <a:off x="1066800" y="2895600"/>
            <a:ext cx="609600" cy="990600"/>
          </a:xfrm>
          <a:custGeom>
            <a:avLst/>
            <a:gdLst>
              <a:gd name="T0" fmla="*/ 2147483647 w 43200"/>
              <a:gd name="T1" fmla="*/ 2147483647 h 24005"/>
              <a:gd name="T2" fmla="*/ 2147483647 w 43200"/>
              <a:gd name="T3" fmla="*/ 0 h 24005"/>
              <a:gd name="T4" fmla="*/ 2147483647 w 43200"/>
              <a:gd name="T5" fmla="*/ 2147483647 h 24005"/>
              <a:gd name="T6" fmla="*/ 0 60000 65536"/>
              <a:gd name="T7" fmla="*/ 0 60000 65536"/>
              <a:gd name="T8" fmla="*/ 0 60000 65536"/>
              <a:gd name="T9" fmla="*/ 0 w 43200"/>
              <a:gd name="T10" fmla="*/ 0 h 24005"/>
              <a:gd name="T11" fmla="*/ 43200 w 43200"/>
              <a:gd name="T12" fmla="*/ 24005 h 24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05" fill="none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</a:path>
              <a:path w="43200" h="24005" stroke="0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  <a:lnTo>
                  <a:pt x="21600" y="2405"/>
                </a:lnTo>
                <a:lnTo>
                  <a:pt x="43095" y="279"/>
                </a:lnTo>
                <a:close/>
              </a:path>
            </a:pathLst>
          </a:cu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WordArt 39"/>
          <p:cNvSpPr>
            <a:spLocks noChangeArrowheads="1" noChangeShapeType="1" noTextEdit="1"/>
          </p:cNvSpPr>
          <p:nvPr/>
        </p:nvSpPr>
        <p:spPr bwMode="auto">
          <a:xfrm>
            <a:off x="7848600" y="457200"/>
            <a:ext cx="704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86116" y="5572140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600CC"/>
                </a:solidFill>
              </a:rPr>
              <a:t>-3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2357430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600CC"/>
                </a:solidFill>
              </a:rPr>
              <a:t>-3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072330" y="5572140"/>
            <a:ext cx="55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b="1" dirty="0" smtClean="0">
                <a:solidFill>
                  <a:srgbClr val="6600CC"/>
                </a:solidFill>
              </a:rPr>
              <a:t>-3</a:t>
            </a:r>
            <a:endParaRPr lang="ru-RU" sz="2800" b="1" dirty="0" smtClean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42"/>
            <a:ext cx="86439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</a:rPr>
              <a:t>      График какой функции изображенной на рисунках соответствует  указанной формуле      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/>
              <a:t>                                                                   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у</a:t>
            </a:r>
            <a:r>
              <a:rPr lang="en-US" b="1" i="1" dirty="0" smtClean="0">
                <a:solidFill>
                  <a:schemeClr val="tx1"/>
                </a:solidFill>
              </a:rPr>
              <a:t>= (</a:t>
            </a:r>
            <a:r>
              <a:rPr lang="ru-RU" b="1" i="1" dirty="0" err="1" smtClean="0">
                <a:solidFill>
                  <a:schemeClr val="tx1"/>
                </a:solidFill>
              </a:rPr>
              <a:t>х</a:t>
            </a:r>
            <a:r>
              <a:rPr lang="en-US" b="1" i="1" dirty="0" smtClean="0">
                <a:solidFill>
                  <a:schemeClr val="tx1"/>
                </a:solidFill>
              </a:rPr>
              <a:t>+2)</a:t>
            </a:r>
            <a:r>
              <a:rPr lang="en-US" b="1" i="1" baseline="30000" dirty="0" smtClean="0">
                <a:solidFill>
                  <a:schemeClr val="tx1"/>
                </a:solidFill>
              </a:rPr>
              <a:t>2</a:t>
            </a:r>
            <a:r>
              <a:rPr lang="en-US" b="1" i="1" dirty="0" smtClean="0">
                <a:solidFill>
                  <a:schemeClr val="tx1"/>
                </a:solidFill>
              </a:rPr>
              <a:t> - 4 </a:t>
            </a:r>
            <a:endParaRPr lang="ru-RU" b="1" i="1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500188"/>
            <a:ext cx="3581400" cy="518160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                     </a:t>
            </a: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</a:t>
            </a: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6600CC"/>
                </a:solidFill>
              </a:rPr>
              <a:t>                 </a:t>
            </a:r>
            <a:r>
              <a:rPr lang="en-US" sz="1800" b="1" dirty="0" smtClean="0">
                <a:solidFill>
                  <a:srgbClr val="6600CC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                   </a:t>
            </a: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                                  </a:t>
            </a:r>
            <a:endParaRPr lang="ru-RU" sz="1600" b="1" dirty="0" smtClean="0">
              <a:solidFill>
                <a:srgbClr val="6600CC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4942" y="1738298"/>
            <a:ext cx="3657600" cy="5119702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</a:t>
            </a:r>
            <a:endParaRPr lang="ru-RU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6600CC"/>
                </a:solidFill>
              </a:rPr>
              <a:t>     </a:t>
            </a:r>
            <a:r>
              <a:rPr lang="en-US" sz="1800" b="1" dirty="0" smtClean="0">
                <a:solidFill>
                  <a:srgbClr val="6600CC"/>
                </a:solidFill>
              </a:rPr>
              <a:t> -4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6600CC"/>
                </a:solidFill>
              </a:rPr>
              <a:t>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6600CC"/>
                </a:solidFill>
              </a:rPr>
              <a:t> 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6600CC"/>
                </a:solidFill>
              </a:rPr>
              <a:t>                               </a:t>
            </a:r>
            <a:endParaRPr lang="ru-RU" sz="1600" b="1" dirty="0" smtClean="0">
              <a:solidFill>
                <a:srgbClr val="6600CC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1524000"/>
            <a:ext cx="2695575" cy="2438400"/>
            <a:chOff x="672" y="960"/>
            <a:chExt cx="1698" cy="1536"/>
          </a:xfrm>
        </p:grpSpPr>
        <p:sp>
          <p:nvSpPr>
            <p:cNvPr id="7210" name="Line 6"/>
            <p:cNvSpPr>
              <a:spLocks noChangeShapeType="1"/>
            </p:cNvSpPr>
            <p:nvPr/>
          </p:nvSpPr>
          <p:spPr bwMode="auto">
            <a:xfrm>
              <a:off x="1444" y="1021"/>
              <a:ext cx="1" cy="1475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211" name="Line 7"/>
            <p:cNvSpPr>
              <a:spLocks noChangeShapeType="1"/>
            </p:cNvSpPr>
            <p:nvPr/>
          </p:nvSpPr>
          <p:spPr bwMode="auto">
            <a:xfrm>
              <a:off x="672" y="1820"/>
              <a:ext cx="16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21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56" y="1872"/>
              <a:ext cx="114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21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248" y="960"/>
              <a:ext cx="181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21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296" y="1872"/>
              <a:ext cx="111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0" y="1412875"/>
            <a:ext cx="2695575" cy="2438400"/>
            <a:chOff x="672" y="960"/>
            <a:chExt cx="1698" cy="1536"/>
          </a:xfrm>
        </p:grpSpPr>
        <p:sp>
          <p:nvSpPr>
            <p:cNvPr id="7205" name="Line 12"/>
            <p:cNvSpPr>
              <a:spLocks noChangeShapeType="1"/>
            </p:cNvSpPr>
            <p:nvPr/>
          </p:nvSpPr>
          <p:spPr bwMode="auto">
            <a:xfrm>
              <a:off x="1444" y="1021"/>
              <a:ext cx="1" cy="1475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206" name="Line 13"/>
            <p:cNvSpPr>
              <a:spLocks noChangeShapeType="1"/>
            </p:cNvSpPr>
            <p:nvPr/>
          </p:nvSpPr>
          <p:spPr bwMode="auto">
            <a:xfrm>
              <a:off x="672" y="1820"/>
              <a:ext cx="16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20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256" y="1872"/>
              <a:ext cx="114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208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248" y="960"/>
              <a:ext cx="181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209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296" y="1872"/>
              <a:ext cx="111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905000" y="4038600"/>
            <a:ext cx="2695575" cy="2438400"/>
            <a:chOff x="672" y="960"/>
            <a:chExt cx="1698" cy="1536"/>
          </a:xfrm>
        </p:grpSpPr>
        <p:sp>
          <p:nvSpPr>
            <p:cNvPr id="7200" name="Line 18"/>
            <p:cNvSpPr>
              <a:spLocks noChangeShapeType="1"/>
            </p:cNvSpPr>
            <p:nvPr/>
          </p:nvSpPr>
          <p:spPr bwMode="auto">
            <a:xfrm>
              <a:off x="1444" y="1021"/>
              <a:ext cx="1" cy="1475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201" name="Line 19"/>
            <p:cNvSpPr>
              <a:spLocks noChangeShapeType="1"/>
            </p:cNvSpPr>
            <p:nvPr/>
          </p:nvSpPr>
          <p:spPr bwMode="auto">
            <a:xfrm>
              <a:off x="672" y="1820"/>
              <a:ext cx="16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20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256" y="1872"/>
              <a:ext cx="114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20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248" y="960"/>
              <a:ext cx="181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20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296" y="1872"/>
              <a:ext cx="111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867400" y="3962400"/>
            <a:ext cx="2695575" cy="2438400"/>
            <a:chOff x="672" y="960"/>
            <a:chExt cx="1698" cy="1536"/>
          </a:xfrm>
        </p:grpSpPr>
        <p:sp>
          <p:nvSpPr>
            <p:cNvPr id="7195" name="Line 24"/>
            <p:cNvSpPr>
              <a:spLocks noChangeShapeType="1"/>
            </p:cNvSpPr>
            <p:nvPr/>
          </p:nvSpPr>
          <p:spPr bwMode="auto">
            <a:xfrm>
              <a:off x="1444" y="1021"/>
              <a:ext cx="1" cy="1475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196" name="Line 25"/>
            <p:cNvSpPr>
              <a:spLocks noChangeShapeType="1"/>
            </p:cNvSpPr>
            <p:nvPr/>
          </p:nvSpPr>
          <p:spPr bwMode="auto">
            <a:xfrm>
              <a:off x="672" y="1820"/>
              <a:ext cx="16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197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256" y="1872"/>
              <a:ext cx="114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198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248" y="960"/>
              <a:ext cx="181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199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296" y="1872"/>
              <a:ext cx="111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7177" name="Arc 29"/>
          <p:cNvSpPr>
            <a:spLocks/>
          </p:cNvSpPr>
          <p:nvPr/>
        </p:nvSpPr>
        <p:spPr bwMode="auto">
          <a:xfrm flipH="1">
            <a:off x="5029200" y="2667000"/>
            <a:ext cx="609600" cy="990600"/>
          </a:xfrm>
          <a:custGeom>
            <a:avLst/>
            <a:gdLst>
              <a:gd name="T0" fmla="*/ 2147483647 w 43200"/>
              <a:gd name="T1" fmla="*/ 2147483647 h 24005"/>
              <a:gd name="T2" fmla="*/ 2147483647 w 43200"/>
              <a:gd name="T3" fmla="*/ 0 h 24005"/>
              <a:gd name="T4" fmla="*/ 2147483647 w 43200"/>
              <a:gd name="T5" fmla="*/ 2147483647 h 24005"/>
              <a:gd name="T6" fmla="*/ 0 60000 65536"/>
              <a:gd name="T7" fmla="*/ 0 60000 65536"/>
              <a:gd name="T8" fmla="*/ 0 60000 65536"/>
              <a:gd name="T9" fmla="*/ 0 w 43200"/>
              <a:gd name="T10" fmla="*/ 0 h 24005"/>
              <a:gd name="T11" fmla="*/ 43200 w 43200"/>
              <a:gd name="T12" fmla="*/ 24005 h 24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05" fill="none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</a:path>
              <a:path w="43200" h="24005" stroke="0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  <a:lnTo>
                  <a:pt x="21600" y="2405"/>
                </a:lnTo>
                <a:lnTo>
                  <a:pt x="43095" y="279"/>
                </a:lnTo>
                <a:close/>
              </a:path>
            </a:pathLst>
          </a:cu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Arc 30"/>
          <p:cNvSpPr>
            <a:spLocks/>
          </p:cNvSpPr>
          <p:nvPr/>
        </p:nvSpPr>
        <p:spPr bwMode="auto">
          <a:xfrm flipH="1">
            <a:off x="3657600" y="4876800"/>
            <a:ext cx="609600" cy="990600"/>
          </a:xfrm>
          <a:custGeom>
            <a:avLst/>
            <a:gdLst>
              <a:gd name="T0" fmla="*/ 2147483647 w 43200"/>
              <a:gd name="T1" fmla="*/ 2147483647 h 24005"/>
              <a:gd name="T2" fmla="*/ 2147483647 w 43200"/>
              <a:gd name="T3" fmla="*/ 0 h 24005"/>
              <a:gd name="T4" fmla="*/ 2147483647 w 43200"/>
              <a:gd name="T5" fmla="*/ 2147483647 h 24005"/>
              <a:gd name="T6" fmla="*/ 0 60000 65536"/>
              <a:gd name="T7" fmla="*/ 0 60000 65536"/>
              <a:gd name="T8" fmla="*/ 0 60000 65536"/>
              <a:gd name="T9" fmla="*/ 0 w 43200"/>
              <a:gd name="T10" fmla="*/ 0 h 24005"/>
              <a:gd name="T11" fmla="*/ 43200 w 43200"/>
              <a:gd name="T12" fmla="*/ 24005 h 24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05" fill="none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</a:path>
              <a:path w="43200" h="24005" stroke="0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  <a:lnTo>
                  <a:pt x="21600" y="2405"/>
                </a:lnTo>
                <a:lnTo>
                  <a:pt x="43095" y="279"/>
                </a:lnTo>
                <a:close/>
              </a:path>
            </a:pathLst>
          </a:cu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Arc 31"/>
          <p:cNvSpPr>
            <a:spLocks/>
          </p:cNvSpPr>
          <p:nvPr/>
        </p:nvSpPr>
        <p:spPr bwMode="auto">
          <a:xfrm flipH="1">
            <a:off x="6096000" y="4191000"/>
            <a:ext cx="609600" cy="838200"/>
          </a:xfrm>
          <a:custGeom>
            <a:avLst/>
            <a:gdLst>
              <a:gd name="T0" fmla="*/ 2147483647 w 43200"/>
              <a:gd name="T1" fmla="*/ 2147483647 h 24005"/>
              <a:gd name="T2" fmla="*/ 2147483647 w 43200"/>
              <a:gd name="T3" fmla="*/ 0 h 24005"/>
              <a:gd name="T4" fmla="*/ 2147483647 w 43200"/>
              <a:gd name="T5" fmla="*/ 2147483647 h 24005"/>
              <a:gd name="T6" fmla="*/ 0 60000 65536"/>
              <a:gd name="T7" fmla="*/ 0 60000 65536"/>
              <a:gd name="T8" fmla="*/ 0 60000 65536"/>
              <a:gd name="T9" fmla="*/ 0 w 43200"/>
              <a:gd name="T10" fmla="*/ 0 h 24005"/>
              <a:gd name="T11" fmla="*/ 43200 w 43200"/>
              <a:gd name="T12" fmla="*/ 24005 h 24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05" fill="none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</a:path>
              <a:path w="43200" h="24005" stroke="0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  <a:lnTo>
                  <a:pt x="21600" y="2405"/>
                </a:lnTo>
                <a:lnTo>
                  <a:pt x="43095" y="279"/>
                </a:lnTo>
                <a:close/>
              </a:path>
            </a:pathLst>
          </a:cu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WordArt 32"/>
          <p:cNvSpPr>
            <a:spLocks noChangeArrowheads="1" noChangeShapeType="1" noTextEdit="1"/>
          </p:cNvSpPr>
          <p:nvPr/>
        </p:nvSpPr>
        <p:spPr bwMode="auto">
          <a:xfrm>
            <a:off x="714375" y="1571625"/>
            <a:ext cx="14287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181" name="WordArt 33"/>
          <p:cNvSpPr>
            <a:spLocks noChangeArrowheads="1" noChangeShapeType="1" noTextEdit="1"/>
          </p:cNvSpPr>
          <p:nvPr/>
        </p:nvSpPr>
        <p:spPr bwMode="auto">
          <a:xfrm>
            <a:off x="4643438" y="1571625"/>
            <a:ext cx="21431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182" name="WordArt 34"/>
          <p:cNvSpPr>
            <a:spLocks noChangeArrowheads="1" noChangeShapeType="1" noTextEdit="1"/>
          </p:cNvSpPr>
          <p:nvPr/>
        </p:nvSpPr>
        <p:spPr bwMode="auto">
          <a:xfrm>
            <a:off x="2133600" y="428625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183" name="WordArt 35"/>
          <p:cNvSpPr>
            <a:spLocks noChangeArrowheads="1" noChangeShapeType="1" noTextEdit="1"/>
          </p:cNvSpPr>
          <p:nvPr/>
        </p:nvSpPr>
        <p:spPr bwMode="auto">
          <a:xfrm>
            <a:off x="5572125" y="4214813"/>
            <a:ext cx="214313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184" name="Rectangle 36"/>
          <p:cNvSpPr>
            <a:spLocks noChangeArrowheads="1"/>
          </p:cNvSpPr>
          <p:nvPr/>
        </p:nvSpPr>
        <p:spPr bwMode="auto">
          <a:xfrm>
            <a:off x="6286512" y="1285860"/>
            <a:ext cx="2643206" cy="500063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7185" name="Arc 37"/>
          <p:cNvSpPr>
            <a:spLocks/>
          </p:cNvSpPr>
          <p:nvPr/>
        </p:nvSpPr>
        <p:spPr bwMode="auto">
          <a:xfrm flipH="1">
            <a:off x="2133600" y="2743200"/>
            <a:ext cx="609600" cy="990600"/>
          </a:xfrm>
          <a:custGeom>
            <a:avLst/>
            <a:gdLst>
              <a:gd name="T0" fmla="*/ 2147483647 w 43200"/>
              <a:gd name="T1" fmla="*/ 2147483647 h 24005"/>
              <a:gd name="T2" fmla="*/ 2147483647 w 43200"/>
              <a:gd name="T3" fmla="*/ 0 h 24005"/>
              <a:gd name="T4" fmla="*/ 2147483647 w 43200"/>
              <a:gd name="T5" fmla="*/ 2147483647 h 24005"/>
              <a:gd name="T6" fmla="*/ 0 60000 65536"/>
              <a:gd name="T7" fmla="*/ 0 60000 65536"/>
              <a:gd name="T8" fmla="*/ 0 60000 65536"/>
              <a:gd name="T9" fmla="*/ 0 w 43200"/>
              <a:gd name="T10" fmla="*/ 0 h 24005"/>
              <a:gd name="T11" fmla="*/ 43200 w 43200"/>
              <a:gd name="T12" fmla="*/ 24005 h 24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05" fill="none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</a:path>
              <a:path w="43200" h="24005" stroke="0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  <a:lnTo>
                  <a:pt x="21600" y="2405"/>
                </a:lnTo>
                <a:lnTo>
                  <a:pt x="43095" y="279"/>
                </a:lnTo>
                <a:close/>
              </a:path>
            </a:pathLst>
          </a:cu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Line 40"/>
          <p:cNvSpPr>
            <a:spLocks noChangeShapeType="1"/>
          </p:cNvSpPr>
          <p:nvPr/>
        </p:nvSpPr>
        <p:spPr bwMode="auto">
          <a:xfrm>
            <a:off x="2438400" y="2895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7" name="Line 41"/>
          <p:cNvSpPr>
            <a:spLocks noChangeShapeType="1"/>
          </p:cNvSpPr>
          <p:nvPr/>
        </p:nvSpPr>
        <p:spPr bwMode="auto">
          <a:xfrm>
            <a:off x="1905000" y="3733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8" name="Line 42"/>
          <p:cNvSpPr>
            <a:spLocks noChangeShapeType="1"/>
          </p:cNvSpPr>
          <p:nvPr/>
        </p:nvSpPr>
        <p:spPr bwMode="auto">
          <a:xfrm>
            <a:off x="3962400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9" name="Line 43"/>
          <p:cNvSpPr>
            <a:spLocks noChangeShapeType="1"/>
          </p:cNvSpPr>
          <p:nvPr/>
        </p:nvSpPr>
        <p:spPr bwMode="auto">
          <a:xfrm>
            <a:off x="3124200" y="5867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0" name="Line 44"/>
          <p:cNvSpPr>
            <a:spLocks noChangeShapeType="1"/>
          </p:cNvSpPr>
          <p:nvPr/>
        </p:nvSpPr>
        <p:spPr bwMode="auto">
          <a:xfrm>
            <a:off x="53340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1" name="Line 45"/>
          <p:cNvSpPr>
            <a:spLocks noChangeShapeType="1"/>
          </p:cNvSpPr>
          <p:nvPr/>
        </p:nvSpPr>
        <p:spPr bwMode="auto">
          <a:xfrm>
            <a:off x="53340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2" name="Line 46"/>
          <p:cNvSpPr>
            <a:spLocks noChangeShapeType="1"/>
          </p:cNvSpPr>
          <p:nvPr/>
        </p:nvSpPr>
        <p:spPr bwMode="auto">
          <a:xfrm>
            <a:off x="64008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3" name="Line 47"/>
          <p:cNvSpPr>
            <a:spLocks noChangeShapeType="1"/>
          </p:cNvSpPr>
          <p:nvPr/>
        </p:nvSpPr>
        <p:spPr bwMode="auto">
          <a:xfrm>
            <a:off x="6400800" y="5029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4" name="WordArt 48"/>
          <p:cNvSpPr>
            <a:spLocks noChangeArrowheads="1" noChangeShapeType="1" noTextEdit="1"/>
          </p:cNvSpPr>
          <p:nvPr/>
        </p:nvSpPr>
        <p:spPr bwMode="auto">
          <a:xfrm flipH="1">
            <a:off x="8782050" y="457200"/>
            <a:ext cx="460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86182" y="485776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600CC"/>
                </a:solidFill>
              </a:rPr>
              <a:t>4</a:t>
            </a:r>
            <a:endParaRPr lang="ru-RU" sz="2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143504" y="2214554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600CC"/>
                </a:solidFill>
              </a:rPr>
              <a:t>-2</a:t>
            </a:r>
            <a:endParaRPr lang="ru-RU" sz="2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14612" y="5715016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600CC"/>
                </a:solidFill>
              </a:rPr>
              <a:t>-2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143636" y="5357826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6600CC"/>
                </a:solidFill>
              </a:rPr>
              <a:t>-</a:t>
            </a:r>
            <a:r>
              <a:rPr lang="en-US" sz="2800" b="1" dirty="0" smtClean="0">
                <a:solidFill>
                  <a:srgbClr val="6600CC"/>
                </a:solidFill>
              </a:rPr>
              <a:t>4</a:t>
            </a:r>
            <a:endParaRPr lang="ru-RU" sz="2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500166" y="3429000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6600CC"/>
                </a:solidFill>
              </a:rPr>
              <a:t>-</a:t>
            </a:r>
            <a:r>
              <a:rPr lang="en-US" sz="2800" b="1" dirty="0" smtClean="0">
                <a:solidFill>
                  <a:srgbClr val="6600CC"/>
                </a:solidFill>
              </a:rPr>
              <a:t>4</a:t>
            </a:r>
            <a:endParaRPr lang="ru-RU" sz="28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143768" y="464344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600CC"/>
                </a:solidFill>
              </a:rPr>
              <a:t>2</a:t>
            </a:r>
            <a:endParaRPr lang="ru-RU" sz="28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214546" y="228599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600CC"/>
                </a:solidFill>
              </a:rPr>
              <a:t>2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786446" y="3286124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6600CC"/>
                </a:solidFill>
              </a:rPr>
              <a:t>-</a:t>
            </a:r>
            <a:r>
              <a:rPr lang="en-US" sz="2800" b="1" dirty="0" smtClean="0">
                <a:solidFill>
                  <a:srgbClr val="6600CC"/>
                </a:solidFill>
              </a:rPr>
              <a:t>4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3581400" cy="51816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                     </a:t>
            </a:r>
            <a:endParaRPr lang="ru-RU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6600CC"/>
                </a:solidFill>
              </a:rPr>
              <a:t>                                </a:t>
            </a: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</a:t>
            </a:r>
            <a:r>
              <a:rPr lang="ru-RU" sz="1800" b="1" dirty="0" smtClean="0">
                <a:solidFill>
                  <a:srgbClr val="6600CC"/>
                </a:solidFill>
              </a:rPr>
              <a:t>     </a:t>
            </a: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                                  </a:t>
            </a:r>
            <a:endParaRPr lang="ru-RU" sz="1600" b="1" dirty="0" smtClean="0">
              <a:solidFill>
                <a:srgbClr val="6600CC"/>
              </a:solidFill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2063" y="1500188"/>
            <a:ext cx="38100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3200" smtClean="0">
                <a:solidFill>
                  <a:schemeClr val="tx1"/>
                </a:solidFill>
              </a:rPr>
              <a:t>у = (х+2)</a:t>
            </a:r>
            <a:r>
              <a:rPr lang="ru-RU" sz="3200" baseline="30000" smtClean="0">
                <a:solidFill>
                  <a:schemeClr val="tx1"/>
                </a:solidFill>
              </a:rPr>
              <a:t>2 </a:t>
            </a:r>
            <a:r>
              <a:rPr lang="ru-RU" sz="3200" smtClean="0">
                <a:solidFill>
                  <a:schemeClr val="tx1"/>
                </a:solidFill>
              </a:rPr>
              <a:t>– 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32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3200" smtClean="0">
                <a:solidFill>
                  <a:schemeClr val="tx1"/>
                </a:solidFill>
              </a:rPr>
              <a:t>у = 2 - (х+2)</a:t>
            </a:r>
            <a:r>
              <a:rPr lang="ru-RU" sz="3200" baseline="30000" smtClean="0">
                <a:solidFill>
                  <a:schemeClr val="tx1"/>
                </a:solidFill>
              </a:rPr>
              <a:t>2 </a:t>
            </a:r>
            <a:endParaRPr lang="ru-RU" sz="32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32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3200" smtClean="0">
                <a:solidFill>
                  <a:schemeClr val="tx1"/>
                </a:solidFill>
              </a:rPr>
              <a:t>у = 2+ (х+2)</a:t>
            </a:r>
            <a:r>
              <a:rPr lang="ru-RU" sz="3200" baseline="30000" smtClean="0">
                <a:solidFill>
                  <a:schemeClr val="tx1"/>
                </a:solidFill>
              </a:rPr>
              <a:t>2 </a:t>
            </a:r>
            <a:endParaRPr lang="ru-RU" sz="32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32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3200" smtClean="0">
                <a:solidFill>
                  <a:schemeClr val="tx1"/>
                </a:solidFill>
              </a:rPr>
              <a:t>у = (х+2)</a:t>
            </a:r>
            <a:r>
              <a:rPr lang="ru-RU" sz="3200" baseline="30000" smtClean="0">
                <a:solidFill>
                  <a:schemeClr val="tx1"/>
                </a:solidFill>
              </a:rPr>
              <a:t>2 </a:t>
            </a:r>
            <a:endParaRPr lang="ru-RU" sz="32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tx1"/>
                </a:solidFill>
              </a:rPr>
              <a:t>                        </a:t>
            </a:r>
            <a:endParaRPr lang="ru-RU" sz="3200" smtClean="0">
              <a:solidFill>
                <a:schemeClr val="tx1"/>
              </a:solidFill>
            </a:endParaRPr>
          </a:p>
        </p:txBody>
      </p:sp>
      <p:sp>
        <p:nvSpPr>
          <p:cNvPr id="8196" name="WordArt 32"/>
          <p:cNvSpPr>
            <a:spLocks noChangeArrowheads="1" noChangeShapeType="1" noTextEdit="1"/>
          </p:cNvSpPr>
          <p:nvPr/>
        </p:nvSpPr>
        <p:spPr bwMode="auto">
          <a:xfrm>
            <a:off x="4714875" y="1643063"/>
            <a:ext cx="142875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197" name="WordArt 33"/>
          <p:cNvSpPr>
            <a:spLocks noChangeArrowheads="1" noChangeShapeType="1" noTextEdit="1"/>
          </p:cNvSpPr>
          <p:nvPr/>
        </p:nvSpPr>
        <p:spPr bwMode="auto">
          <a:xfrm>
            <a:off x="4714875" y="2643188"/>
            <a:ext cx="228600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198" name="WordArt 34"/>
          <p:cNvSpPr>
            <a:spLocks noChangeArrowheads="1" noChangeShapeType="1" noTextEdit="1"/>
          </p:cNvSpPr>
          <p:nvPr/>
        </p:nvSpPr>
        <p:spPr bwMode="auto">
          <a:xfrm>
            <a:off x="4714875" y="3786188"/>
            <a:ext cx="238125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199" name="WordArt 35"/>
          <p:cNvSpPr>
            <a:spLocks noChangeArrowheads="1" noChangeShapeType="1" noTextEdit="1"/>
          </p:cNvSpPr>
          <p:nvPr/>
        </p:nvSpPr>
        <p:spPr bwMode="auto">
          <a:xfrm>
            <a:off x="4714875" y="4857750"/>
            <a:ext cx="228600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524000"/>
            <a:ext cx="3657600" cy="4114800"/>
            <a:chOff x="672" y="960"/>
            <a:chExt cx="1698" cy="1536"/>
          </a:xfrm>
        </p:grpSpPr>
        <p:sp>
          <p:nvSpPr>
            <p:cNvPr id="8206" name="Line 6"/>
            <p:cNvSpPr>
              <a:spLocks noChangeShapeType="1"/>
            </p:cNvSpPr>
            <p:nvPr/>
          </p:nvSpPr>
          <p:spPr bwMode="auto">
            <a:xfrm>
              <a:off x="1444" y="1021"/>
              <a:ext cx="1" cy="1475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207" name="Line 7"/>
            <p:cNvSpPr>
              <a:spLocks noChangeShapeType="1"/>
            </p:cNvSpPr>
            <p:nvPr/>
          </p:nvSpPr>
          <p:spPr bwMode="auto">
            <a:xfrm>
              <a:off x="672" y="1820"/>
              <a:ext cx="16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20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56" y="1872"/>
              <a:ext cx="114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20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248" y="960"/>
              <a:ext cx="181" cy="1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21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446" y="1858"/>
              <a:ext cx="111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8201" name="Arc 37"/>
          <p:cNvSpPr>
            <a:spLocks/>
          </p:cNvSpPr>
          <p:nvPr/>
        </p:nvSpPr>
        <p:spPr bwMode="auto">
          <a:xfrm flipH="1">
            <a:off x="1524000" y="1676400"/>
            <a:ext cx="828675" cy="1671638"/>
          </a:xfrm>
          <a:custGeom>
            <a:avLst/>
            <a:gdLst>
              <a:gd name="T0" fmla="*/ 2147483647 w 43200"/>
              <a:gd name="T1" fmla="*/ 2147483647 h 24005"/>
              <a:gd name="T2" fmla="*/ 2147483647 w 43200"/>
              <a:gd name="T3" fmla="*/ 0 h 24005"/>
              <a:gd name="T4" fmla="*/ 2147483647 w 43200"/>
              <a:gd name="T5" fmla="*/ 2147483647 h 24005"/>
              <a:gd name="T6" fmla="*/ 0 60000 65536"/>
              <a:gd name="T7" fmla="*/ 0 60000 65536"/>
              <a:gd name="T8" fmla="*/ 0 60000 65536"/>
              <a:gd name="T9" fmla="*/ 0 w 43200"/>
              <a:gd name="T10" fmla="*/ 0 h 24005"/>
              <a:gd name="T11" fmla="*/ 43200 w 43200"/>
              <a:gd name="T12" fmla="*/ 24005 h 24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05" fill="none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</a:path>
              <a:path w="43200" h="24005" stroke="0" extrusionOk="0">
                <a:moveTo>
                  <a:pt x="43095" y="279"/>
                </a:moveTo>
                <a:cubicBezTo>
                  <a:pt x="43165" y="986"/>
                  <a:pt x="43200" y="1695"/>
                  <a:pt x="43200" y="2405"/>
                </a:cubicBezTo>
                <a:cubicBezTo>
                  <a:pt x="43200" y="14334"/>
                  <a:pt x="33529" y="24005"/>
                  <a:pt x="21600" y="24005"/>
                </a:cubicBezTo>
                <a:cubicBezTo>
                  <a:pt x="9670" y="24005"/>
                  <a:pt x="0" y="14334"/>
                  <a:pt x="0" y="2405"/>
                </a:cubicBezTo>
                <a:cubicBezTo>
                  <a:pt x="-1" y="1601"/>
                  <a:pt x="44" y="798"/>
                  <a:pt x="134" y="0"/>
                </a:cubicBezTo>
                <a:lnTo>
                  <a:pt x="21600" y="2405"/>
                </a:lnTo>
                <a:lnTo>
                  <a:pt x="43095" y="279"/>
                </a:lnTo>
                <a:close/>
              </a:path>
            </a:pathLst>
          </a:cu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Line 38"/>
          <p:cNvSpPr>
            <a:spLocks noChangeShapeType="1"/>
          </p:cNvSpPr>
          <p:nvPr/>
        </p:nvSpPr>
        <p:spPr bwMode="auto">
          <a:xfrm>
            <a:off x="19050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39"/>
          <p:cNvSpPr>
            <a:spLocks noChangeShapeType="1"/>
          </p:cNvSpPr>
          <p:nvPr/>
        </p:nvSpPr>
        <p:spPr bwMode="auto">
          <a:xfrm>
            <a:off x="1905000" y="3352800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4" name="WordArt 46"/>
          <p:cNvSpPr>
            <a:spLocks noChangeArrowheads="1" noChangeShapeType="1" noTextEdit="1"/>
          </p:cNvSpPr>
          <p:nvPr/>
        </p:nvSpPr>
        <p:spPr bwMode="auto">
          <a:xfrm>
            <a:off x="642938" y="214313"/>
            <a:ext cx="8015287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1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05" name="Прямоугольник 17"/>
          <p:cNvSpPr>
            <a:spLocks noChangeArrowheads="1"/>
          </p:cNvSpPr>
          <p:nvPr/>
        </p:nvSpPr>
        <p:spPr bwMode="auto">
          <a:xfrm>
            <a:off x="714348" y="428604"/>
            <a:ext cx="7858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Какой формулой задается график функции изображенной на 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рисунке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8860" y="314324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6600CC"/>
                </a:solidFill>
              </a:rPr>
              <a:t>2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3929066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6600CC"/>
                </a:solidFill>
              </a:rPr>
              <a:t>-2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676400"/>
            <a:ext cx="3581400" cy="518160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solidFill>
                  <a:srgbClr val="6600CC"/>
                </a:solidFill>
              </a:rPr>
              <a:t>                       </a:t>
            </a: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                   </a:t>
            </a:r>
            <a:r>
              <a:rPr lang="ru-RU" sz="1800" b="1" dirty="0" smtClean="0">
                <a:solidFill>
                  <a:srgbClr val="6600CC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6600CC"/>
                </a:solidFill>
              </a:rPr>
              <a:t>                                 </a:t>
            </a: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6600CC"/>
                </a:solidFill>
              </a:rPr>
              <a:t>      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6600CC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CC"/>
                </a:solidFill>
              </a:rPr>
              <a:t>                                               </a:t>
            </a:r>
            <a:endParaRPr lang="ru-RU" sz="1600" b="1" dirty="0" smtClean="0">
              <a:solidFill>
                <a:srgbClr val="6600CC"/>
              </a:solidFill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447800"/>
            <a:ext cx="37338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3200" smtClean="0">
                <a:solidFill>
                  <a:schemeClr val="tx1"/>
                </a:solidFill>
              </a:rPr>
              <a:t>у = 2 (х+3)</a:t>
            </a:r>
            <a:r>
              <a:rPr lang="ru-RU" sz="3200" baseline="30000" smtClean="0">
                <a:solidFill>
                  <a:schemeClr val="tx1"/>
                </a:solidFill>
              </a:rPr>
              <a:t>2 </a:t>
            </a:r>
            <a:r>
              <a:rPr lang="ru-RU" sz="3200" smtClean="0">
                <a:solidFill>
                  <a:schemeClr val="tx1"/>
                </a:solidFill>
              </a:rPr>
              <a:t>+4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32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3200" smtClean="0">
                <a:solidFill>
                  <a:schemeClr val="tx1"/>
                </a:solidFill>
              </a:rPr>
              <a:t>у = 2(х-4)</a:t>
            </a:r>
            <a:r>
              <a:rPr lang="ru-RU" sz="3200" baseline="30000" smtClean="0">
                <a:solidFill>
                  <a:schemeClr val="tx1"/>
                </a:solidFill>
              </a:rPr>
              <a:t>2 </a:t>
            </a:r>
            <a:r>
              <a:rPr lang="ru-RU" sz="3200" smtClean="0">
                <a:solidFill>
                  <a:schemeClr val="tx1"/>
                </a:solidFill>
              </a:rPr>
              <a:t>- 3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32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3200" smtClean="0">
                <a:solidFill>
                  <a:schemeClr val="tx1"/>
                </a:solidFill>
              </a:rPr>
              <a:t>у = 3 - 2(х+4)</a:t>
            </a:r>
            <a:r>
              <a:rPr lang="ru-RU" sz="3200" baseline="30000" smtClean="0">
                <a:solidFill>
                  <a:schemeClr val="tx1"/>
                </a:solidFill>
              </a:rPr>
              <a:t>2</a:t>
            </a:r>
            <a:endParaRPr lang="ru-RU" sz="32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32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3200" smtClean="0">
                <a:solidFill>
                  <a:schemeClr val="tx1"/>
                </a:solidFill>
              </a:rPr>
              <a:t>у = -2(х-3)</a:t>
            </a:r>
            <a:r>
              <a:rPr lang="ru-RU" sz="3200" baseline="30000" smtClean="0">
                <a:solidFill>
                  <a:schemeClr val="tx1"/>
                </a:solidFill>
              </a:rPr>
              <a:t>2 </a:t>
            </a:r>
            <a:r>
              <a:rPr lang="ru-RU" sz="3200" smtClean="0">
                <a:solidFill>
                  <a:schemeClr val="tx1"/>
                </a:solidFill>
              </a:rPr>
              <a:t>+ 4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tx1"/>
                </a:solidFill>
              </a:rPr>
              <a:t>                       </a:t>
            </a:r>
            <a:endParaRPr lang="ru-RU" sz="3200" smtClean="0">
              <a:solidFill>
                <a:schemeClr val="tx1"/>
              </a:solidFill>
            </a:endParaRPr>
          </a:p>
        </p:txBody>
      </p:sp>
      <p:sp>
        <p:nvSpPr>
          <p:cNvPr id="9220" name="WordArt 32"/>
          <p:cNvSpPr>
            <a:spLocks noChangeArrowheads="1" noChangeShapeType="1" noTextEdit="1"/>
          </p:cNvSpPr>
          <p:nvPr/>
        </p:nvSpPr>
        <p:spPr bwMode="auto">
          <a:xfrm>
            <a:off x="4643438" y="1571625"/>
            <a:ext cx="176212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9221" name="WordArt 33"/>
          <p:cNvSpPr>
            <a:spLocks noChangeArrowheads="1" noChangeShapeType="1" noTextEdit="1"/>
          </p:cNvSpPr>
          <p:nvPr/>
        </p:nvSpPr>
        <p:spPr bwMode="auto">
          <a:xfrm>
            <a:off x="4714875" y="2571750"/>
            <a:ext cx="2286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9222" name="WordArt 34"/>
          <p:cNvSpPr>
            <a:spLocks noChangeArrowheads="1" noChangeShapeType="1" noTextEdit="1"/>
          </p:cNvSpPr>
          <p:nvPr/>
        </p:nvSpPr>
        <p:spPr bwMode="auto">
          <a:xfrm>
            <a:off x="4714875" y="3643313"/>
            <a:ext cx="28098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9223" name="WordArt 35"/>
          <p:cNvSpPr>
            <a:spLocks noChangeArrowheads="1" noChangeShapeType="1" noTextEdit="1"/>
          </p:cNvSpPr>
          <p:nvPr/>
        </p:nvSpPr>
        <p:spPr bwMode="auto">
          <a:xfrm>
            <a:off x="4643438" y="4714875"/>
            <a:ext cx="3524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3400" y="1303338"/>
            <a:ext cx="3352800" cy="3878262"/>
            <a:chOff x="432" y="1021"/>
            <a:chExt cx="1698" cy="147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32" y="1021"/>
              <a:ext cx="1698" cy="1475"/>
              <a:chOff x="672" y="1021"/>
              <a:chExt cx="1698" cy="1475"/>
            </a:xfrm>
          </p:grpSpPr>
          <p:sp>
            <p:nvSpPr>
              <p:cNvPr id="9231" name="Line 6"/>
              <p:cNvSpPr>
                <a:spLocks noChangeShapeType="1"/>
              </p:cNvSpPr>
              <p:nvPr/>
            </p:nvSpPr>
            <p:spPr bwMode="auto">
              <a:xfrm>
                <a:off x="1444" y="1021"/>
                <a:ext cx="1" cy="1475"/>
              </a:xfrm>
              <a:prstGeom prst="line">
                <a:avLst/>
              </a:prstGeom>
              <a:ln>
                <a:headEnd type="triangle" w="med" len="med"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9232" name="Line 7"/>
              <p:cNvSpPr>
                <a:spLocks noChangeShapeType="1"/>
              </p:cNvSpPr>
              <p:nvPr/>
            </p:nvSpPr>
            <p:spPr bwMode="auto">
              <a:xfrm>
                <a:off x="672" y="1820"/>
                <a:ext cx="1614" cy="1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9233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56" y="1872"/>
                <a:ext cx="114" cy="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A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/>
                    <a:cs typeface="Arial"/>
                  </a:rPr>
                  <a:t>X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234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70" y="1042"/>
                <a:ext cx="181" cy="10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A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/>
                    <a:cs typeface="Arial"/>
                  </a:rPr>
                  <a:t>Y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235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96" y="1872"/>
                <a:ext cx="111" cy="11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/>
                    <a:cs typeface="Arial"/>
                  </a:rPr>
                  <a:t>0</a:t>
                </a:r>
              </a:p>
            </p:txBody>
          </p:sp>
        </p:grpSp>
        <p:sp>
          <p:nvSpPr>
            <p:cNvPr id="9228" name="Arc 37"/>
            <p:cNvSpPr>
              <a:spLocks/>
            </p:cNvSpPr>
            <p:nvPr/>
          </p:nvSpPr>
          <p:spPr bwMode="auto">
            <a:xfrm flipH="1" flipV="1">
              <a:off x="1392" y="1296"/>
              <a:ext cx="384" cy="816"/>
            </a:xfrm>
            <a:custGeom>
              <a:avLst/>
              <a:gdLst>
                <a:gd name="T0" fmla="*/ 0 w 43200"/>
                <a:gd name="T1" fmla="*/ 0 h 24005"/>
                <a:gd name="T2" fmla="*/ 0 w 43200"/>
                <a:gd name="T3" fmla="*/ 0 h 24005"/>
                <a:gd name="T4" fmla="*/ 0 w 43200"/>
                <a:gd name="T5" fmla="*/ 0 h 24005"/>
                <a:gd name="T6" fmla="*/ 0 60000 65536"/>
                <a:gd name="T7" fmla="*/ 0 60000 65536"/>
                <a:gd name="T8" fmla="*/ 0 60000 65536"/>
                <a:gd name="T9" fmla="*/ 0 w 43200"/>
                <a:gd name="T10" fmla="*/ 0 h 24005"/>
                <a:gd name="T11" fmla="*/ 43200 w 43200"/>
                <a:gd name="T12" fmla="*/ 24005 h 240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4005" fill="none" extrusionOk="0">
                  <a:moveTo>
                    <a:pt x="43095" y="279"/>
                  </a:moveTo>
                  <a:cubicBezTo>
                    <a:pt x="43165" y="986"/>
                    <a:pt x="43200" y="1695"/>
                    <a:pt x="43200" y="2405"/>
                  </a:cubicBezTo>
                  <a:cubicBezTo>
                    <a:pt x="43200" y="14334"/>
                    <a:pt x="33529" y="24005"/>
                    <a:pt x="21600" y="24005"/>
                  </a:cubicBezTo>
                  <a:cubicBezTo>
                    <a:pt x="9670" y="24005"/>
                    <a:pt x="0" y="14334"/>
                    <a:pt x="0" y="2405"/>
                  </a:cubicBezTo>
                  <a:cubicBezTo>
                    <a:pt x="-1" y="1601"/>
                    <a:pt x="44" y="798"/>
                    <a:pt x="134" y="0"/>
                  </a:cubicBezTo>
                </a:path>
                <a:path w="43200" h="24005" stroke="0" extrusionOk="0">
                  <a:moveTo>
                    <a:pt x="43095" y="279"/>
                  </a:moveTo>
                  <a:cubicBezTo>
                    <a:pt x="43165" y="986"/>
                    <a:pt x="43200" y="1695"/>
                    <a:pt x="43200" y="2405"/>
                  </a:cubicBezTo>
                  <a:cubicBezTo>
                    <a:pt x="43200" y="14334"/>
                    <a:pt x="33529" y="24005"/>
                    <a:pt x="21600" y="24005"/>
                  </a:cubicBezTo>
                  <a:cubicBezTo>
                    <a:pt x="9670" y="24005"/>
                    <a:pt x="0" y="14334"/>
                    <a:pt x="0" y="2405"/>
                  </a:cubicBezTo>
                  <a:cubicBezTo>
                    <a:pt x="-1" y="1601"/>
                    <a:pt x="44" y="798"/>
                    <a:pt x="134" y="0"/>
                  </a:cubicBezTo>
                  <a:lnTo>
                    <a:pt x="21600" y="2405"/>
                  </a:lnTo>
                  <a:lnTo>
                    <a:pt x="43095" y="279"/>
                  </a:lnTo>
                  <a:close/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Line 38"/>
            <p:cNvSpPr>
              <a:spLocks noChangeShapeType="1"/>
            </p:cNvSpPr>
            <p:nvPr/>
          </p:nvSpPr>
          <p:spPr bwMode="auto">
            <a:xfrm>
              <a:off x="1584" y="129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Line 39"/>
            <p:cNvSpPr>
              <a:spLocks noChangeShapeType="1"/>
            </p:cNvSpPr>
            <p:nvPr/>
          </p:nvSpPr>
          <p:spPr bwMode="auto">
            <a:xfrm>
              <a:off x="1248" y="12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5" name="WordArt 46"/>
          <p:cNvSpPr>
            <a:spLocks noChangeArrowheads="1" noChangeShapeType="1" noTextEdit="1"/>
          </p:cNvSpPr>
          <p:nvPr/>
        </p:nvSpPr>
        <p:spPr bwMode="auto">
          <a:xfrm>
            <a:off x="8678863" y="457200"/>
            <a:ext cx="460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26" name="Прямоугольник 18"/>
          <p:cNvSpPr>
            <a:spLocks noChangeArrowheads="1"/>
          </p:cNvSpPr>
          <p:nvPr/>
        </p:nvSpPr>
        <p:spPr bwMode="auto">
          <a:xfrm>
            <a:off x="571472" y="0"/>
            <a:ext cx="8143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Какой формулой задается график функции изображенной </a:t>
            </a:r>
            <a:r>
              <a:rPr lang="ru-RU" sz="2800" b="1" dirty="0" smtClean="0">
                <a:solidFill>
                  <a:schemeClr val="tx1"/>
                </a:solidFill>
              </a:rPr>
              <a:t>на рисунке</a:t>
            </a:r>
            <a:r>
              <a:rPr lang="en-US" sz="2800" b="1" dirty="0" smtClean="0">
                <a:solidFill>
                  <a:schemeClr val="tx1"/>
                </a:solidFill>
              </a:rPr>
              <a:t>            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34290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6600CC"/>
                </a:solidFill>
              </a:rPr>
              <a:t>3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14480" y="178592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6600CC"/>
                </a:solidFill>
              </a:rPr>
              <a:t>4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939</Words>
  <PresentationFormat>Экран (4:3)</PresentationFormat>
  <Paragraphs>450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График какой функции , изображенной на рисунках  соответствует  указанной формуле             у=3х2+1                               </vt:lpstr>
      <vt:lpstr> График какой функции изображенной на  рисунках соответствует  указанной формуле                                                                    у= -0,5х2-3</vt:lpstr>
      <vt:lpstr>      График какой функции изображенной на рисунках соответствует  указанной формуле                                                                            у= (х+2)2 - 4 </vt:lpstr>
      <vt:lpstr>Слайд 8</vt:lpstr>
      <vt:lpstr>Слайд 9</vt:lpstr>
      <vt:lpstr>Слайд 10</vt:lpstr>
      <vt:lpstr>Слайд 11</vt:lpstr>
      <vt:lpstr>Ответьте на вопросы:</vt:lpstr>
      <vt:lpstr>ТЕСТ</vt:lpstr>
      <vt:lpstr>ТЕСТ</vt:lpstr>
      <vt:lpstr>ТЕСТ</vt:lpstr>
      <vt:lpstr>ТЕСТ</vt:lpstr>
      <vt:lpstr>ТЕСТ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Список использованной литературы и Интернет-источников: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31</cp:revision>
  <dcterms:modified xsi:type="dcterms:W3CDTF">2013-11-02T10:43:20Z</dcterms:modified>
</cp:coreProperties>
</file>