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5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A714-9106-4381-B259-577CEC74D888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5602-26BF-4712-903A-EDB4A678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BA162-392F-4A56-B4AC-7DDE6B3D2A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BA162-392F-4A56-B4AC-7DDE6B3D2A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5602-26BF-4712-903A-EDB4A6781B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3399">
                <a:alpha val="54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F217-C226-46DF-804E-49A57EC335D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5832-EA60-4928-9B14-3C8BC6085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«РАСТРОВАЯ ГРАФИКА»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10001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Презентацию подготовила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учитель информатики Вагина Е.Н.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maaam.ru/upload/blogs/d351c351e686c0470fa6ea923d9c67bc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14818"/>
            <a:ext cx="2928958" cy="22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растрового редактора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позволяют повышать качество изображений путем изменения цветовой палитры и цвета отдельного пикселя;</a:t>
            </a:r>
          </a:p>
          <a:p>
            <a:pPr lvl="0"/>
            <a:r>
              <a:rPr lang="ru-RU" dirty="0" smtClean="0"/>
              <a:t>повышают яркость и контрастность изображений;</a:t>
            </a:r>
          </a:p>
          <a:p>
            <a:pPr lvl="0"/>
            <a:r>
              <a:rPr lang="ru-RU" dirty="0" smtClean="0"/>
              <a:t>удаляют мелкие дефекты изображения (царапины, следы перегибов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позволяют преобразовать черно – белое изображение в цветное;</a:t>
            </a:r>
          </a:p>
          <a:p>
            <a:pPr lvl="0"/>
            <a:r>
              <a:rPr lang="ru-RU" dirty="0" smtClean="0"/>
              <a:t>использовать различные эффекты преобразования изображений.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уменьшении растрового изображения </a:t>
            </a:r>
            <a:r>
              <a:rPr lang="ru-RU" i="1" dirty="0"/>
              <a:t>несколько соседних точек  преобразуются в одну- теряется четкость мелких деталей</a:t>
            </a:r>
            <a:endParaRPr lang="ru-RU" dirty="0"/>
          </a:p>
          <a:p>
            <a:pPr lvl="0"/>
            <a:r>
              <a:rPr lang="ru-RU" dirty="0"/>
              <a:t>При увеличении </a:t>
            </a:r>
            <a:r>
              <a:rPr lang="ru-RU" i="1" dirty="0"/>
              <a:t>новым соседним точкам назначается одинаковый цвет, в результате чего появляется ступенчатый эффект</a:t>
            </a:r>
            <a:endParaRPr lang="ru-RU" dirty="0"/>
          </a:p>
          <a:p>
            <a:pPr lvl="0"/>
            <a:r>
              <a:rPr lang="ru-RU" i="1" dirty="0"/>
              <a:t>Недостаток- большой информационный </a:t>
            </a:r>
            <a:r>
              <a:rPr lang="ru-RU" i="1" dirty="0" err="1"/>
              <a:t>объем,</a:t>
            </a:r>
            <a:r>
              <a:rPr lang="ru-RU" dirty="0" err="1"/>
              <a:t>т.к</a:t>
            </a:r>
            <a:r>
              <a:rPr lang="ru-RU" dirty="0"/>
              <a:t> в памяти хранится код каждого пикселя.</a:t>
            </a:r>
          </a:p>
          <a:p>
            <a:r>
              <a:rPr lang="ru-RU" dirty="0" smtClean="0"/>
              <a:t>растровый </a:t>
            </a:r>
            <a:r>
              <a:rPr lang="ru-RU" dirty="0"/>
              <a:t>рисунок имеет большой вес, так как каждый пиксель «весит» 3 байта.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/>
              <a:t>Инструменты рисования растровых графических редакторов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472518" cy="5072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Карандаш - </a:t>
            </a:r>
            <a:r>
              <a:rPr lang="ru-RU" sz="2800" b="1" dirty="0" smtClean="0"/>
              <a:t>позволяет рисовать произвольные тонкие линии.</a:t>
            </a:r>
            <a:endParaRPr lang="ru-RU" sz="2800" b="1" dirty="0" smtClean="0">
              <a:solidFill>
                <a:srgbClr val="CC3399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Кисть - </a:t>
            </a:r>
            <a:r>
              <a:rPr lang="ru-RU" sz="2800" b="1" dirty="0" smtClean="0"/>
              <a:t>позволяет рисовать линии различной толщины.</a:t>
            </a: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Ластик – </a:t>
            </a:r>
            <a:r>
              <a:rPr lang="ru-RU" sz="2800" b="1" dirty="0" smtClean="0"/>
              <a:t>позволяет стирать произвольные пиксели изображения.</a:t>
            </a:r>
            <a:endParaRPr lang="ru-RU" sz="2800" b="1" dirty="0" smtClean="0">
              <a:solidFill>
                <a:srgbClr val="CC3399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Распылитель - </a:t>
            </a:r>
            <a:r>
              <a:rPr lang="ru-RU" sz="2800" b="1" dirty="0" smtClean="0"/>
              <a:t>позволяет разбрызгивать «краску» и закрашивать произвольные области.</a:t>
            </a:r>
            <a:endParaRPr lang="ru-RU" sz="2800" b="1" dirty="0" smtClean="0">
              <a:solidFill>
                <a:srgbClr val="CC3399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Заливка –</a:t>
            </a:r>
            <a:r>
              <a:rPr lang="ru-RU" sz="2800" b="1" dirty="0" smtClean="0"/>
              <a:t> закрашивание произвольных областей.</a:t>
            </a:r>
            <a:endParaRPr lang="ru-RU" sz="2800" b="1" dirty="0" smtClean="0">
              <a:solidFill>
                <a:srgbClr val="CC3399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Лупа – </a:t>
            </a:r>
            <a:r>
              <a:rPr lang="ru-RU" sz="2800" b="1" dirty="0" smtClean="0"/>
              <a:t>увеличение и уменьшение масштаба.</a:t>
            </a:r>
          </a:p>
          <a:p>
            <a:pPr eaLnBrk="1" hangingPunct="1"/>
            <a:r>
              <a:rPr lang="ru-RU" sz="2800" b="1" dirty="0" smtClean="0">
                <a:solidFill>
                  <a:srgbClr val="CC3399"/>
                </a:solidFill>
              </a:rPr>
              <a:t>Надпись – </a:t>
            </a:r>
            <a:r>
              <a:rPr lang="ru-RU" sz="2800" b="1" dirty="0" smtClean="0"/>
              <a:t>создание текста.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Панель инструментов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Панель инструментов в редакторе </a:t>
            </a:r>
            <a:r>
              <a:rPr lang="en-US" sz="2400" smtClean="0">
                <a:solidFill>
                  <a:schemeClr val="folHlink"/>
                </a:solidFill>
              </a:rPr>
              <a:t>Paint.</a:t>
            </a:r>
            <a:endParaRPr lang="ru-RU" sz="2400" smtClean="0">
              <a:solidFill>
                <a:schemeClr val="folHlink"/>
              </a:solidFill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63" y="2414588"/>
            <a:ext cx="1062037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1619250" y="29241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/>
              </a:rPr>
              <a:t>  </a:t>
            </a: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>
            <a:off x="1403350" y="38608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/>
              </a:rPr>
              <a:t>   </a:t>
            </a: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5364163" y="2708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5364163" y="31416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5364163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5364163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5364163" y="47974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5364163" y="43656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5364163" y="566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5364163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5364163" y="566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5364163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>
            <a:off x="3492500" y="2708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>
            <a:off x="3419475" y="31416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>
            <a:off x="3419475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>
            <a:off x="3419475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>
            <a:off x="3419475" y="43656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>
            <a:off x="3419475" y="47974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>
            <a:off x="3419475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>
            <a:off x="3419475" y="566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Text Box 48"/>
          <p:cNvSpPr txBox="1">
            <a:spLocks noChangeArrowheads="1"/>
          </p:cNvSpPr>
          <p:nvPr/>
        </p:nvSpPr>
        <p:spPr bwMode="auto">
          <a:xfrm>
            <a:off x="6372225" y="249237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CC3399"/>
                </a:solidFill>
                <a:effectLst/>
              </a:rPr>
              <a:t>Выделение прямоугольной формы</a:t>
            </a:r>
          </a:p>
        </p:txBody>
      </p:sp>
      <p:sp>
        <p:nvSpPr>
          <p:cNvPr id="1051" name="Text Box 49"/>
          <p:cNvSpPr txBox="1">
            <a:spLocks noChangeArrowheads="1"/>
          </p:cNvSpPr>
          <p:nvPr/>
        </p:nvSpPr>
        <p:spPr bwMode="auto">
          <a:xfrm>
            <a:off x="6227763" y="2492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ffectLst/>
            </a:endParaRPr>
          </a:p>
        </p:txBody>
      </p:sp>
      <p:sp>
        <p:nvSpPr>
          <p:cNvPr id="1052" name="Text Box 50"/>
          <p:cNvSpPr txBox="1">
            <a:spLocks noChangeArrowheads="1"/>
          </p:cNvSpPr>
          <p:nvPr/>
        </p:nvSpPr>
        <p:spPr bwMode="auto">
          <a:xfrm>
            <a:off x="6227763" y="2492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ffectLst/>
            </a:endParaRPr>
          </a:p>
        </p:txBody>
      </p:sp>
      <p:sp>
        <p:nvSpPr>
          <p:cNvPr id="1053" name="Text Box 51"/>
          <p:cNvSpPr txBox="1">
            <a:spLocks noChangeArrowheads="1"/>
          </p:cNvSpPr>
          <p:nvPr/>
        </p:nvSpPr>
        <p:spPr bwMode="auto">
          <a:xfrm>
            <a:off x="6300788" y="29241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заливка</a:t>
            </a:r>
          </a:p>
        </p:txBody>
      </p:sp>
      <p:sp>
        <p:nvSpPr>
          <p:cNvPr id="1054" name="Text Box 52"/>
          <p:cNvSpPr txBox="1">
            <a:spLocks noChangeArrowheads="1"/>
          </p:cNvSpPr>
          <p:nvPr/>
        </p:nvSpPr>
        <p:spPr bwMode="auto">
          <a:xfrm>
            <a:off x="6300788" y="34290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лупа</a:t>
            </a:r>
          </a:p>
        </p:txBody>
      </p:sp>
      <p:sp>
        <p:nvSpPr>
          <p:cNvPr id="1055" name="Text Box 53"/>
          <p:cNvSpPr txBox="1">
            <a:spLocks noChangeArrowheads="1"/>
          </p:cNvSpPr>
          <p:nvPr/>
        </p:nvSpPr>
        <p:spPr bwMode="auto">
          <a:xfrm>
            <a:off x="6300788" y="378936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кисть</a:t>
            </a:r>
          </a:p>
        </p:txBody>
      </p:sp>
      <p:sp>
        <p:nvSpPr>
          <p:cNvPr id="1056" name="Text Box 54"/>
          <p:cNvSpPr txBox="1">
            <a:spLocks noChangeArrowheads="1"/>
          </p:cNvSpPr>
          <p:nvPr/>
        </p:nvSpPr>
        <p:spPr bwMode="auto">
          <a:xfrm>
            <a:off x="6300788" y="414972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надпись</a:t>
            </a:r>
          </a:p>
        </p:txBody>
      </p:sp>
      <p:sp>
        <p:nvSpPr>
          <p:cNvPr id="1057" name="Text Box 56"/>
          <p:cNvSpPr txBox="1">
            <a:spLocks noChangeArrowheads="1"/>
          </p:cNvSpPr>
          <p:nvPr/>
        </p:nvSpPr>
        <p:spPr bwMode="auto">
          <a:xfrm>
            <a:off x="755650" y="249237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CC3399"/>
                </a:solidFill>
                <a:effectLst/>
              </a:rPr>
              <a:t>Выделение</a:t>
            </a:r>
            <a:r>
              <a:rPr lang="ru-RU" sz="1200">
                <a:effectLst/>
              </a:rPr>
              <a:t> </a:t>
            </a:r>
            <a:r>
              <a:rPr lang="ru-RU" sz="1200">
                <a:solidFill>
                  <a:srgbClr val="CC3399"/>
                </a:solidFill>
                <a:effectLst/>
              </a:rPr>
              <a:t>произвольной формы</a:t>
            </a:r>
          </a:p>
        </p:txBody>
      </p:sp>
      <p:sp>
        <p:nvSpPr>
          <p:cNvPr id="1058" name="Text Box 57"/>
          <p:cNvSpPr txBox="1">
            <a:spLocks noChangeArrowheads="1"/>
          </p:cNvSpPr>
          <p:nvPr/>
        </p:nvSpPr>
        <p:spPr bwMode="auto">
          <a:xfrm>
            <a:off x="1692275" y="29241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/>
              </a:rPr>
              <a:t>           </a:t>
            </a:r>
            <a:r>
              <a:rPr lang="ru-RU">
                <a:solidFill>
                  <a:srgbClr val="CC3399"/>
                </a:solidFill>
                <a:effectLst/>
              </a:rPr>
              <a:t>ластик</a:t>
            </a:r>
          </a:p>
        </p:txBody>
      </p:sp>
      <p:sp>
        <p:nvSpPr>
          <p:cNvPr id="1059" name="Text Box 58"/>
          <p:cNvSpPr txBox="1">
            <a:spLocks noChangeArrowheads="1"/>
          </p:cNvSpPr>
          <p:nvPr/>
        </p:nvSpPr>
        <p:spPr bwMode="auto">
          <a:xfrm>
            <a:off x="1692275" y="3357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effectLst/>
              </a:rPr>
              <a:t>   </a:t>
            </a:r>
            <a:r>
              <a:rPr lang="ru-RU">
                <a:solidFill>
                  <a:srgbClr val="CC3399"/>
                </a:solidFill>
                <a:effectLst/>
              </a:rPr>
              <a:t>пипетка</a:t>
            </a:r>
          </a:p>
        </p:txBody>
      </p:sp>
      <p:sp>
        <p:nvSpPr>
          <p:cNvPr id="1060" name="Text Box 59"/>
          <p:cNvSpPr txBox="1">
            <a:spLocks noChangeArrowheads="1"/>
          </p:cNvSpPr>
          <p:nvPr/>
        </p:nvSpPr>
        <p:spPr bwMode="auto">
          <a:xfrm>
            <a:off x="1835150" y="37163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карандаш</a:t>
            </a:r>
          </a:p>
        </p:txBody>
      </p:sp>
      <p:sp>
        <p:nvSpPr>
          <p:cNvPr id="1061" name="Text Box 60"/>
          <p:cNvSpPr txBox="1">
            <a:spLocks noChangeArrowheads="1"/>
          </p:cNvSpPr>
          <p:nvPr/>
        </p:nvSpPr>
        <p:spPr bwMode="auto">
          <a:xfrm>
            <a:off x="1547813" y="41497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распылитель</a:t>
            </a:r>
          </a:p>
        </p:txBody>
      </p:sp>
      <p:sp>
        <p:nvSpPr>
          <p:cNvPr id="1062" name="Text Box 62"/>
          <p:cNvSpPr txBox="1">
            <a:spLocks noChangeArrowheads="1"/>
          </p:cNvSpPr>
          <p:nvPr/>
        </p:nvSpPr>
        <p:spPr bwMode="auto">
          <a:xfrm>
            <a:off x="1619250" y="45815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линия</a:t>
            </a:r>
          </a:p>
        </p:txBody>
      </p:sp>
      <p:sp>
        <p:nvSpPr>
          <p:cNvPr id="1063" name="Text Box 64"/>
          <p:cNvSpPr txBox="1">
            <a:spLocks noChangeArrowheads="1"/>
          </p:cNvSpPr>
          <p:nvPr/>
        </p:nvSpPr>
        <p:spPr bwMode="auto">
          <a:xfrm>
            <a:off x="1619250" y="50133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прямоугольник</a:t>
            </a:r>
          </a:p>
        </p:txBody>
      </p:sp>
      <p:sp>
        <p:nvSpPr>
          <p:cNvPr id="1064" name="Text Box 65"/>
          <p:cNvSpPr txBox="1">
            <a:spLocks noChangeArrowheads="1"/>
          </p:cNvSpPr>
          <p:nvPr/>
        </p:nvSpPr>
        <p:spPr bwMode="auto">
          <a:xfrm>
            <a:off x="1619250" y="54451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овал</a:t>
            </a:r>
          </a:p>
        </p:txBody>
      </p:sp>
      <p:sp>
        <p:nvSpPr>
          <p:cNvPr id="1065" name="Text Box 66"/>
          <p:cNvSpPr txBox="1">
            <a:spLocks noChangeArrowheads="1"/>
          </p:cNvSpPr>
          <p:nvPr/>
        </p:nvSpPr>
        <p:spPr bwMode="auto">
          <a:xfrm>
            <a:off x="6300788" y="45815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399"/>
                </a:solidFill>
                <a:effectLst/>
              </a:rPr>
              <a:t>кривая</a:t>
            </a:r>
          </a:p>
        </p:txBody>
      </p:sp>
      <p:sp>
        <p:nvSpPr>
          <p:cNvPr id="1066" name="Text Box 67"/>
          <p:cNvSpPr txBox="1">
            <a:spLocks noChangeArrowheads="1"/>
          </p:cNvSpPr>
          <p:nvPr/>
        </p:nvSpPr>
        <p:spPr bwMode="auto">
          <a:xfrm>
            <a:off x="6227763" y="5013325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399"/>
                </a:solidFill>
                <a:effectLst/>
              </a:rPr>
              <a:t>многоугольник</a:t>
            </a:r>
          </a:p>
        </p:txBody>
      </p:sp>
      <p:sp>
        <p:nvSpPr>
          <p:cNvPr id="1067" name="Text Box 68"/>
          <p:cNvSpPr txBox="1">
            <a:spLocks noChangeArrowheads="1"/>
          </p:cNvSpPr>
          <p:nvPr/>
        </p:nvSpPr>
        <p:spPr bwMode="auto">
          <a:xfrm>
            <a:off x="6227763" y="5373688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399"/>
                </a:solidFill>
                <a:effectLst/>
              </a:rPr>
              <a:t>скругленный прямоугольник</a:t>
            </a:r>
          </a:p>
        </p:txBody>
      </p:sp>
      <p:graphicFrame>
        <p:nvGraphicFramePr>
          <p:cNvPr id="1026" name="Object 69"/>
          <p:cNvGraphicFramePr>
            <a:graphicFrameLocks noChangeAspect="1"/>
          </p:cNvGraphicFramePr>
          <p:nvPr/>
        </p:nvGraphicFramePr>
        <p:xfrm>
          <a:off x="4343400" y="6096000"/>
          <a:ext cx="1066800" cy="914400"/>
        </p:xfrm>
        <a:graphic>
          <a:graphicData uri="http://schemas.openxmlformats.org/presentationml/2006/ole">
            <p:oleObj spid="_x0000_s1026" name="Точечный рисунок" r:id="rId5" imgW="590476" imgH="790476" progId="PBrush">
              <p:embed/>
            </p:oleObj>
          </a:graphicData>
        </a:graphic>
      </p:graphicFrame>
      <p:sp>
        <p:nvSpPr>
          <p:cNvPr id="40006" name="Line 70"/>
          <p:cNvSpPr>
            <a:spLocks noChangeShapeType="1"/>
          </p:cNvSpPr>
          <p:nvPr/>
        </p:nvSpPr>
        <p:spPr bwMode="auto">
          <a:xfrm>
            <a:off x="5334000" y="640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007" name="Text Box 71"/>
          <p:cNvSpPr txBox="1">
            <a:spLocks noChangeArrowheads="1"/>
          </p:cNvSpPr>
          <p:nvPr/>
        </p:nvSpPr>
        <p:spPr bwMode="auto">
          <a:xfrm>
            <a:off x="6324600" y="6172200"/>
            <a:ext cx="1676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Панель настройки инструментов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Кривая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Кривая</a:t>
            </a:r>
            <a:r>
              <a:rPr lang="ru-RU" b="1" dirty="0" smtClean="0"/>
              <a:t> строится в два этапа. Первый этап — построение прямой линии. Второй — это формирование изгиба. Для этого необходимо установить указатель возле предполагаемого изгиба и двигать мышь при нажатой левой кнопки до получения желаемого эффекта. Возможно формирование одного или двух изгибов.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Кривая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1)    Активизировать инструмент Кривая; </a:t>
            </a:r>
            <a:br>
              <a:rPr lang="ru-RU" b="1" dirty="0" smtClean="0"/>
            </a:br>
            <a:r>
              <a:rPr lang="ru-RU" b="1" dirty="0" smtClean="0"/>
              <a:t>2)    выбрать толщину линии; </a:t>
            </a:r>
            <a:br>
              <a:rPr lang="ru-RU" b="1" dirty="0" smtClean="0"/>
            </a:br>
            <a:r>
              <a:rPr lang="ru-RU" b="1" dirty="0" smtClean="0"/>
              <a:t>3)    щелкнуть левой кнопкой мыши сначала в одном, а затем в другом месте экрана — появится прямая линия; </a:t>
            </a:r>
            <a:br>
              <a:rPr lang="ru-RU" b="1" dirty="0" smtClean="0"/>
            </a:br>
            <a:r>
              <a:rPr lang="ru-RU" b="1" dirty="0" smtClean="0"/>
              <a:t>4)    установить указатель мыши недалеко от получившейся линии, нажать левую кнопку — прямая преобразуется в замкнутую кривую (петлю); </a:t>
            </a:r>
            <a:br>
              <a:rPr lang="ru-RU" b="1" dirty="0" smtClean="0"/>
            </a:br>
            <a:r>
              <a:rPr lang="ru-RU" b="1" dirty="0" smtClean="0"/>
              <a:t>5)    перетаскивать указатель мыши в разных направлениях, пока петля не примет нужную форму; отпустить кнопку мыши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Практическая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Нарисовать рисунок кривой:</a:t>
            </a:r>
            <a:endParaRPr lang="ru-RU" dirty="0"/>
          </a:p>
        </p:txBody>
      </p:sp>
      <p:pic>
        <p:nvPicPr>
          <p:cNvPr id="4" name="Рисунок 3" descr="http://www.maaam.ru/upload/blogs/d351c351e686c0470fa6ea923d9c67bc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3470" y="2714620"/>
            <a:ext cx="43077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840435"/>
          </a:xfrm>
        </p:spPr>
        <p:txBody>
          <a:bodyPr>
            <a:noAutofit/>
          </a:bodyPr>
          <a:lstStyle/>
          <a:p>
            <a:r>
              <a:rPr lang="ru-RU" sz="2400" b="1" dirty="0"/>
              <a:t>Задание 3</a:t>
            </a:r>
            <a:r>
              <a:rPr lang="ru-RU" sz="2400" dirty="0"/>
              <a:t>. Форматы растровых файлов</a:t>
            </a:r>
            <a:br>
              <a:rPr lang="ru-RU" sz="2400" dirty="0"/>
            </a:br>
            <a:r>
              <a:rPr lang="ru-RU" sz="2400" dirty="0"/>
              <a:t>1) Открыть файл </a:t>
            </a:r>
            <a:r>
              <a:rPr lang="ru-RU" sz="2400" b="1" dirty="0"/>
              <a:t>Растр1.jpg</a:t>
            </a:r>
            <a:r>
              <a:rPr lang="ru-RU" sz="2400" dirty="0"/>
              <a:t> с помощью графического редактора </a:t>
            </a:r>
            <a:r>
              <a:rPr lang="ru-RU" sz="2400" dirty="0" err="1"/>
              <a:t>Paint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(Щелчок правой кнопкой мыши на файле </a:t>
            </a:r>
            <a:r>
              <a:rPr lang="ru-RU" sz="2400" i="1" dirty="0" err="1"/>
              <a:t>Растр.jpg</a:t>
            </a:r>
            <a:r>
              <a:rPr lang="ru-RU" sz="2400" i="1" dirty="0"/>
              <a:t> -</a:t>
            </a:r>
            <a:r>
              <a:rPr lang="ru-RU" sz="2400" dirty="0"/>
              <a:t> </a:t>
            </a:r>
            <a:r>
              <a:rPr lang="ru-RU" sz="2400" i="1" dirty="0"/>
              <a:t>контекстное меню- команда Открыть с помощью- </a:t>
            </a:r>
            <a:r>
              <a:rPr lang="ru-RU" sz="2400" i="1" dirty="0" err="1"/>
              <a:t>программыPaint</a:t>
            </a:r>
            <a:r>
              <a:rPr lang="ru-RU" sz="2400" i="1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2) Последовательно сохранить файл в форматах PNG, TIFF, GIF</a:t>
            </a:r>
            <a:br>
              <a:rPr lang="ru-RU" sz="2400" dirty="0"/>
            </a:br>
            <a:r>
              <a:rPr lang="ru-RU" sz="2400" dirty="0"/>
              <a:t>3) Закрыть приложение</a:t>
            </a:r>
            <a:endParaRPr lang="ru-RU" sz="2400" dirty="0" smtClean="0"/>
          </a:p>
          <a:p>
            <a:r>
              <a:rPr lang="ru-RU" sz="2400" b="1" dirty="0"/>
              <a:t>Задание 4</a:t>
            </a:r>
            <a:r>
              <a:rPr lang="ru-RU" sz="2400" dirty="0"/>
              <a:t>. Сравнение форматов растровых файлов</a:t>
            </a:r>
            <a:endParaRPr lang="ru-RU" sz="2400" dirty="0" smtClean="0"/>
          </a:p>
          <a:p>
            <a:pPr lvl="0"/>
            <a:r>
              <a:rPr lang="ru-RU" sz="2400" dirty="0"/>
              <a:t>Открыть папку Растр</a:t>
            </a:r>
          </a:p>
          <a:p>
            <a:pPr lvl="0"/>
            <a:r>
              <a:rPr lang="ru-RU" sz="2400" dirty="0"/>
              <a:t>Просмотреть файлы с помощью программы просмотра </a:t>
            </a:r>
          </a:p>
          <a:p>
            <a:r>
              <a:rPr lang="ru-RU" sz="2400" i="1" dirty="0"/>
              <a:t>(Щелчок правой кнопкой мыши -</a:t>
            </a:r>
            <a:r>
              <a:rPr lang="ru-RU" sz="2400" dirty="0"/>
              <a:t> </a:t>
            </a:r>
            <a:r>
              <a:rPr lang="ru-RU" sz="2400" i="1" dirty="0"/>
              <a:t>контекстное меню- команда Открыть с помощью- программа просмотра изображений и </a:t>
            </a:r>
            <a:r>
              <a:rPr lang="ru-RU" sz="2400" i="1" dirty="0" smtClean="0"/>
              <a:t>факсов . </a:t>
            </a:r>
            <a:r>
              <a:rPr lang="ru-RU" sz="2400" b="1" i="1" dirty="0" smtClean="0"/>
              <a:t>Отчет: выводы!!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Какие форматы растровых графических файлов </a:t>
            </a:r>
            <a:r>
              <a:rPr lang="ru-RU" b="1" dirty="0" smtClean="0"/>
              <a:t>существуют?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Формат BMP (</a:t>
            </a:r>
            <a:r>
              <a:rPr lang="ru-RU" b="1" dirty="0" err="1" smtClean="0"/>
              <a:t>Bit</a:t>
            </a:r>
            <a:r>
              <a:rPr lang="ru-RU" b="1" dirty="0" smtClean="0"/>
              <a:t> </a:t>
            </a:r>
            <a:r>
              <a:rPr lang="ru-RU" b="1" dirty="0" err="1" smtClean="0"/>
              <a:t>Map</a:t>
            </a:r>
            <a:r>
              <a:rPr lang="ru-RU" b="1" dirty="0" smtClean="0"/>
              <a:t> </a:t>
            </a:r>
            <a:r>
              <a:rPr lang="ru-RU" b="1" dirty="0" err="1" smtClean="0"/>
              <a:t>image</a:t>
            </a:r>
            <a:r>
              <a:rPr lang="ru-RU" b="1" dirty="0" smtClean="0"/>
              <a:t>)</a:t>
            </a:r>
            <a:r>
              <a:rPr lang="ru-RU" dirty="0" smtClean="0"/>
              <a:t> 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универсальный </a:t>
            </a:r>
            <a:r>
              <a:rPr lang="ru-RU" dirty="0"/>
              <a:t>растровый формат операционной системы </a:t>
            </a:r>
            <a:r>
              <a:rPr lang="ru-RU" dirty="0" err="1"/>
              <a:t>Windows</a:t>
            </a:r>
            <a:r>
              <a:rPr lang="ru-RU" dirty="0"/>
              <a:t>. Этот формат поддерживается многими графическими редакторами, в том числе редактором </a:t>
            </a:r>
            <a:r>
              <a:rPr lang="ru-RU" dirty="0" err="1"/>
              <a:t>Paint</a:t>
            </a:r>
            <a:r>
              <a:rPr lang="ru-RU" dirty="0"/>
              <a:t>. Рекомендуется для хранения и  обмена данными с другими приложениями. Недостатком данного формата является большой вес файла , так как хранятся коды всех точек изображения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Формат GIF (</a:t>
            </a:r>
            <a:r>
              <a:rPr lang="ru-RU" b="1" dirty="0" err="1" smtClean="0"/>
              <a:t>Graphics</a:t>
            </a:r>
            <a:r>
              <a:rPr lang="ru-RU" b="1" dirty="0" smtClean="0"/>
              <a:t> </a:t>
            </a:r>
            <a:r>
              <a:rPr lang="ru-RU" b="1" dirty="0" err="1" smtClean="0"/>
              <a:t>Interchange</a:t>
            </a:r>
            <a:r>
              <a:rPr lang="ru-RU" b="1" dirty="0" smtClean="0"/>
              <a:t> </a:t>
            </a:r>
            <a:r>
              <a:rPr lang="ru-RU" b="1" dirty="0" err="1" smtClean="0"/>
              <a:t>Format</a:t>
            </a:r>
            <a:r>
              <a:rPr lang="ru-RU" b="1" dirty="0" smtClean="0"/>
              <a:t>)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формат растровых графических файлов различных операционных систем (</a:t>
            </a:r>
            <a:r>
              <a:rPr lang="ru-RU" dirty="0" err="1"/>
              <a:t>Windows</a:t>
            </a:r>
            <a:r>
              <a:rPr lang="ru-RU" dirty="0"/>
              <a:t>,  </a:t>
            </a:r>
            <a:r>
              <a:rPr lang="ru-RU" dirty="0" err="1"/>
              <a:t>Linux</a:t>
            </a:r>
            <a:r>
              <a:rPr lang="ru-RU" dirty="0"/>
              <a:t>). Позволяет сжимать файл без потери информации за счет уменьшения одноцветных областей изображения. (Это способствует уменьшению файла в несколько раз). Используется для размещения графических изображений на </a:t>
            </a:r>
            <a:r>
              <a:rPr lang="ru-RU" dirty="0" err="1"/>
              <a:t>Web</a:t>
            </a:r>
            <a:r>
              <a:rPr lang="ru-RU" dirty="0"/>
              <a:t> – страницах в Интернете. Недостатком данного формата является  ограниченная палитра цветов (всего 256)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Формат PNG (</a:t>
            </a:r>
            <a:r>
              <a:rPr lang="ru-RU" b="1" dirty="0" err="1" smtClean="0"/>
              <a:t>Portable</a:t>
            </a:r>
            <a:r>
              <a:rPr lang="ru-RU" b="1" dirty="0" smtClean="0"/>
              <a:t> </a:t>
            </a:r>
            <a:r>
              <a:rPr lang="ru-RU" b="1" dirty="0" err="1" smtClean="0"/>
              <a:t>Network</a:t>
            </a:r>
            <a:r>
              <a:rPr lang="ru-RU" b="1" dirty="0" smtClean="0"/>
              <a:t> </a:t>
            </a:r>
            <a:r>
              <a:rPr lang="ru-RU" b="1" dirty="0" err="1" smtClean="0"/>
              <a:t>Graphic</a:t>
            </a:r>
            <a:r>
              <a:rPr lang="ru-RU" b="1" dirty="0" smtClean="0"/>
              <a:t>)-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 </a:t>
            </a:r>
            <a:r>
              <a:rPr lang="ru-RU" dirty="0"/>
              <a:t>растровый формат хранения графической информации, аналогичный формату GIF, использующий сжатие без потерь. Рекомендуется для размещения графических изображений на </a:t>
            </a:r>
            <a:r>
              <a:rPr lang="ru-RU" dirty="0" err="1"/>
              <a:t>Web</a:t>
            </a:r>
            <a:r>
              <a:rPr lang="ru-RU" dirty="0"/>
              <a:t>- страницах в Интернете. Формат позволяет пользователю выбрать : метод сжатия без потери данных и  указать степень сжатия ( высокая степень сжатия и плохое качество изображения или низкая степень сжатия и высокое качество изображения). Данный формат использует палитру более 16 млн. цветов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Формат TIFF (</a:t>
            </a:r>
            <a:r>
              <a:rPr lang="ru-RU" b="1" dirty="0" err="1" smtClean="0"/>
              <a:t>Tagged</a:t>
            </a:r>
            <a:r>
              <a:rPr lang="ru-RU" b="1" dirty="0" smtClean="0"/>
              <a:t> </a:t>
            </a:r>
            <a:r>
              <a:rPr lang="ru-RU" b="1" dirty="0" err="1" smtClean="0"/>
              <a:t>Image</a:t>
            </a:r>
            <a:r>
              <a:rPr lang="ru-RU" b="1" dirty="0" smtClean="0"/>
              <a:t> </a:t>
            </a:r>
            <a:r>
              <a:rPr lang="ru-RU" b="1" dirty="0" err="1" smtClean="0"/>
              <a:t>File</a:t>
            </a:r>
            <a:r>
              <a:rPr lang="ru-RU" b="1" dirty="0" smtClean="0"/>
              <a:t> </a:t>
            </a:r>
            <a:r>
              <a:rPr lang="ru-RU" b="1" dirty="0" err="1" smtClean="0"/>
              <a:t>Format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</a:t>
            </a:r>
            <a:r>
              <a:rPr lang="ru-RU" dirty="0"/>
              <a:t>формат растровых графических файлов, поддерживается всеми основными графическими редакторами и компьютерными платформами. Используется для обмена документами между различными программами и рекомендуется при работе с издательскими системами. Формат для хранения изображений с большой глубиной цвета, имеет возможность сохранять изображение  со сжатием и без сжатия. Формат TIFF позволяет хранить изображения, сжатые по стандарту JPEG, без потерь данных. Но, несмотря на возможность сжатия файла, является  «</a:t>
            </a:r>
            <a:r>
              <a:rPr lang="ru-RU" dirty="0" err="1"/>
              <a:t>многовесным</a:t>
            </a:r>
            <a:r>
              <a:rPr lang="ru-RU" dirty="0"/>
              <a:t>» растровым форматом , поэтому не годится для использования в сети Интернет. Это недостаток формата.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Формат JPEG (</a:t>
            </a:r>
            <a:r>
              <a:rPr lang="ru-RU" b="1" dirty="0" err="1" smtClean="0"/>
              <a:t>Joint</a:t>
            </a:r>
            <a:r>
              <a:rPr lang="ru-RU" b="1" dirty="0" smtClean="0"/>
              <a:t> </a:t>
            </a:r>
            <a:r>
              <a:rPr lang="ru-RU" b="1" dirty="0" err="1" smtClean="0"/>
              <a:t>Photographic</a:t>
            </a:r>
            <a:r>
              <a:rPr lang="ru-RU" b="1" dirty="0" smtClean="0"/>
              <a:t> </a:t>
            </a:r>
            <a:r>
              <a:rPr lang="ru-RU" b="1" dirty="0" err="1" smtClean="0"/>
              <a:t>Expert</a:t>
            </a:r>
            <a:r>
              <a:rPr lang="ru-RU" b="1" dirty="0" smtClean="0"/>
              <a:t> </a:t>
            </a:r>
            <a:r>
              <a:rPr lang="ru-RU" b="1" dirty="0" err="1" smtClean="0"/>
              <a:t>Group</a:t>
            </a:r>
            <a:r>
              <a:rPr lang="ru-RU" b="1" dirty="0" smtClean="0"/>
              <a:t>)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формат растровых графических файлов, реализующий эффективный алгоритм сжатия отсканированных фотографий и иллюстраций. В результате сжатия отбрасывается избыточное для человеческого восприятия разнообразие цветов соседних точек, что позволяет уменьшить объем файла в десятки раз.  Поддерживается приложениями различных операционных систем и используется для размещения графических изображений на </a:t>
            </a:r>
            <a:r>
              <a:rPr lang="ru-RU" dirty="0" err="1"/>
              <a:t>Web</a:t>
            </a:r>
            <a:r>
              <a:rPr lang="ru-RU" dirty="0"/>
              <a:t>- страницах в Интернете (самый распространенный формат). Однако имеет недостаток – сжатие файла приводит к необратимой потере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Наиболее известные растровые редакторы.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GIMP</a:t>
            </a:r>
            <a:r>
              <a:rPr lang="ru-RU" dirty="0"/>
              <a:t> — самый популярный свободный бесплатный редактор</a:t>
            </a:r>
            <a:br>
              <a:rPr lang="ru-RU" dirty="0"/>
            </a:br>
            <a:r>
              <a:rPr lang="ru-RU" b="1" dirty="0" err="1"/>
              <a:t>Corel</a:t>
            </a:r>
            <a:r>
              <a:rPr lang="ru-RU" b="1" dirty="0"/>
              <a:t> </a:t>
            </a:r>
            <a:r>
              <a:rPr lang="ru-RU" b="1" dirty="0" err="1"/>
              <a:t>Photo-Paint</a:t>
            </a:r>
            <a:r>
              <a:rPr lang="ru-RU" dirty="0"/>
              <a:t>- растровый графический редактор, разработанный канадской корпорацией </a:t>
            </a:r>
            <a:r>
              <a:rPr lang="ru-RU" i="1" dirty="0" err="1"/>
              <a:t>Corel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Adobe</a:t>
            </a:r>
            <a:r>
              <a:rPr lang="ru-RU" b="1" dirty="0"/>
              <a:t> </a:t>
            </a:r>
            <a:r>
              <a:rPr lang="ru-RU" b="1" dirty="0" err="1"/>
              <a:t>Photoshop</a:t>
            </a:r>
            <a:r>
              <a:rPr lang="ru-RU" dirty="0"/>
              <a:t> — самый популярный коммерческий графический редактор, разработанный и распространяемый фирмой </a:t>
            </a:r>
            <a:r>
              <a:rPr lang="ru-RU" i="1" dirty="0" err="1"/>
              <a:t>Adobe</a:t>
            </a:r>
            <a:r>
              <a:rPr lang="ru-RU" i="1" dirty="0"/>
              <a:t> </a:t>
            </a:r>
            <a:r>
              <a:rPr lang="ru-RU" i="1" dirty="0" err="1"/>
              <a:t>Systems</a:t>
            </a:r>
            <a:r>
              <a:rPr lang="ru-RU" dirty="0"/>
              <a:t>. </a:t>
            </a:r>
            <a:br>
              <a:rPr lang="ru-RU" dirty="0"/>
            </a:br>
            <a:r>
              <a:rPr lang="ru-RU" b="1" dirty="0" err="1"/>
              <a:t>Paint</a:t>
            </a:r>
            <a:r>
              <a:rPr lang="ru-RU" dirty="0"/>
              <a:t>— простой растровый графический редактор компании </a:t>
            </a:r>
            <a:r>
              <a:rPr lang="ru-RU" i="1" dirty="0" err="1"/>
              <a:t>Microsoft</a:t>
            </a:r>
            <a:r>
              <a:rPr lang="ru-RU" dirty="0"/>
              <a:t>, входящий в состав операционной системы </a:t>
            </a:r>
            <a:r>
              <a:rPr lang="ru-RU" dirty="0" err="1"/>
              <a:t>Windows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растрового редактора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Растровые графические редакторы позволяют пользователю рисовать и редактировать изображения на экране компьютера, сохранять их в различных растровых форматах. Кроме того, являются средством обработки цифровых фотографий и отсканированных изображений, так как: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365</Words>
  <Application>Microsoft Office PowerPoint</Application>
  <PresentationFormat>Экран (4:3)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Точечный рисунок</vt:lpstr>
      <vt:lpstr>«РАСТРОВАЯ ГРАФИКА» </vt:lpstr>
      <vt:lpstr>Какие форматы растровых графических файлов существуют?</vt:lpstr>
      <vt:lpstr>1. Формат BMP (Bit Map image) -</vt:lpstr>
      <vt:lpstr>2. Формат GIF (Graphics Interchange Format) –</vt:lpstr>
      <vt:lpstr>3. Формат PNG (Portable Network Graphic)-</vt:lpstr>
      <vt:lpstr>4. Формат TIFF (Tagged Image File Format)</vt:lpstr>
      <vt:lpstr>5. Формат JPEG (Joint Photographic Expert Group) –</vt:lpstr>
      <vt:lpstr>Наиболее известные растровые редакторы.</vt:lpstr>
      <vt:lpstr>Возможности растрового редактора</vt:lpstr>
      <vt:lpstr>Возможности растрового редактора</vt:lpstr>
      <vt:lpstr>Вывод: </vt:lpstr>
      <vt:lpstr>Инструменты рисования растровых графических редакторов</vt:lpstr>
      <vt:lpstr>Панель инструментов</vt:lpstr>
      <vt:lpstr>Кривая</vt:lpstr>
      <vt:lpstr>Кривая</vt:lpstr>
      <vt:lpstr>Практическая работа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«РАСТРОВАЯ ГРАФИКА» </dc:title>
  <dc:creator>Admin</dc:creator>
  <cp:lastModifiedBy>Admin</cp:lastModifiedBy>
  <cp:revision>9</cp:revision>
  <dcterms:created xsi:type="dcterms:W3CDTF">2012-10-26T15:53:05Z</dcterms:created>
  <dcterms:modified xsi:type="dcterms:W3CDTF">2013-11-02T18:42:20Z</dcterms:modified>
</cp:coreProperties>
</file>