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9" r:id="rId10"/>
    <p:sldId id="266" r:id="rId11"/>
    <p:sldId id="270" r:id="rId12"/>
    <p:sldId id="267" r:id="rId13"/>
    <p:sldId id="268" r:id="rId14"/>
    <p:sldId id="284" r:id="rId15"/>
    <p:sldId id="271" r:id="rId16"/>
    <p:sldId id="272" r:id="rId17"/>
    <p:sldId id="274" r:id="rId18"/>
    <p:sldId id="283" r:id="rId19"/>
    <p:sldId id="273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529A4-29B8-4CB6-8021-AA61C330C487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21650-F77B-4E1D-A30D-D03CB0030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21650-F77B-4E1D-A30D-D03CB00303F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743852" cy="214313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Тема: Социально-экономическое развитие Нижнего Новгорода в 17 веке.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1672794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Выполнил:</a:t>
            </a:r>
          </a:p>
          <a:p>
            <a:r>
              <a:rPr lang="ru-RU" dirty="0" smtClean="0"/>
              <a:t>учитель истории МБОУ СОШ № 27</a:t>
            </a:r>
          </a:p>
          <a:p>
            <a:r>
              <a:rPr lang="ru-RU" dirty="0" smtClean="0"/>
              <a:t>Толмачева Наталья Вячеславовна.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183880" cy="1285884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rgbClr val="FFFF00"/>
                </a:solidFill>
              </a:rPr>
              <a:t>Виды ремесел и промыслов нижегородцев.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289032" cy="129614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dirty="0" smtClean="0"/>
              <a:t>Задание  </a:t>
            </a:r>
            <a:r>
              <a:rPr lang="ru-RU" sz="9600" b="1" dirty="0" smtClean="0"/>
              <a:t>2.</a:t>
            </a:r>
            <a:r>
              <a:rPr lang="ru-RU" sz="9600" dirty="0" smtClean="0"/>
              <a:t> </a:t>
            </a:r>
            <a:r>
              <a:rPr lang="ru-RU" sz="9600" dirty="0" smtClean="0"/>
              <a:t>Дайте </a:t>
            </a:r>
            <a:r>
              <a:rPr lang="ru-RU" sz="9600" dirty="0" smtClean="0"/>
              <a:t>определения следующим профессиям:</a:t>
            </a:r>
          </a:p>
          <a:p>
            <a:pPr>
              <a:buNone/>
            </a:pPr>
            <a:r>
              <a:rPr lang="ru-RU" sz="9600" b="1" dirty="0" err="1" smtClean="0"/>
              <a:t>Полстовал</a:t>
            </a:r>
            <a:r>
              <a:rPr lang="ru-RU" sz="9600" b="1" dirty="0" smtClean="0"/>
              <a:t>,  </a:t>
            </a:r>
            <a:r>
              <a:rPr lang="ru-RU" sz="9600" b="1" dirty="0" err="1" smtClean="0"/>
              <a:t>судоплат</a:t>
            </a:r>
            <a:r>
              <a:rPr lang="ru-RU" sz="9600" b="1" dirty="0" smtClean="0"/>
              <a:t>, </a:t>
            </a:r>
            <a:r>
              <a:rPr lang="ru-RU" sz="9600" b="1" dirty="0" err="1" smtClean="0"/>
              <a:t>оканщик</a:t>
            </a:r>
            <a:r>
              <a:rPr lang="ru-RU" sz="9600" b="1" dirty="0" smtClean="0"/>
              <a:t>, бронник, зеленщик, коновал.</a:t>
            </a:r>
            <a:endParaRPr lang="ru-RU" sz="9600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5362" name="Picture 2" descr="http://www.v063.ru/upload/iblock/ac0/zcdglb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9768"/>
            <a:ext cx="2776904" cy="2088232"/>
          </a:xfrm>
          <a:prstGeom prst="rect">
            <a:avLst/>
          </a:prstGeom>
          <a:noFill/>
        </p:spPr>
      </p:pic>
      <p:pic>
        <p:nvPicPr>
          <p:cNvPr id="15364" name="Picture 4" descr="http://www.dmitrysmor.ru/upload/images/big/100_izobreteniy-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172304"/>
            <a:ext cx="2248719" cy="1685696"/>
          </a:xfrm>
          <a:prstGeom prst="rect">
            <a:avLst/>
          </a:prstGeom>
          <a:noFill/>
        </p:spPr>
      </p:pic>
      <p:pic>
        <p:nvPicPr>
          <p:cNvPr id="15366" name="Picture 6" descr="http://flot.com/publications/books/shelf/shiphistory/images/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0888"/>
            <a:ext cx="2736304" cy="2088232"/>
          </a:xfrm>
          <a:prstGeom prst="rect">
            <a:avLst/>
          </a:prstGeom>
          <a:noFill/>
        </p:spPr>
      </p:pic>
      <p:pic>
        <p:nvPicPr>
          <p:cNvPr id="15370" name="Picture 10" descr="http://www.artlib.ru/objects/gallery_310/artlib_gallery-155303-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276872"/>
            <a:ext cx="2249438" cy="2664296"/>
          </a:xfrm>
          <a:prstGeom prst="rect">
            <a:avLst/>
          </a:prstGeom>
          <a:noFill/>
        </p:spPr>
      </p:pic>
      <p:pic>
        <p:nvPicPr>
          <p:cNvPr id="15372" name="Picture 12" descr="http://www.friesianhorses.eu/site_images/612_blackEfriesianEhors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924472"/>
            <a:ext cx="2520280" cy="1933528"/>
          </a:xfrm>
          <a:prstGeom prst="rect">
            <a:avLst/>
          </a:prstGeom>
          <a:noFill/>
        </p:spPr>
      </p:pic>
      <p:pic>
        <p:nvPicPr>
          <p:cNvPr id="15374" name="Picture 14" descr="http://pesca.ucoz.ru/_ph/1/2/64041557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2420888"/>
            <a:ext cx="3072341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71472" y="857232"/>
            <a:ext cx="828680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разновидность грубого сукна, войлока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шла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изготовление крестьянской теплой одежды, обуви,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всевозможных пологов, покрывал; ее стлали в сани, готовясь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долгой зимней дороге.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Судоплат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-строитель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кораблей, судостроитель.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Оханщики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Жители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занимающиеся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рыболовством,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применявшие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особую рыболовную снасть,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сотавную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сеть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крупной ячеей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охань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Бронник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Мастер, изготовлявший броню́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Порох в старину называли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зельем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Коновал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Знахарь, лечащий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лошадей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лекарь, традиционно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занимавшийся лечением домашней скотины в русских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городах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деревнях.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530352"/>
            <a:ext cx="4446272" cy="611335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Торг располагался на Верхнем посаде неподалёку от стен кремля (современный Мытный рынок, «мытом» называли таможенную пошлину), а в Нижнем – вдоль берега Волги. Для приезжих был открыт Гостиный двор с охраняемыми складами и жильём, нижегородцы же обустраивали свои торговые места по мере достатка. Были у них и солидные лавки, амбары, а иные обходились ларями или лотками</a:t>
            </a:r>
            <a:endParaRPr lang="ru-RU" dirty="0"/>
          </a:p>
        </p:txBody>
      </p:sp>
      <p:pic>
        <p:nvPicPr>
          <p:cNvPr id="7" name="Содержимое 6" descr="http://www.russiancity.ru/hbookil/h041i002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000108"/>
            <a:ext cx="421484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://www.nizhnyfoto.ru/foto/img/nn/v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5748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554185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Покупатель искал нужный товар в соответствующем ряду: колпачном, рукавичном, мясном и т.д.  Рядами называли потому, что в каждом из многих линий лавок сосредотачивались однообразные предметы торга.</a:t>
            </a:r>
            <a:br>
              <a:rPr lang="ru-RU" dirty="0" smtClean="0"/>
            </a:br>
            <a:r>
              <a:rPr lang="ru-RU" dirty="0" smtClean="0"/>
              <a:t>Трудно даже перечислить все те разнообразные ремесла, которыми занимались нижегородцы.</a:t>
            </a:r>
          </a:p>
          <a:p>
            <a:endParaRPr lang="ru-RU" dirty="0"/>
          </a:p>
        </p:txBody>
      </p:sp>
      <p:pic>
        <p:nvPicPr>
          <p:cNvPr id="5" name="Рисунок 4" descr="http://tourismnn.ru/userfiles/image/01/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643050"/>
            <a:ext cx="250033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tourismnn.ru/userfiles/image/01/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29132"/>
            <a:ext cx="3929058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Задание 3. </a:t>
            </a:r>
            <a:r>
              <a:rPr lang="ru-RU" sz="4800" dirty="0" smtClean="0">
                <a:solidFill>
                  <a:srgbClr val="FFFF00"/>
                </a:solidFill>
              </a:rPr>
              <a:t>Что представлял собой торг</a:t>
            </a:r>
            <a:r>
              <a:rPr lang="ru-RU" sz="4800" dirty="0" smtClean="0">
                <a:solidFill>
                  <a:srgbClr val="FFFF00"/>
                </a:solidFill>
              </a:rPr>
              <a:t>?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dirty="0"/>
          </a:p>
        </p:txBody>
      </p:sp>
      <p:pic>
        <p:nvPicPr>
          <p:cNvPr id="39940" name="Picture 4" descr="http://color-studia.com/files/mod_gallery/image_3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7920880" cy="5153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9"/>
            <a:ext cx="8496944" cy="237626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Основополагающую роль в развитии хозяйства играла металлообработка: просто невозможно представить быт того времени без разнообразных кузнечных изделий. 96 мастеров работало в городе по металлу в середине века, росло число кузниц (11 в 1612 г., 62 – в 1645). Нижегородцы прекрасно справлялись со сложными правительственными заказами из Москвы: изготавливали, например, мушкетные замки по присланному образцу.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0"/>
            <a:ext cx="8964488" cy="1143000"/>
          </a:xfrm>
          <a:prstGeom prst="rect">
            <a:avLst/>
          </a:prstGeom>
        </p:spPr>
        <p:txBody>
          <a:bodyPr vert="horz" lIns="45720" rIns="45720" anchor="ctr">
            <a:normAutofit fontScale="6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Развитие кузнечного дела в Нижнем. </a:t>
            </a:r>
            <a:r>
              <a:rPr kumimoji="0" lang="ru-RU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 descr="http://www.ww2german.com/cwg58-musket-lock-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10136"/>
            <a:ext cx="4248472" cy="33478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3212976"/>
            <a:ext cx="4824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Задание 3</a:t>
            </a:r>
            <a:r>
              <a:rPr lang="ru-RU" sz="2800" dirty="0" smtClean="0">
                <a:solidFill>
                  <a:srgbClr val="FFFF00"/>
                </a:solidFill>
              </a:rPr>
              <a:t>. Вспомнив события истории нашего государства того времени, выделите несколько причин  возрастающей роли </a:t>
            </a:r>
            <a:r>
              <a:rPr lang="ru-RU" sz="2800" dirty="0" smtClean="0">
                <a:solidFill>
                  <a:srgbClr val="FFFF00"/>
                </a:solidFill>
              </a:rPr>
              <a:t>металлообработки.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530352"/>
            <a:ext cx="4929190" cy="589904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А вот корабелам требовались из железных изделий только скобы для крепления, да якоря и цепи. Кораблей различного типа строилось в Нижегородском крае до 200 в год. Вверх по Оке и Волге уходили суда небольшие, а вниз – более вместительные: длиною до 70 м и грузоподъёмностью до 30 тыс. пудов. Именно «пограничное» положение города между большой и малой Волгой сделало его центром судостроения. Производство кораблей и барж зависело от уровня развития кузнечного, прядильного, кожевенного дела. </a:t>
            </a:r>
          </a:p>
          <a:p>
            <a:endParaRPr lang="ru-RU" dirty="0"/>
          </a:p>
        </p:txBody>
      </p:sp>
      <p:pic>
        <p:nvPicPr>
          <p:cNvPr id="7" name="Содержимое 6" descr="http://rusarch.ru/agafonova1.files/image001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571480"/>
            <a:ext cx="364333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7467600" cy="11430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Развитие торговли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000108"/>
            <a:ext cx="4862344" cy="6715172"/>
          </a:xfrm>
        </p:spPr>
        <p:txBody>
          <a:bodyPr>
            <a:normAutofit/>
          </a:bodyPr>
          <a:lstStyle/>
          <a:p>
            <a:r>
              <a:rPr lang="ru-RU" dirty="0" smtClean="0"/>
              <a:t>суммы </a:t>
            </a:r>
            <a:r>
              <a:rPr lang="ru-RU" dirty="0" smtClean="0"/>
              <a:t>налоговых </a:t>
            </a:r>
            <a:r>
              <a:rPr lang="ru-RU" dirty="0" smtClean="0"/>
              <a:t>поступлений</a:t>
            </a:r>
          </a:p>
          <a:p>
            <a:pPr>
              <a:buNone/>
            </a:pPr>
            <a:r>
              <a:rPr lang="ru-RU" dirty="0" smtClean="0"/>
              <a:t>1613/14 </a:t>
            </a:r>
            <a:r>
              <a:rPr lang="ru-RU" dirty="0" smtClean="0"/>
              <a:t>г. сборы </a:t>
            </a:r>
            <a:r>
              <a:rPr lang="ru-RU" dirty="0" smtClean="0"/>
              <a:t>достигали - </a:t>
            </a:r>
            <a:r>
              <a:rPr lang="ru-RU" dirty="0" smtClean="0"/>
              <a:t>12 153 руб.,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1644/45 </a:t>
            </a:r>
            <a:r>
              <a:rPr lang="ru-RU" dirty="0" smtClean="0"/>
              <a:t>– 33 335 руб</a:t>
            </a:r>
            <a:r>
              <a:rPr lang="ru-RU" dirty="0" smtClean="0"/>
              <a:t>.,</a:t>
            </a:r>
          </a:p>
          <a:p>
            <a:pPr>
              <a:buNone/>
            </a:pPr>
            <a:r>
              <a:rPr lang="ru-RU" dirty="0" smtClean="0"/>
              <a:t>1679/80 </a:t>
            </a:r>
            <a:r>
              <a:rPr lang="ru-RU" dirty="0" smtClean="0"/>
              <a:t>– 17 833 руб. </a:t>
            </a:r>
          </a:p>
          <a:p>
            <a:pPr>
              <a:buNone/>
            </a:pPr>
            <a:r>
              <a:rPr lang="ru-RU" dirty="0" smtClean="0"/>
              <a:t>Новгород </a:t>
            </a:r>
            <a:r>
              <a:rPr lang="ru-RU" dirty="0" smtClean="0"/>
              <a:t>Великий давал казне в 1670г. </a:t>
            </a:r>
            <a:r>
              <a:rPr lang="ru-RU" dirty="0" smtClean="0"/>
              <a:t>-11 </a:t>
            </a:r>
            <a:r>
              <a:rPr lang="ru-RU" dirty="0" smtClean="0"/>
              <a:t>318 рублей!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57166"/>
            <a:ext cx="3357586" cy="328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933056"/>
            <a:ext cx="478631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147248" cy="659735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300" dirty="0" smtClean="0">
                <a:solidFill>
                  <a:srgbClr val="FFFF00"/>
                </a:solidFill>
              </a:rPr>
              <a:t>4.Развитие </a:t>
            </a:r>
            <a:r>
              <a:rPr lang="ru-RU" sz="3300" dirty="0" smtClean="0">
                <a:solidFill>
                  <a:srgbClr val="FFFF00"/>
                </a:solidFill>
              </a:rPr>
              <a:t>торговли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FFFF00"/>
                </a:solidFill>
              </a:rPr>
              <a:t>Задание </a:t>
            </a:r>
            <a:r>
              <a:rPr lang="ru-RU" sz="3300" dirty="0" smtClean="0">
                <a:solidFill>
                  <a:srgbClr val="FFFF00"/>
                </a:solidFill>
              </a:rPr>
              <a:t>4: </a:t>
            </a:r>
            <a:r>
              <a:rPr lang="ru-RU" sz="3300" b="1" dirty="0" smtClean="0">
                <a:solidFill>
                  <a:srgbClr val="FFFF00"/>
                </a:solidFill>
              </a:rPr>
              <a:t>Отгадай слово и дай его определение</a:t>
            </a:r>
          </a:p>
          <a:p>
            <a:r>
              <a:rPr lang="ru-RU" sz="33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Можно предположить, что _______ существовала в Нижнем испокон веков, о чем свидетельствуют некоторые исторические названия. Так, древнейший торг Верхнего посада получил название “Мытный рынок” - от названия избы, где собиралось мыто - деньги с купцов за провоз товаров через город. Возле нее издревле шумел небольшой торг съестными товарами. Первые письменные свидетельства о существовании в Нижнем Новгороде мытной избы относятся к 1621 году.</a:t>
            </a:r>
          </a:p>
          <a:p>
            <a:pPr>
              <a:buNone/>
            </a:pPr>
            <a:r>
              <a:rPr lang="ru-RU" sz="33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		В городе с начала XVII века начинает формироваться торговая политика, оказывающая влияние на весь регион (</a:t>
            </a:r>
            <a:r>
              <a:rPr lang="ru-RU" sz="33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Макарьевская</a:t>
            </a:r>
            <a:r>
              <a:rPr lang="ru-RU" sz="33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а затем и Нижегородская ярмарки). В связи с этим активно начинает работать _______ , дававшая казне значительный доход </a:t>
            </a:r>
            <a:r>
              <a:rPr lang="ru-RU" sz="33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endParaRPr lang="ru-RU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Палаты </a:t>
            </a:r>
            <a:r>
              <a:rPr lang="ru-RU" sz="2000" dirty="0" err="1" smtClean="0"/>
              <a:t>Пушникова</a:t>
            </a:r>
            <a:endParaRPr lang="ru-RU" sz="2000" dirty="0"/>
          </a:p>
        </p:txBody>
      </p:sp>
      <p:pic>
        <p:nvPicPr>
          <p:cNvPr id="5" name="Содержимое 4" descr="http://bg-znanie.ru/articles/30397/DSC_4011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714488"/>
            <a:ext cx="435768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0"/>
            <a:ext cx="4714908" cy="707233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кожевенном деле появилась новая форма организации труда – мануфактура. Многообразие производственных операций привело к разделению труда и укрупнению предприятия. Около 40 человек работало в 1699 г. в палатах братьев </a:t>
            </a:r>
            <a:r>
              <a:rPr lang="ru-RU" dirty="0" err="1" smtClean="0"/>
              <a:t>Пушниковых</a:t>
            </a:r>
            <a:r>
              <a:rPr lang="ru-RU" dirty="0" smtClean="0"/>
              <a:t>, а произведено было за полгода 8982 кожи весом в 1989 пудов – эффективность завода не вызывает сомнений. .</a:t>
            </a:r>
          </a:p>
          <a:p>
            <a:r>
              <a:rPr lang="ru-RU" dirty="0" smtClean="0"/>
              <a:t> Палаты </a:t>
            </a:r>
            <a:r>
              <a:rPr lang="ru-RU" dirty="0" err="1" smtClean="0"/>
              <a:t>Пушниковых</a:t>
            </a:r>
            <a:r>
              <a:rPr lang="ru-RU" dirty="0" smtClean="0"/>
              <a:t> являются единственными сохранившимися промышленными зданиями Нижнего Новгорода XVII в Мануфактуры были первыми ласточками нового, капиталистического уклада.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183880" cy="1051560"/>
          </a:xfrm>
        </p:spPr>
        <p:txBody>
          <a:bodyPr/>
          <a:lstStyle/>
          <a:p>
            <a:r>
              <a:rPr lang="ru-RU" dirty="0" smtClean="0"/>
              <a:t>Цели, задачи.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0120" y="1928802"/>
            <a:ext cx="8183880" cy="41879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Цель</a:t>
            </a:r>
            <a:r>
              <a:rPr lang="ru-RU" dirty="0" smtClean="0">
                <a:solidFill>
                  <a:srgbClr val="FF0000"/>
                </a:solidFill>
              </a:rPr>
              <a:t> урока</a:t>
            </a:r>
            <a:r>
              <a:rPr lang="ru-RU" dirty="0" smtClean="0"/>
              <a:t>: изучить основные события социально-экономической жизни города в 17 веке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Задачи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dirty="0" smtClean="0"/>
              <a:t>- дальнейшее формирование учебно-информационных  и интеллектуальных умений:  навыков работы с документами, умение  анализировать тексты, события, делать выводы.</a:t>
            </a:r>
          </a:p>
          <a:p>
            <a:r>
              <a:rPr lang="ru-RU" dirty="0" smtClean="0"/>
              <a:t>- воспитание коммуникативных качеств личности.</a:t>
            </a:r>
          </a:p>
          <a:p>
            <a:r>
              <a:rPr lang="ru-RU" dirty="0" smtClean="0"/>
              <a:t>-воспитание интереса и уважения к отечественной истории и истории родного края.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Форма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ru-RU" dirty="0" smtClean="0"/>
              <a:t>практическое занятие с документами.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214290"/>
            <a:ext cx="4876800" cy="5911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Вывод : В 17 веке Нижний Новгород быстро  набирает силу по мере расширения волжской торговли,  растет, выдвигается как один из экономических центров страны.</a:t>
            </a:r>
          </a:p>
          <a:p>
            <a:r>
              <a:rPr lang="ru-RU" i="1" dirty="0" smtClean="0">
                <a:solidFill>
                  <a:srgbClr val="FFFF00"/>
                </a:solidFill>
              </a:rPr>
              <a:t>Какие </a:t>
            </a:r>
            <a:r>
              <a:rPr lang="ru-RU" i="1" dirty="0" smtClean="0">
                <a:solidFill>
                  <a:srgbClr val="FFFF00"/>
                </a:solidFill>
              </a:rPr>
              <a:t>условия и </a:t>
            </a:r>
            <a:r>
              <a:rPr lang="ru-RU" i="1" dirty="0" smtClean="0">
                <a:solidFill>
                  <a:srgbClr val="FFFF00"/>
                </a:solidFill>
              </a:rPr>
              <a:t>обстоятельства способствовали </a:t>
            </a:r>
            <a:r>
              <a:rPr lang="ru-RU" i="1" dirty="0" smtClean="0">
                <a:solidFill>
                  <a:srgbClr val="FFFF00"/>
                </a:solidFill>
              </a:rPr>
              <a:t>успешному  социально-экономическому  росту  Нижнего Новгорода в 17 </a:t>
            </a:r>
            <a:r>
              <a:rPr lang="ru-RU" i="1" dirty="0" smtClean="0">
                <a:solidFill>
                  <a:srgbClr val="FFFF00"/>
                </a:solidFill>
              </a:rPr>
              <a:t>веке?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124" name="Picture 4" descr="http://www.taiga.nnov.ru/articles/data/2009/10/49/49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769221" cy="2780928"/>
          </a:xfrm>
          <a:prstGeom prst="rect">
            <a:avLst/>
          </a:prstGeom>
          <a:noFill/>
        </p:spPr>
      </p:pic>
      <p:pic>
        <p:nvPicPr>
          <p:cNvPr id="5126" name="Picture 6" descr="http://www.ledinn.ru/userfiles/post-2-1227831492_thumb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45632"/>
            <a:ext cx="4416491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85728"/>
            <a:ext cx="8183880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Документы.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1214422"/>
            <a:ext cx="8183880" cy="5259522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 smtClean="0"/>
              <a:t>Всего в каменном городе и на Верхнем и Нижнем посадах боярских и приказных людей , нижегородцев и иных городов дворян и детей боярских, монастырских и </a:t>
            </a:r>
            <a:r>
              <a:rPr lang="ru-RU" i="1" dirty="0" err="1" smtClean="0"/>
              <a:t>подъячих</a:t>
            </a:r>
            <a:r>
              <a:rPr lang="ru-RU" i="1" dirty="0" smtClean="0"/>
              <a:t>, иноземцев, нижегородских пятидесятников, десятников, рядовых стрельцов, пушкарских, </a:t>
            </a:r>
            <a:r>
              <a:rPr lang="ru-RU" i="1" dirty="0" err="1" smtClean="0"/>
              <a:t>затинщиков</a:t>
            </a:r>
            <a:r>
              <a:rPr lang="ru-RU" i="1" dirty="0" smtClean="0"/>
              <a:t> и других </a:t>
            </a:r>
            <a:r>
              <a:rPr lang="ru-RU" i="1" dirty="0" err="1" smtClean="0"/>
              <a:t>нетяглых</a:t>
            </a:r>
            <a:r>
              <a:rPr lang="ru-RU" i="1" dirty="0" smtClean="0"/>
              <a:t> людей – 695 дворов, </a:t>
            </a:r>
            <a:r>
              <a:rPr lang="ru-RU" i="1" dirty="0" err="1" smtClean="0"/>
              <a:t>дворщиков</a:t>
            </a:r>
            <a:r>
              <a:rPr lang="ru-RU" i="1" dirty="0" smtClean="0"/>
              <a:t> и изб. На посаде тяглых людей </a:t>
            </a:r>
            <a:r>
              <a:rPr lang="ru-RU" i="1" dirty="0" err="1" smtClean="0"/>
              <a:t>лутчих</a:t>
            </a:r>
            <a:r>
              <a:rPr lang="ru-RU" i="1" dirty="0" smtClean="0"/>
              <a:t> 50, </a:t>
            </a:r>
            <a:r>
              <a:rPr lang="ru-RU" i="1" dirty="0" err="1" smtClean="0"/>
              <a:t>середних</a:t>
            </a:r>
            <a:r>
              <a:rPr lang="ru-RU" i="1" dirty="0" smtClean="0"/>
              <a:t> 150, </a:t>
            </a:r>
            <a:r>
              <a:rPr lang="ru-RU" i="1" dirty="0" err="1" smtClean="0"/>
              <a:t>молотчих</a:t>
            </a:r>
            <a:r>
              <a:rPr lang="ru-RU" i="1" dirty="0" smtClean="0"/>
              <a:t> около 400  и худых почти 500  с теми, что живут на благовещенском монастыря земле, а тягло и всякие подати платят с посадскими людьми , 862 двора. На Нижнем посаде ряды – Большой, Сапожный и </a:t>
            </a:r>
            <a:r>
              <a:rPr lang="ru-RU" i="1" dirty="0" err="1" smtClean="0"/>
              <a:t>Подошвецкий</a:t>
            </a:r>
            <a:r>
              <a:rPr lang="ru-RU" i="1" dirty="0" smtClean="0"/>
              <a:t>, </a:t>
            </a:r>
            <a:r>
              <a:rPr lang="ru-RU" i="1" dirty="0" err="1" smtClean="0"/>
              <a:t>Корельский</a:t>
            </a:r>
            <a:r>
              <a:rPr lang="ru-RU" i="1" dirty="0" smtClean="0"/>
              <a:t>, Горшечный, Житный, Луковый, Москательный, Соляный, </a:t>
            </a:r>
            <a:r>
              <a:rPr lang="ru-RU" i="1" dirty="0" err="1" smtClean="0"/>
              <a:t>Крупяный</a:t>
            </a:r>
            <a:r>
              <a:rPr lang="ru-RU" i="1" dirty="0" smtClean="0"/>
              <a:t>, Мясной, Иконный, Рыбный и Новый Рыбный, Холщевый и Ветошный, Женский, Калачный, Хлебный, Лоточный… На Верхнем и Нижнем посадах 77 амбаров и </a:t>
            </a:r>
            <a:r>
              <a:rPr lang="ru-RU" i="1" dirty="0" err="1" smtClean="0"/>
              <a:t>амбаришков</a:t>
            </a:r>
            <a:r>
              <a:rPr lang="ru-RU" i="1" dirty="0" smtClean="0"/>
              <a:t>, да 252 лавки с </a:t>
            </a:r>
            <a:r>
              <a:rPr lang="ru-RU" i="1" dirty="0" err="1" smtClean="0"/>
              <a:t>полулавкою</a:t>
            </a:r>
            <a:r>
              <a:rPr lang="ru-RU" i="1" dirty="0" smtClean="0"/>
              <a:t>. На Нижнем же посаде 13 изб харчевых. На Верхнем посаде за </a:t>
            </a:r>
            <a:r>
              <a:rPr lang="ru-RU" i="1" dirty="0" err="1" smtClean="0"/>
              <a:t>Дмитровскими</a:t>
            </a:r>
            <a:r>
              <a:rPr lang="ru-RU" i="1" dirty="0" smtClean="0"/>
              <a:t> воротами и на Ильинской горе 38 кузниц, да семь мест кузнечных</a:t>
            </a:r>
            <a:endParaRPr lang="ru-RU" dirty="0" smtClean="0"/>
          </a:p>
          <a:p>
            <a:r>
              <a:rPr lang="ru-RU" dirty="0" smtClean="0"/>
              <a:t>Писцовая книга, 1621 год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Документы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183880" cy="497377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«</a:t>
            </a:r>
            <a:r>
              <a:rPr lang="ru-RU" i="1" dirty="0" smtClean="0"/>
              <a:t>Худые»  и»  </a:t>
            </a:r>
            <a:r>
              <a:rPr lang="ru-RU" i="1" dirty="0" err="1" smtClean="0"/>
              <a:t>молодчие</a:t>
            </a:r>
            <a:r>
              <a:rPr lang="ru-RU" i="1" dirty="0" smtClean="0"/>
              <a:t>» как правило писались уничижительными именами: </a:t>
            </a:r>
            <a:r>
              <a:rPr lang="ru-RU" i="1" dirty="0" err="1" smtClean="0"/>
              <a:t>Васка</a:t>
            </a:r>
            <a:r>
              <a:rPr lang="ru-RU" i="1" dirty="0" smtClean="0"/>
              <a:t>, </a:t>
            </a:r>
            <a:r>
              <a:rPr lang="ru-RU" i="1" dirty="0" err="1" smtClean="0"/>
              <a:t>Пронка</a:t>
            </a:r>
            <a:r>
              <a:rPr lang="ru-RU" i="1" dirty="0" smtClean="0"/>
              <a:t>,, </a:t>
            </a:r>
            <a:r>
              <a:rPr lang="ru-RU" i="1" dirty="0" err="1" smtClean="0"/>
              <a:t>Федка</a:t>
            </a:r>
            <a:r>
              <a:rPr lang="ru-RU" i="1" dirty="0" smtClean="0"/>
              <a:t>, с кличками, если они у них есть. «Средние» – полным именем, иногда с фамильным прозвищем, но всегда с прибавлением имени отца: Гаврила Петров, Богдан Тимофеев. «Лучшие» же обязательно  с полным именем и отчеством с прибавлением  «сын такого-то»: Фома Семенов сын Голубков, Дмитрий Борисов сын Панкратов.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Документы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186766" cy="526893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писцовой книге 1622 г. упомянуто 119 различных специальностей (шапочники, рукавичники, чулочники, портные, </a:t>
            </a:r>
            <a:r>
              <a:rPr lang="ru-RU" dirty="0" err="1" smtClean="0"/>
              <a:t>льняники</a:t>
            </a:r>
            <a:r>
              <a:rPr lang="ru-RU" dirty="0" smtClean="0"/>
              <a:t>, </a:t>
            </a:r>
            <a:r>
              <a:rPr lang="ru-RU" dirty="0" err="1" smtClean="0"/>
              <a:t>полстовалы</a:t>
            </a:r>
            <a:r>
              <a:rPr lang="ru-RU" dirty="0" smtClean="0"/>
              <a:t>, </a:t>
            </a:r>
            <a:r>
              <a:rPr lang="ru-RU" dirty="0" err="1" smtClean="0"/>
              <a:t>рогожники</a:t>
            </a:r>
            <a:r>
              <a:rPr lang="ru-RU" dirty="0" smtClean="0"/>
              <a:t>, прядильщики, кожевники, сапожники, мельники, </a:t>
            </a:r>
            <a:r>
              <a:rPr lang="ru-RU" dirty="0" err="1" smtClean="0"/>
              <a:t>жерновники</a:t>
            </a:r>
            <a:r>
              <a:rPr lang="ru-RU" dirty="0" smtClean="0"/>
              <a:t>, гончары, печники, каменщики, кирпичники, плотники, </a:t>
            </a:r>
            <a:r>
              <a:rPr lang="ru-RU" dirty="0" err="1" smtClean="0"/>
              <a:t>деревщики</a:t>
            </a:r>
            <a:r>
              <a:rPr lang="ru-RU" dirty="0" smtClean="0"/>
              <a:t>, </a:t>
            </a:r>
            <a:r>
              <a:rPr lang="ru-RU" dirty="0" err="1" smtClean="0"/>
              <a:t>судоплаты</a:t>
            </a:r>
            <a:r>
              <a:rPr lang="ru-RU" dirty="0" smtClean="0"/>
              <a:t>, неводчики, </a:t>
            </a:r>
            <a:r>
              <a:rPr lang="ru-RU" dirty="0" err="1" smtClean="0"/>
              <a:t>оханщики</a:t>
            </a:r>
            <a:r>
              <a:rPr lang="ru-RU" dirty="0" smtClean="0"/>
              <a:t>, мясники, квасники, </a:t>
            </a:r>
            <a:r>
              <a:rPr lang="ru-RU" dirty="0" err="1" smtClean="0"/>
              <a:t>крупяники</a:t>
            </a:r>
            <a:r>
              <a:rPr lang="ru-RU" dirty="0" smtClean="0"/>
              <a:t>, зеленщики, бронники, замочники, серебряники, </a:t>
            </a:r>
            <a:r>
              <a:rPr lang="ru-RU" dirty="0" err="1" smtClean="0"/>
              <a:t>иконники</a:t>
            </a:r>
            <a:r>
              <a:rPr lang="ru-RU" dirty="0" smtClean="0"/>
              <a:t>, коновалы и др.). Занятия жителей сохранились в городских названиях: </a:t>
            </a:r>
            <a:r>
              <a:rPr lang="ru-RU" dirty="0" err="1" smtClean="0"/>
              <a:t>Зеленский</a:t>
            </a:r>
            <a:r>
              <a:rPr lang="ru-RU" dirty="0" smtClean="0"/>
              <a:t> съезд, </a:t>
            </a:r>
            <a:r>
              <a:rPr lang="ru-RU" dirty="0" err="1" smtClean="0"/>
              <a:t>Ковалихинская</a:t>
            </a:r>
            <a:r>
              <a:rPr lang="ru-RU" dirty="0" smtClean="0"/>
              <a:t> улица, Прядильный, Канатный и Кожевенный переулки. 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0"/>
            <a:ext cx="8629648" cy="2106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Внешний </a:t>
            </a:r>
            <a:r>
              <a:rPr lang="ru-RU" dirty="0" smtClean="0"/>
              <a:t>вид Нижнего  начала 17 века далеко уже не соответствовал мрачной характеристике, данной проезжими иностранцами в 1600. Горожане принимали энергичные меры к возобновлению и украшению города</a:t>
            </a:r>
          </a:p>
          <a:p>
            <a:endParaRPr lang="ru-RU" dirty="0"/>
          </a:p>
        </p:txBody>
      </p:sp>
      <p:pic>
        <p:nvPicPr>
          <p:cNvPr id="7" name="Содержимое 3" descr="http://historydoc.edu.ru/attach.asp?a_no=300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712879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395536" y="5877272"/>
            <a:ext cx="8291264" cy="752947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 smtClean="0"/>
              <a:t>Гравюра с видом Нижнего Новгорода  из книги Адама </a:t>
            </a:r>
            <a:r>
              <a:rPr lang="ru-RU" sz="2800" dirty="0" err="1" smtClean="0"/>
              <a:t>Олеария</a:t>
            </a:r>
            <a:r>
              <a:rPr lang="ru-RU" sz="2800" dirty="0" smtClean="0"/>
              <a:t> «Описание путешествия в Московию» издания 1656 года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://www.nizhnyfoto.ru/foto/img/nn/v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83568" y="0"/>
            <a:ext cx="8460432" cy="407707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Всякий, кто приближался в то время по реке старинному волжскому городу-крепости, поражался его красотой и живописностью расположения. Крепостные зубчатые стены красиво сбегали  вниз по уступам горы, причудливыми зигзагами поднимались на другие, не менее крутые утесы. Круглые и четырехугольные башни подчеркивали грандиозность сооружения. Однако торчавшие кое-где в амбразурах пушки не позволяли зрителю забывать о грозном назначении крепости.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4797152"/>
            <a:ext cx="8360386" cy="180939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tx1"/>
                </a:solidFill>
              </a:rPr>
              <a:t>Общее </a:t>
            </a:r>
            <a:r>
              <a:rPr lang="ru-RU" sz="2000" dirty="0" smtClean="0">
                <a:solidFill>
                  <a:schemeClr val="tx1"/>
                </a:solidFill>
              </a:rPr>
              <a:t>количество зданий насчитывалось 1500 тысячей, около  400 из них было внутри кремля. Соборы, церкви, монастыри, воеводский дом, съезжая изба – место совещаний воеводы с помощниками , губная изба для суда и  расправы над преступниками, </a:t>
            </a:r>
            <a:r>
              <a:rPr lang="ru-RU" sz="2000" dirty="0" err="1" smtClean="0">
                <a:solidFill>
                  <a:schemeClr val="tx1"/>
                </a:solidFill>
              </a:rPr>
              <a:t>дьячья</a:t>
            </a:r>
            <a:r>
              <a:rPr lang="ru-RU" sz="2000" dirty="0" smtClean="0">
                <a:solidFill>
                  <a:schemeClr val="tx1"/>
                </a:solidFill>
              </a:rPr>
              <a:t> изба для канцелярского и письменного производства, две тюрьмы, житный двор для хлебных запасов, </a:t>
            </a:r>
            <a:r>
              <a:rPr lang="ru-RU" sz="2000" dirty="0" err="1" smtClean="0">
                <a:solidFill>
                  <a:schemeClr val="tx1"/>
                </a:solidFill>
              </a:rPr>
              <a:t>зелейный</a:t>
            </a:r>
            <a:r>
              <a:rPr lang="ru-RU" sz="2000" dirty="0" smtClean="0">
                <a:solidFill>
                  <a:schemeClr val="tx1"/>
                </a:solidFill>
              </a:rPr>
              <a:t> двор и т .</a:t>
            </a:r>
            <a:r>
              <a:rPr lang="ru-RU" sz="2000" dirty="0" smtClean="0"/>
              <a:t> д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www.russiancity.ru/hbookil/h041i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85729"/>
            <a:ext cx="8352928" cy="451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4679432"/>
            <a:ext cx="4843466" cy="2178568"/>
          </a:xfrm>
        </p:spPr>
        <p:txBody>
          <a:bodyPr>
            <a:normAutofit/>
          </a:bodyPr>
          <a:lstStyle/>
          <a:p>
            <a:r>
              <a:rPr lang="ru-RU" dirty="0" smtClean="0"/>
              <a:t>Писцовые </a:t>
            </a:r>
            <a:r>
              <a:rPr lang="ru-RU" dirty="0" smtClean="0"/>
              <a:t>книги 1622 г. зафиксировали 2364 двора (около 15 тыс. жителей), а в 1682 г. – 3622 (более 25 тыс. </a:t>
            </a:r>
            <a:r>
              <a:rPr lang="ru-RU" dirty="0" smtClean="0"/>
              <a:t>человек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http://www.russiancity.ru/hbookil/h041i003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67944" y="0"/>
            <a:ext cx="5076056" cy="511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30352"/>
            <a:ext cx="8572560" cy="4970350"/>
          </a:xfrm>
        </p:spPr>
        <p:txBody>
          <a:bodyPr>
            <a:normAutofit/>
          </a:bodyPr>
          <a:lstStyle/>
          <a:p>
            <a:r>
              <a:rPr lang="ru-RU" i="1" dirty="0" smtClean="0"/>
              <a:t>По данным этой переписи населения мы можем получить ясное представление о составе, промыслах, занятиях населения, даже узнать места проживания, имена, прозвища, клички чуть более половины всех горожан. 	</a:t>
            </a:r>
          </a:p>
          <a:p>
            <a:endParaRPr lang="ru-RU" i="1" dirty="0" smtClean="0"/>
          </a:p>
          <a:p>
            <a:r>
              <a:rPr lang="ru-RU" i="1" dirty="0" smtClean="0">
                <a:solidFill>
                  <a:srgbClr val="FFFF00"/>
                </a:solidFill>
              </a:rPr>
              <a:t>Вопрос: Почему не учтена вторая половина населения Нижнего Новгорода ?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Работа с документами.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183880" cy="4286256"/>
          </a:xfrm>
        </p:spPr>
        <p:txBody>
          <a:bodyPr>
            <a:normAutofit fontScale="70000" lnSpcReduction="20000"/>
          </a:bodyPr>
          <a:lstStyle/>
          <a:p>
            <a:pPr marL="0" lvl="0" indent="449263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Практическая работа Тема: Социально-экономическое развитие Нижнего Новгорода в 17 веке.</a:t>
            </a:r>
          </a:p>
          <a:p>
            <a:pPr marL="0" lvl="0" indent="449263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Выполнил:  ученик ____________ класса</a:t>
            </a:r>
          </a:p>
          <a:p>
            <a:pPr marL="0" lvl="0" indent="449263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ФИО__________________________________- </a:t>
            </a:r>
          </a:p>
          <a:p>
            <a:pPr marL="0" lvl="0" indent="449263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1.Определение социального статуса жителей города в 17 веке</a:t>
            </a:r>
          </a:p>
          <a:p>
            <a:pPr marL="0" lvl="0" indent="449263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latin typeface="Arial" pitchFamily="34" charset="0"/>
                <a:ea typeface="Times New Roman" pitchFamily="18" charset="0"/>
              </a:rPr>
              <a:t>Задание 1.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  Однородно ли было население Н. Новгорода и по какому порядку делились на различные группы ( сообразно своему достатку и состоятельности) </a:t>
            </a:r>
          </a:p>
          <a:p>
            <a:pPr marL="0" indent="449263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Кто относился к  группе «тяглых людей»? Что такое «тягло»?</a:t>
            </a:r>
          </a:p>
          <a:p>
            <a:pPr marL="0" indent="449263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Перечислите группы людей, плативших налоги: Лучшие, средние, </a:t>
            </a:r>
            <a:r>
              <a:rPr lang="ru-RU" dirty="0" err="1" smtClean="0">
                <a:latin typeface="Arial" pitchFamily="34" charset="0"/>
                <a:ea typeface="Times New Roman" pitchFamily="18" charset="0"/>
              </a:rPr>
              <a:t>молодшие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,  худые. </a:t>
            </a:r>
          </a:p>
          <a:p>
            <a:pPr marL="0" indent="449263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Отметьте  у себя в листах, сколько в Н.Новгороде жило богатых, состоятельных, менее зажиточных и бедных людей, сделайте вывод.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5904656" cy="597666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В </a:t>
            </a:r>
            <a:r>
              <a:rPr lang="ru-RU" dirty="0" smtClean="0"/>
              <a:t>писцовой книге 1622 г. упомянуто 119 различных специальностей (шапочники, рукавичники, чулочники, портные, </a:t>
            </a:r>
            <a:r>
              <a:rPr lang="ru-RU" dirty="0" err="1" smtClean="0"/>
              <a:t>льняники</a:t>
            </a:r>
            <a:r>
              <a:rPr lang="ru-RU" dirty="0" smtClean="0"/>
              <a:t>, </a:t>
            </a:r>
            <a:r>
              <a:rPr lang="ru-RU" dirty="0" err="1" smtClean="0"/>
              <a:t>полстовалы</a:t>
            </a:r>
            <a:r>
              <a:rPr lang="ru-RU" dirty="0" smtClean="0"/>
              <a:t>, </a:t>
            </a:r>
            <a:r>
              <a:rPr lang="ru-RU" dirty="0" err="1" smtClean="0"/>
              <a:t>рогожники</a:t>
            </a:r>
            <a:r>
              <a:rPr lang="ru-RU" dirty="0" smtClean="0"/>
              <a:t>, прядильщики, кожевники, сапожники, мельники, </a:t>
            </a:r>
            <a:r>
              <a:rPr lang="ru-RU" dirty="0" err="1" smtClean="0"/>
              <a:t>жерновники</a:t>
            </a:r>
            <a:r>
              <a:rPr lang="ru-RU" dirty="0" smtClean="0"/>
              <a:t>, гончары, печники, каменщики, кирпичники, плотники, </a:t>
            </a:r>
            <a:r>
              <a:rPr lang="ru-RU" dirty="0" err="1" smtClean="0"/>
              <a:t>деревщики</a:t>
            </a:r>
            <a:r>
              <a:rPr lang="ru-RU" dirty="0" smtClean="0"/>
              <a:t>, </a:t>
            </a:r>
            <a:r>
              <a:rPr lang="ru-RU" dirty="0" err="1" smtClean="0"/>
              <a:t>судоплаты</a:t>
            </a:r>
            <a:r>
              <a:rPr lang="ru-RU" dirty="0" smtClean="0"/>
              <a:t>, неводчики, </a:t>
            </a:r>
            <a:r>
              <a:rPr lang="ru-RU" dirty="0" err="1" smtClean="0"/>
              <a:t>оханщики</a:t>
            </a:r>
            <a:r>
              <a:rPr lang="ru-RU" dirty="0" smtClean="0"/>
              <a:t>, мясники, квасники, </a:t>
            </a:r>
            <a:r>
              <a:rPr lang="ru-RU" dirty="0" err="1" smtClean="0"/>
              <a:t>крупяники</a:t>
            </a:r>
            <a:r>
              <a:rPr lang="ru-RU" dirty="0" smtClean="0"/>
              <a:t>, зеленщики, бронники, замочники, серебряники, </a:t>
            </a:r>
            <a:r>
              <a:rPr lang="ru-RU" dirty="0" err="1" smtClean="0"/>
              <a:t>иконники</a:t>
            </a:r>
            <a:r>
              <a:rPr lang="ru-RU" dirty="0" smtClean="0"/>
              <a:t>, коновалы и др.). Занятия жителей сохранились в городских названиях: </a:t>
            </a:r>
            <a:r>
              <a:rPr lang="ru-RU" dirty="0" err="1" smtClean="0"/>
              <a:t>Зеленский</a:t>
            </a:r>
            <a:r>
              <a:rPr lang="ru-RU" dirty="0" smtClean="0"/>
              <a:t> съезд, </a:t>
            </a:r>
            <a:r>
              <a:rPr lang="ru-RU" dirty="0" err="1" smtClean="0"/>
              <a:t>Ковалихинская</a:t>
            </a:r>
            <a:r>
              <a:rPr lang="ru-RU" dirty="0" smtClean="0"/>
              <a:t> улица, Прядильный, Канатный и Кожевенный переулки. </a:t>
            </a:r>
            <a:endParaRPr lang="ru-RU" dirty="0"/>
          </a:p>
        </p:txBody>
      </p:sp>
      <p:pic>
        <p:nvPicPr>
          <p:cNvPr id="12292" name="Picture 4" descr="http://www.kniginina.ru/imgs/big/42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5854" y="692696"/>
            <a:ext cx="2788146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208</TotalTime>
  <Words>1341</Words>
  <Application>Microsoft Office PowerPoint</Application>
  <PresentationFormat>Экран (4:3)</PresentationFormat>
  <Paragraphs>75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Техническая</vt:lpstr>
      <vt:lpstr>Тема: Социально-экономическое развитие Нижнего Новгорода в 17 веке. </vt:lpstr>
      <vt:lpstr>Цели, задачи.</vt:lpstr>
      <vt:lpstr>Слайд 3</vt:lpstr>
      <vt:lpstr>Слайд 4</vt:lpstr>
      <vt:lpstr>       Общее количество зданий насчитывалось 1500 тысячей, около  400 из них было внутри кремля. Соборы, церкви, монастыри, воеводский дом, съезжая изба – место совещаний воеводы с помощниками , губная изба для суда и  расправы над преступниками, дьячья изба для канцелярского и письменного производства, две тюрьмы, житный двор для хлебных запасов, зелейный двор и т . д.    </vt:lpstr>
      <vt:lpstr>Слайд 6</vt:lpstr>
      <vt:lpstr>Слайд 7</vt:lpstr>
      <vt:lpstr>Работа с документами.  </vt:lpstr>
      <vt:lpstr>Слайд 9</vt:lpstr>
      <vt:lpstr>Виды ремесел и промыслов нижегородцев. </vt:lpstr>
      <vt:lpstr>Слайд 11</vt:lpstr>
      <vt:lpstr>Слайд 12</vt:lpstr>
      <vt:lpstr>Слайд 13</vt:lpstr>
      <vt:lpstr>Задание 3. Что представлял собой торг? </vt:lpstr>
      <vt:lpstr>Слайд 15</vt:lpstr>
      <vt:lpstr>Слайд 16</vt:lpstr>
      <vt:lpstr>Развитие торговли</vt:lpstr>
      <vt:lpstr>Слайд 18</vt:lpstr>
      <vt:lpstr>Палаты Пушникова</vt:lpstr>
      <vt:lpstr>Слайд 20</vt:lpstr>
      <vt:lpstr>Документы.</vt:lpstr>
      <vt:lpstr>Документы</vt:lpstr>
      <vt:lpstr>Документы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Социально-экономическое развитие Нижнего Новгорода в 17 веке. </dc:title>
  <cp:lastModifiedBy>1</cp:lastModifiedBy>
  <cp:revision>38</cp:revision>
  <dcterms:modified xsi:type="dcterms:W3CDTF">2013-10-02T18:53:49Z</dcterms:modified>
</cp:coreProperties>
</file>