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9" r:id="rId2"/>
    <p:sldId id="260" r:id="rId3"/>
    <p:sldId id="261" r:id="rId4"/>
    <p:sldId id="264" r:id="rId5"/>
    <p:sldId id="265" r:id="rId6"/>
    <p:sldId id="262" r:id="rId7"/>
    <p:sldId id="270" r:id="rId8"/>
    <p:sldId id="271" r:id="rId9"/>
    <p:sldId id="272" r:id="rId10"/>
    <p:sldId id="273" r:id="rId11"/>
    <p:sldId id="274" r:id="rId12"/>
    <p:sldId id="275" r:id="rId13"/>
    <p:sldId id="276" r:id="rId14"/>
    <p:sldId id="277" r:id="rId15"/>
    <p:sldId id="278" r:id="rId16"/>
    <p:sldId id="285" r:id="rId17"/>
    <p:sldId id="286" r:id="rId18"/>
    <p:sldId id="287" r:id="rId19"/>
    <p:sldId id="279"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34411B"/>
    <a:srgbClr val="232C12"/>
    <a:srgbClr val="CC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48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a:defRPr/>
              </a:pPr>
              <a:endParaRPr lang="ru-RU"/>
            </a:p>
          </p:txBody>
        </p:sp>
        <p:sp>
          <p:nvSpPr>
            <p:cNvPr id="6"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7"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8"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9"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0"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1"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2"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3"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4"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5"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6"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7"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8"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19"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grpSp>
      <p:sp>
        <p:nvSpPr>
          <p:cNvPr id="35858" name="Rectangle 18"/>
          <p:cNvSpPr>
            <a:spLocks noGrp="1" noChangeArrowheads="1"/>
          </p:cNvSpPr>
          <p:nvPr>
            <p:ph type="ctrTitle" sz="quarter"/>
          </p:nvPr>
        </p:nvSpPr>
        <p:spPr>
          <a:xfrm>
            <a:off x="685800" y="1600200"/>
            <a:ext cx="7772400" cy="1828800"/>
          </a:xfrm>
        </p:spPr>
        <p:txBody>
          <a:bodyPr anchor="b"/>
          <a:lstStyle>
            <a:lvl1pPr>
              <a:defRPr sz="5700"/>
            </a:lvl1pPr>
          </a:lstStyle>
          <a:p>
            <a:r>
              <a:rPr lang="ru-RU"/>
              <a:t>Образец заголовка</a:t>
            </a:r>
          </a:p>
        </p:txBody>
      </p:sp>
      <p:sp>
        <p:nvSpPr>
          <p:cNvPr id="35859"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r>
              <a:rPr lang="ru-RU"/>
              <a:t>Образец подзаголовка</a:t>
            </a:r>
          </a:p>
        </p:txBody>
      </p:sp>
      <p:sp>
        <p:nvSpPr>
          <p:cNvPr id="20" name="Rectangle 20"/>
          <p:cNvSpPr>
            <a:spLocks noGrp="1" noChangeArrowheads="1"/>
          </p:cNvSpPr>
          <p:nvPr>
            <p:ph type="dt" sz="quarter" idx="10"/>
          </p:nvPr>
        </p:nvSpPr>
        <p:spPr/>
        <p:txBody>
          <a:bodyPr/>
          <a:lstStyle>
            <a:lvl1pPr>
              <a:defRPr/>
            </a:lvl1pPr>
          </a:lstStyle>
          <a:p>
            <a:pPr>
              <a:defRPr/>
            </a:pPr>
            <a:fld id="{89965FE1-A606-4175-86BA-46BC44328E82}" type="datetimeFigureOut">
              <a:rPr lang="ru-RU"/>
              <a:pPr>
                <a:defRPr/>
              </a:pPr>
              <a:t>17.03.2012</a:t>
            </a:fld>
            <a:endParaRPr lang="ru-RU"/>
          </a:p>
        </p:txBody>
      </p:sp>
      <p:sp>
        <p:nvSpPr>
          <p:cNvPr id="21" name="Rectangle 21"/>
          <p:cNvSpPr>
            <a:spLocks noGrp="1" noChangeArrowheads="1"/>
          </p:cNvSpPr>
          <p:nvPr>
            <p:ph type="ftr" sz="quarter" idx="11"/>
          </p:nvPr>
        </p:nvSpPr>
        <p:spPr/>
        <p:txBody>
          <a:bodyPr/>
          <a:lstStyle>
            <a:lvl1pPr>
              <a:defRPr/>
            </a:lvl1pPr>
          </a:lstStyle>
          <a:p>
            <a:pPr>
              <a:defRPr/>
            </a:pPr>
            <a:endParaRPr lang="ru-RU"/>
          </a:p>
        </p:txBody>
      </p:sp>
      <p:sp>
        <p:nvSpPr>
          <p:cNvPr id="22" name="Rectangle 22"/>
          <p:cNvSpPr>
            <a:spLocks noGrp="1" noChangeArrowheads="1"/>
          </p:cNvSpPr>
          <p:nvPr>
            <p:ph type="sldNum" sz="quarter" idx="12"/>
          </p:nvPr>
        </p:nvSpPr>
        <p:spPr/>
        <p:txBody>
          <a:bodyPr/>
          <a:lstStyle>
            <a:lvl1pPr>
              <a:defRPr/>
            </a:lvl1pPr>
          </a:lstStyle>
          <a:p>
            <a:pPr>
              <a:defRPr/>
            </a:pPr>
            <a:fld id="{A525CB2C-A307-4B70-A6A7-E9870EF62D50}"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19"/>
          <p:cNvSpPr>
            <a:spLocks noGrp="1" noChangeArrowheads="1"/>
          </p:cNvSpPr>
          <p:nvPr>
            <p:ph type="dt" sz="half" idx="10"/>
          </p:nvPr>
        </p:nvSpPr>
        <p:spPr>
          <a:ln/>
        </p:spPr>
        <p:txBody>
          <a:bodyPr/>
          <a:lstStyle>
            <a:lvl1pPr>
              <a:defRPr/>
            </a:lvl1pPr>
          </a:lstStyle>
          <a:p>
            <a:pPr>
              <a:defRPr/>
            </a:pPr>
            <a:fld id="{4638A353-E272-4A89-92C5-DA3053894E49}" type="datetimeFigureOut">
              <a:rPr lang="ru-RU"/>
              <a:pPr>
                <a:defRPr/>
              </a:pPr>
              <a:t>17.03.2012</a:t>
            </a:fld>
            <a:endParaRPr lang="ru-RU"/>
          </a:p>
        </p:txBody>
      </p:sp>
      <p:sp>
        <p:nvSpPr>
          <p:cNvPr id="5" name="Rectangle 20"/>
          <p:cNvSpPr>
            <a:spLocks noGrp="1" noChangeArrowheads="1"/>
          </p:cNvSpPr>
          <p:nvPr>
            <p:ph type="ftr" sz="quarter" idx="11"/>
          </p:nvPr>
        </p:nvSpPr>
        <p:spPr>
          <a:ln/>
        </p:spPr>
        <p:txBody>
          <a:bodyPr/>
          <a:lstStyle>
            <a:lvl1pPr>
              <a:defRPr/>
            </a:lvl1pPr>
          </a:lstStyle>
          <a:p>
            <a:pPr>
              <a:defRPr/>
            </a:pPr>
            <a:endParaRPr lang="ru-RU"/>
          </a:p>
        </p:txBody>
      </p:sp>
      <p:sp>
        <p:nvSpPr>
          <p:cNvPr id="6" name="Rectangle 21"/>
          <p:cNvSpPr>
            <a:spLocks noGrp="1" noChangeArrowheads="1"/>
          </p:cNvSpPr>
          <p:nvPr>
            <p:ph type="sldNum" sz="quarter" idx="12"/>
          </p:nvPr>
        </p:nvSpPr>
        <p:spPr>
          <a:ln/>
        </p:spPr>
        <p:txBody>
          <a:bodyPr/>
          <a:lstStyle>
            <a:lvl1pPr>
              <a:defRPr/>
            </a:lvl1pPr>
          </a:lstStyle>
          <a:p>
            <a:pPr>
              <a:defRPr/>
            </a:pPr>
            <a:fld id="{B939460E-DED3-42E6-B34C-6BF913B29D9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19"/>
          <p:cNvSpPr>
            <a:spLocks noGrp="1" noChangeArrowheads="1"/>
          </p:cNvSpPr>
          <p:nvPr>
            <p:ph type="dt" sz="half" idx="10"/>
          </p:nvPr>
        </p:nvSpPr>
        <p:spPr>
          <a:ln/>
        </p:spPr>
        <p:txBody>
          <a:bodyPr/>
          <a:lstStyle>
            <a:lvl1pPr>
              <a:defRPr/>
            </a:lvl1pPr>
          </a:lstStyle>
          <a:p>
            <a:pPr>
              <a:defRPr/>
            </a:pPr>
            <a:fld id="{5C245316-7737-4D93-B819-C0EBA886B47C}" type="datetimeFigureOut">
              <a:rPr lang="ru-RU"/>
              <a:pPr>
                <a:defRPr/>
              </a:pPr>
              <a:t>17.03.2012</a:t>
            </a:fld>
            <a:endParaRPr lang="ru-RU"/>
          </a:p>
        </p:txBody>
      </p:sp>
      <p:sp>
        <p:nvSpPr>
          <p:cNvPr id="5" name="Rectangle 20"/>
          <p:cNvSpPr>
            <a:spLocks noGrp="1" noChangeArrowheads="1"/>
          </p:cNvSpPr>
          <p:nvPr>
            <p:ph type="ftr" sz="quarter" idx="11"/>
          </p:nvPr>
        </p:nvSpPr>
        <p:spPr>
          <a:ln/>
        </p:spPr>
        <p:txBody>
          <a:bodyPr/>
          <a:lstStyle>
            <a:lvl1pPr>
              <a:defRPr/>
            </a:lvl1pPr>
          </a:lstStyle>
          <a:p>
            <a:pPr>
              <a:defRPr/>
            </a:pPr>
            <a:endParaRPr lang="ru-RU"/>
          </a:p>
        </p:txBody>
      </p:sp>
      <p:sp>
        <p:nvSpPr>
          <p:cNvPr id="6" name="Rectangle 21"/>
          <p:cNvSpPr>
            <a:spLocks noGrp="1" noChangeArrowheads="1"/>
          </p:cNvSpPr>
          <p:nvPr>
            <p:ph type="sldNum" sz="quarter" idx="12"/>
          </p:nvPr>
        </p:nvSpPr>
        <p:spPr>
          <a:ln/>
        </p:spPr>
        <p:txBody>
          <a:bodyPr/>
          <a:lstStyle>
            <a:lvl1pPr>
              <a:defRPr/>
            </a:lvl1pPr>
          </a:lstStyle>
          <a:p>
            <a:pPr>
              <a:defRPr/>
            </a:pPr>
            <a:fld id="{4A34F4BF-3D0D-40FC-8F4B-D6E518F03FA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19"/>
          <p:cNvSpPr>
            <a:spLocks noGrp="1" noChangeArrowheads="1"/>
          </p:cNvSpPr>
          <p:nvPr>
            <p:ph type="dt" sz="half" idx="10"/>
          </p:nvPr>
        </p:nvSpPr>
        <p:spPr>
          <a:ln/>
        </p:spPr>
        <p:txBody>
          <a:bodyPr/>
          <a:lstStyle>
            <a:lvl1pPr>
              <a:defRPr/>
            </a:lvl1pPr>
          </a:lstStyle>
          <a:p>
            <a:pPr>
              <a:defRPr/>
            </a:pPr>
            <a:fld id="{5A0CB641-448D-4F94-AF66-A0FD14C72918}" type="datetimeFigureOut">
              <a:rPr lang="ru-RU"/>
              <a:pPr>
                <a:defRPr/>
              </a:pPr>
              <a:t>17.03.2012</a:t>
            </a:fld>
            <a:endParaRPr lang="ru-RU"/>
          </a:p>
        </p:txBody>
      </p:sp>
      <p:sp>
        <p:nvSpPr>
          <p:cNvPr id="5" name="Rectangle 20"/>
          <p:cNvSpPr>
            <a:spLocks noGrp="1" noChangeArrowheads="1"/>
          </p:cNvSpPr>
          <p:nvPr>
            <p:ph type="ftr" sz="quarter" idx="11"/>
          </p:nvPr>
        </p:nvSpPr>
        <p:spPr>
          <a:ln/>
        </p:spPr>
        <p:txBody>
          <a:bodyPr/>
          <a:lstStyle>
            <a:lvl1pPr>
              <a:defRPr/>
            </a:lvl1pPr>
          </a:lstStyle>
          <a:p>
            <a:pPr>
              <a:defRPr/>
            </a:pPr>
            <a:endParaRPr lang="ru-RU"/>
          </a:p>
        </p:txBody>
      </p:sp>
      <p:sp>
        <p:nvSpPr>
          <p:cNvPr id="6" name="Rectangle 21"/>
          <p:cNvSpPr>
            <a:spLocks noGrp="1" noChangeArrowheads="1"/>
          </p:cNvSpPr>
          <p:nvPr>
            <p:ph type="sldNum" sz="quarter" idx="12"/>
          </p:nvPr>
        </p:nvSpPr>
        <p:spPr>
          <a:ln/>
        </p:spPr>
        <p:txBody>
          <a:bodyPr/>
          <a:lstStyle>
            <a:lvl1pPr>
              <a:defRPr/>
            </a:lvl1pPr>
          </a:lstStyle>
          <a:p>
            <a:pPr>
              <a:defRPr/>
            </a:pPr>
            <a:fld id="{D485701B-1831-4B17-9209-DA1972EECB9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fld id="{3B2FCD51-C7BD-4724-974C-071313204C18}" type="datetimeFigureOut">
              <a:rPr lang="ru-RU"/>
              <a:pPr>
                <a:defRPr/>
              </a:pPr>
              <a:t>17.03.2012</a:t>
            </a:fld>
            <a:endParaRPr lang="ru-RU"/>
          </a:p>
        </p:txBody>
      </p:sp>
      <p:sp>
        <p:nvSpPr>
          <p:cNvPr id="5" name="Rectangle 20"/>
          <p:cNvSpPr>
            <a:spLocks noGrp="1" noChangeArrowheads="1"/>
          </p:cNvSpPr>
          <p:nvPr>
            <p:ph type="ftr" sz="quarter" idx="11"/>
          </p:nvPr>
        </p:nvSpPr>
        <p:spPr>
          <a:ln/>
        </p:spPr>
        <p:txBody>
          <a:bodyPr/>
          <a:lstStyle>
            <a:lvl1pPr>
              <a:defRPr/>
            </a:lvl1pPr>
          </a:lstStyle>
          <a:p>
            <a:pPr>
              <a:defRPr/>
            </a:pPr>
            <a:endParaRPr lang="ru-RU"/>
          </a:p>
        </p:txBody>
      </p:sp>
      <p:sp>
        <p:nvSpPr>
          <p:cNvPr id="6" name="Rectangle 21"/>
          <p:cNvSpPr>
            <a:spLocks noGrp="1" noChangeArrowheads="1"/>
          </p:cNvSpPr>
          <p:nvPr>
            <p:ph type="sldNum" sz="quarter" idx="12"/>
          </p:nvPr>
        </p:nvSpPr>
        <p:spPr>
          <a:ln/>
        </p:spPr>
        <p:txBody>
          <a:bodyPr/>
          <a:lstStyle>
            <a:lvl1pPr>
              <a:defRPr/>
            </a:lvl1pPr>
          </a:lstStyle>
          <a:p>
            <a:pPr>
              <a:defRPr/>
            </a:pPr>
            <a:fld id="{3EBFBFB1-9EAE-47AF-A2D7-6B688757705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19"/>
          <p:cNvSpPr>
            <a:spLocks noGrp="1" noChangeArrowheads="1"/>
          </p:cNvSpPr>
          <p:nvPr>
            <p:ph type="dt" sz="half" idx="10"/>
          </p:nvPr>
        </p:nvSpPr>
        <p:spPr>
          <a:ln/>
        </p:spPr>
        <p:txBody>
          <a:bodyPr/>
          <a:lstStyle>
            <a:lvl1pPr>
              <a:defRPr/>
            </a:lvl1pPr>
          </a:lstStyle>
          <a:p>
            <a:pPr>
              <a:defRPr/>
            </a:pPr>
            <a:fld id="{136C9A7D-3F9C-478A-9FDC-39F5C6541C9F}" type="datetimeFigureOut">
              <a:rPr lang="ru-RU"/>
              <a:pPr>
                <a:defRPr/>
              </a:pPr>
              <a:t>17.03.2012</a:t>
            </a:fld>
            <a:endParaRPr lang="ru-RU"/>
          </a:p>
        </p:txBody>
      </p:sp>
      <p:sp>
        <p:nvSpPr>
          <p:cNvPr id="6" name="Rectangle 20"/>
          <p:cNvSpPr>
            <a:spLocks noGrp="1" noChangeArrowheads="1"/>
          </p:cNvSpPr>
          <p:nvPr>
            <p:ph type="ftr" sz="quarter" idx="11"/>
          </p:nvPr>
        </p:nvSpPr>
        <p:spPr>
          <a:ln/>
        </p:spPr>
        <p:txBody>
          <a:bodyPr/>
          <a:lstStyle>
            <a:lvl1pPr>
              <a:defRPr/>
            </a:lvl1pPr>
          </a:lstStyle>
          <a:p>
            <a:pPr>
              <a:defRPr/>
            </a:pPr>
            <a:endParaRPr lang="ru-RU"/>
          </a:p>
        </p:txBody>
      </p:sp>
      <p:sp>
        <p:nvSpPr>
          <p:cNvPr id="7" name="Rectangle 21"/>
          <p:cNvSpPr>
            <a:spLocks noGrp="1" noChangeArrowheads="1"/>
          </p:cNvSpPr>
          <p:nvPr>
            <p:ph type="sldNum" sz="quarter" idx="12"/>
          </p:nvPr>
        </p:nvSpPr>
        <p:spPr>
          <a:ln/>
        </p:spPr>
        <p:txBody>
          <a:bodyPr/>
          <a:lstStyle>
            <a:lvl1pPr>
              <a:defRPr/>
            </a:lvl1pPr>
          </a:lstStyle>
          <a:p>
            <a:pPr>
              <a:defRPr/>
            </a:pPr>
            <a:fld id="{30585526-00FB-4BAE-B8E3-02B83214F62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19"/>
          <p:cNvSpPr>
            <a:spLocks noGrp="1" noChangeArrowheads="1"/>
          </p:cNvSpPr>
          <p:nvPr>
            <p:ph type="dt" sz="half" idx="10"/>
          </p:nvPr>
        </p:nvSpPr>
        <p:spPr>
          <a:ln/>
        </p:spPr>
        <p:txBody>
          <a:bodyPr/>
          <a:lstStyle>
            <a:lvl1pPr>
              <a:defRPr/>
            </a:lvl1pPr>
          </a:lstStyle>
          <a:p>
            <a:pPr>
              <a:defRPr/>
            </a:pPr>
            <a:fld id="{DB7A6B87-A180-4FA0-A088-50B4078D7F48}" type="datetimeFigureOut">
              <a:rPr lang="ru-RU"/>
              <a:pPr>
                <a:defRPr/>
              </a:pPr>
              <a:t>17.03.2012</a:t>
            </a:fld>
            <a:endParaRPr lang="ru-RU"/>
          </a:p>
        </p:txBody>
      </p:sp>
      <p:sp>
        <p:nvSpPr>
          <p:cNvPr id="8" name="Rectangle 20"/>
          <p:cNvSpPr>
            <a:spLocks noGrp="1" noChangeArrowheads="1"/>
          </p:cNvSpPr>
          <p:nvPr>
            <p:ph type="ftr" sz="quarter" idx="11"/>
          </p:nvPr>
        </p:nvSpPr>
        <p:spPr>
          <a:ln/>
        </p:spPr>
        <p:txBody>
          <a:bodyPr/>
          <a:lstStyle>
            <a:lvl1pPr>
              <a:defRPr/>
            </a:lvl1pPr>
          </a:lstStyle>
          <a:p>
            <a:pPr>
              <a:defRPr/>
            </a:pPr>
            <a:endParaRPr lang="ru-RU"/>
          </a:p>
        </p:txBody>
      </p:sp>
      <p:sp>
        <p:nvSpPr>
          <p:cNvPr id="9" name="Rectangle 21"/>
          <p:cNvSpPr>
            <a:spLocks noGrp="1" noChangeArrowheads="1"/>
          </p:cNvSpPr>
          <p:nvPr>
            <p:ph type="sldNum" sz="quarter" idx="12"/>
          </p:nvPr>
        </p:nvSpPr>
        <p:spPr>
          <a:ln/>
        </p:spPr>
        <p:txBody>
          <a:bodyPr/>
          <a:lstStyle>
            <a:lvl1pPr>
              <a:defRPr/>
            </a:lvl1pPr>
          </a:lstStyle>
          <a:p>
            <a:pPr>
              <a:defRPr/>
            </a:pPr>
            <a:fld id="{1CA99C12-47EE-427D-A69B-7D62A4476B5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19"/>
          <p:cNvSpPr>
            <a:spLocks noGrp="1" noChangeArrowheads="1"/>
          </p:cNvSpPr>
          <p:nvPr>
            <p:ph type="dt" sz="half" idx="10"/>
          </p:nvPr>
        </p:nvSpPr>
        <p:spPr>
          <a:ln/>
        </p:spPr>
        <p:txBody>
          <a:bodyPr/>
          <a:lstStyle>
            <a:lvl1pPr>
              <a:defRPr/>
            </a:lvl1pPr>
          </a:lstStyle>
          <a:p>
            <a:pPr>
              <a:defRPr/>
            </a:pPr>
            <a:fld id="{0C53632D-581A-4791-8BC2-606ED0C75414}" type="datetimeFigureOut">
              <a:rPr lang="ru-RU"/>
              <a:pPr>
                <a:defRPr/>
              </a:pPr>
              <a:t>17.03.2012</a:t>
            </a:fld>
            <a:endParaRPr lang="ru-RU"/>
          </a:p>
        </p:txBody>
      </p:sp>
      <p:sp>
        <p:nvSpPr>
          <p:cNvPr id="4" name="Rectangle 20"/>
          <p:cNvSpPr>
            <a:spLocks noGrp="1" noChangeArrowheads="1"/>
          </p:cNvSpPr>
          <p:nvPr>
            <p:ph type="ftr" sz="quarter" idx="11"/>
          </p:nvPr>
        </p:nvSpPr>
        <p:spPr>
          <a:ln/>
        </p:spPr>
        <p:txBody>
          <a:bodyPr/>
          <a:lstStyle>
            <a:lvl1pPr>
              <a:defRPr/>
            </a:lvl1pPr>
          </a:lstStyle>
          <a:p>
            <a:pPr>
              <a:defRPr/>
            </a:pPr>
            <a:endParaRPr lang="ru-RU"/>
          </a:p>
        </p:txBody>
      </p:sp>
      <p:sp>
        <p:nvSpPr>
          <p:cNvPr id="5" name="Rectangle 21"/>
          <p:cNvSpPr>
            <a:spLocks noGrp="1" noChangeArrowheads="1"/>
          </p:cNvSpPr>
          <p:nvPr>
            <p:ph type="sldNum" sz="quarter" idx="12"/>
          </p:nvPr>
        </p:nvSpPr>
        <p:spPr>
          <a:ln/>
        </p:spPr>
        <p:txBody>
          <a:bodyPr/>
          <a:lstStyle>
            <a:lvl1pPr>
              <a:defRPr/>
            </a:lvl1pPr>
          </a:lstStyle>
          <a:p>
            <a:pPr>
              <a:defRPr/>
            </a:pPr>
            <a:fld id="{7C90CDFF-D106-4BA2-8165-43E4534EFD6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fld id="{465EFA1A-827F-436D-962C-F8E896675B2F}" type="datetimeFigureOut">
              <a:rPr lang="ru-RU"/>
              <a:pPr>
                <a:defRPr/>
              </a:pPr>
              <a:t>17.03.2012</a:t>
            </a:fld>
            <a:endParaRPr lang="ru-RU"/>
          </a:p>
        </p:txBody>
      </p:sp>
      <p:sp>
        <p:nvSpPr>
          <p:cNvPr id="3" name="Rectangle 20"/>
          <p:cNvSpPr>
            <a:spLocks noGrp="1" noChangeArrowheads="1"/>
          </p:cNvSpPr>
          <p:nvPr>
            <p:ph type="ftr" sz="quarter" idx="11"/>
          </p:nvPr>
        </p:nvSpPr>
        <p:spPr>
          <a:ln/>
        </p:spPr>
        <p:txBody>
          <a:bodyPr/>
          <a:lstStyle>
            <a:lvl1pPr>
              <a:defRPr/>
            </a:lvl1pPr>
          </a:lstStyle>
          <a:p>
            <a:pPr>
              <a:defRPr/>
            </a:pPr>
            <a:endParaRPr lang="ru-RU"/>
          </a:p>
        </p:txBody>
      </p:sp>
      <p:sp>
        <p:nvSpPr>
          <p:cNvPr id="4" name="Rectangle 21"/>
          <p:cNvSpPr>
            <a:spLocks noGrp="1" noChangeArrowheads="1"/>
          </p:cNvSpPr>
          <p:nvPr>
            <p:ph type="sldNum" sz="quarter" idx="12"/>
          </p:nvPr>
        </p:nvSpPr>
        <p:spPr>
          <a:ln/>
        </p:spPr>
        <p:txBody>
          <a:bodyPr/>
          <a:lstStyle>
            <a:lvl1pPr>
              <a:defRPr/>
            </a:lvl1pPr>
          </a:lstStyle>
          <a:p>
            <a:pPr>
              <a:defRPr/>
            </a:pPr>
            <a:fld id="{8203F4B6-DA97-4849-BA6A-BB6FDDAB352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fld id="{D836B240-0A3B-49F1-8C79-4B427E608F68}" type="datetimeFigureOut">
              <a:rPr lang="ru-RU"/>
              <a:pPr>
                <a:defRPr/>
              </a:pPr>
              <a:t>17.03.2012</a:t>
            </a:fld>
            <a:endParaRPr lang="ru-RU"/>
          </a:p>
        </p:txBody>
      </p:sp>
      <p:sp>
        <p:nvSpPr>
          <p:cNvPr id="6" name="Rectangle 20"/>
          <p:cNvSpPr>
            <a:spLocks noGrp="1" noChangeArrowheads="1"/>
          </p:cNvSpPr>
          <p:nvPr>
            <p:ph type="ftr" sz="quarter" idx="11"/>
          </p:nvPr>
        </p:nvSpPr>
        <p:spPr>
          <a:ln/>
        </p:spPr>
        <p:txBody>
          <a:bodyPr/>
          <a:lstStyle>
            <a:lvl1pPr>
              <a:defRPr/>
            </a:lvl1pPr>
          </a:lstStyle>
          <a:p>
            <a:pPr>
              <a:defRPr/>
            </a:pPr>
            <a:endParaRPr lang="ru-RU"/>
          </a:p>
        </p:txBody>
      </p:sp>
      <p:sp>
        <p:nvSpPr>
          <p:cNvPr id="7" name="Rectangle 21"/>
          <p:cNvSpPr>
            <a:spLocks noGrp="1" noChangeArrowheads="1"/>
          </p:cNvSpPr>
          <p:nvPr>
            <p:ph type="sldNum" sz="quarter" idx="12"/>
          </p:nvPr>
        </p:nvSpPr>
        <p:spPr>
          <a:ln/>
        </p:spPr>
        <p:txBody>
          <a:bodyPr/>
          <a:lstStyle>
            <a:lvl1pPr>
              <a:defRPr/>
            </a:lvl1pPr>
          </a:lstStyle>
          <a:p>
            <a:pPr>
              <a:defRPr/>
            </a:pPr>
            <a:fld id="{FC9C7CBD-59FB-4348-B3D3-709B3389449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fld id="{953A1E94-84C6-4023-A87E-F709C94F6C45}" type="datetimeFigureOut">
              <a:rPr lang="ru-RU"/>
              <a:pPr>
                <a:defRPr/>
              </a:pPr>
              <a:t>17.03.2012</a:t>
            </a:fld>
            <a:endParaRPr lang="ru-RU"/>
          </a:p>
        </p:txBody>
      </p:sp>
      <p:sp>
        <p:nvSpPr>
          <p:cNvPr id="6" name="Rectangle 20"/>
          <p:cNvSpPr>
            <a:spLocks noGrp="1" noChangeArrowheads="1"/>
          </p:cNvSpPr>
          <p:nvPr>
            <p:ph type="ftr" sz="quarter" idx="11"/>
          </p:nvPr>
        </p:nvSpPr>
        <p:spPr>
          <a:ln/>
        </p:spPr>
        <p:txBody>
          <a:bodyPr/>
          <a:lstStyle>
            <a:lvl1pPr>
              <a:defRPr/>
            </a:lvl1pPr>
          </a:lstStyle>
          <a:p>
            <a:pPr>
              <a:defRPr/>
            </a:pPr>
            <a:endParaRPr lang="ru-RU"/>
          </a:p>
        </p:txBody>
      </p:sp>
      <p:sp>
        <p:nvSpPr>
          <p:cNvPr id="7" name="Rectangle 21"/>
          <p:cNvSpPr>
            <a:spLocks noGrp="1" noChangeArrowheads="1"/>
          </p:cNvSpPr>
          <p:nvPr>
            <p:ph type="sldNum" sz="quarter" idx="12"/>
          </p:nvPr>
        </p:nvSpPr>
        <p:spPr>
          <a:ln/>
        </p:spPr>
        <p:txBody>
          <a:bodyPr/>
          <a:lstStyle>
            <a:lvl1pPr>
              <a:defRPr/>
            </a:lvl1pPr>
          </a:lstStyle>
          <a:p>
            <a:pPr>
              <a:defRPr/>
            </a:pPr>
            <a:fld id="{237E5D5D-C3C4-4647-8122-BBBC9E98D52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716463" y="5345113"/>
            <a:ext cx="4427537" cy="1512887"/>
            <a:chOff x="2971" y="3367"/>
            <a:chExt cx="2789" cy="953"/>
          </a:xfrm>
        </p:grpSpPr>
        <p:sp>
          <p:nvSpPr>
            <p:cNvPr id="34819"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a:defRPr/>
              </a:pPr>
              <a:endParaRPr lang="ru-RU"/>
            </a:p>
          </p:txBody>
        </p:sp>
        <p:sp>
          <p:nvSpPr>
            <p:cNvPr id="34820"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34821"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34822"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34823"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34824"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34825"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34826"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34827"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34828"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34829"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34830"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34831"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34832"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sp>
          <p:nvSpPr>
            <p:cNvPr id="34833"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ru-RU"/>
            </a:p>
          </p:txBody>
        </p:sp>
      </p:grpSp>
      <p:sp>
        <p:nvSpPr>
          <p:cNvPr id="34834" name="Rectangle 18"/>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34835" name="Rectangle 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fld id="{56F305D0-F27E-43E8-AD46-74407B0B39ED}" type="datetimeFigureOut">
              <a:rPr lang="ru-RU"/>
              <a:pPr>
                <a:defRPr/>
              </a:pPr>
              <a:t>17.03.2012</a:t>
            </a:fld>
            <a:endParaRPr lang="ru-RU"/>
          </a:p>
        </p:txBody>
      </p:sp>
      <p:sp>
        <p:nvSpPr>
          <p:cNvPr id="34836"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ru-RU"/>
          </a:p>
        </p:txBody>
      </p:sp>
      <p:sp>
        <p:nvSpPr>
          <p:cNvPr id="34837" name="Rectangle 21"/>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BA0F8EFE-731D-4FDB-84CA-862C9F2DAF66}" type="slidenum">
              <a:rPr lang="ru-RU"/>
              <a:pPr>
                <a:defRPr/>
              </a:pPr>
              <a:t>‹#›</a:t>
            </a:fld>
            <a:endParaRPr lang="ru-RU"/>
          </a:p>
        </p:txBody>
      </p:sp>
      <p:sp>
        <p:nvSpPr>
          <p:cNvPr id="34838"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ru.wikipedia.org/wiki/2_%D0%B0%D0%B2%D0%B3%D1%83%D1%81%D1%82%D0%B0" TargetMode="External"/><Relationship Id="rId2" Type="http://schemas.openxmlformats.org/officeDocument/2006/relationships/hyperlink" Target="http://habrahabr.ru/blogs/cyfry/80459/" TargetMode="External"/><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hyperlink" Target="http://ru.wikipedia.org/wiki/2010_%D0%B3%D0%BE%D0%B4"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gif"/><Relationship Id="rId7" Type="http://schemas.openxmlformats.org/officeDocument/2006/relationships/image" Target="../media/image6.jpe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wmf"/><Relationship Id="rId4" Type="http://schemas.openxmlformats.org/officeDocument/2006/relationships/image" Target="../media/image3.jpeg"/><Relationship Id="rId9" Type="http://schemas.openxmlformats.org/officeDocument/2006/relationships/image" Target="../media/image8.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3" name="WordArt 6"/>
          <p:cNvSpPr>
            <a:spLocks noChangeArrowheads="1" noChangeShapeType="1" noTextEdit="1"/>
          </p:cNvSpPr>
          <p:nvPr/>
        </p:nvSpPr>
        <p:spPr bwMode="auto">
          <a:xfrm>
            <a:off x="755650" y="620713"/>
            <a:ext cx="7705725" cy="1368425"/>
          </a:xfrm>
          <a:prstGeom prst="rect">
            <a:avLst/>
          </a:prstGeom>
        </p:spPr>
        <p:txBody>
          <a:bodyPr wrap="none" fromWordArt="1">
            <a:prstTxWarp prst="textPlain">
              <a:avLst>
                <a:gd name="adj" fmla="val 50000"/>
              </a:avLst>
            </a:prstTxWarp>
          </a:bodyPr>
          <a:lstStyle/>
          <a:p>
            <a:pPr algn="ctr"/>
            <a:r>
              <a:rPr lang="ru-RU" sz="3600" b="1" kern="10">
                <a:ln w="9525">
                  <a:solidFill>
                    <a:srgbClr val="000000"/>
                  </a:solidFill>
                  <a:round/>
                  <a:headEnd/>
                  <a:tailEnd/>
                </a:ln>
                <a:solidFill>
                  <a:srgbClr val="FFFFFF"/>
                </a:solidFill>
                <a:latin typeface="Arial"/>
                <a:cs typeface="Arial"/>
              </a:rPr>
              <a:t>Учебный мини-проект</a:t>
            </a:r>
          </a:p>
        </p:txBody>
      </p:sp>
      <p:sp>
        <p:nvSpPr>
          <p:cNvPr id="13314" name="WordArt 7"/>
          <p:cNvSpPr>
            <a:spLocks noChangeArrowheads="1" noChangeShapeType="1" noTextEdit="1"/>
          </p:cNvSpPr>
          <p:nvPr/>
        </p:nvSpPr>
        <p:spPr bwMode="auto">
          <a:xfrm>
            <a:off x="900113" y="2492375"/>
            <a:ext cx="7416800" cy="1584325"/>
          </a:xfrm>
          <a:prstGeom prst="rect">
            <a:avLst/>
          </a:prstGeom>
        </p:spPr>
        <p:txBody>
          <a:bodyPr wrap="none" fromWordArt="1">
            <a:prstTxWarp prst="textPlain">
              <a:avLst>
                <a:gd name="adj" fmla="val 50000"/>
              </a:avLst>
            </a:prstTxWarp>
          </a:bodyPr>
          <a:lstStyle/>
          <a:p>
            <a:pPr algn="ctr"/>
            <a:r>
              <a:rPr lang="ru-RU" sz="3600" b="1" kern="10">
                <a:ln w="9525">
                  <a:solidFill>
                    <a:srgbClr val="000000"/>
                  </a:solidFill>
                  <a:round/>
                  <a:headEnd/>
                  <a:tailEnd/>
                </a:ln>
                <a:solidFill>
                  <a:srgbClr val="FFFFFF"/>
                </a:solidFill>
                <a:latin typeface="Arial"/>
                <a:cs typeface="Arial"/>
              </a:rPr>
              <a:t>"Поэтика числа "пи" </a:t>
            </a:r>
          </a:p>
        </p:txBody>
      </p:sp>
      <p:sp>
        <p:nvSpPr>
          <p:cNvPr id="13315" name="Text Box 8"/>
          <p:cNvSpPr txBox="1">
            <a:spLocks noChangeArrowheads="1"/>
          </p:cNvSpPr>
          <p:nvPr/>
        </p:nvSpPr>
        <p:spPr bwMode="auto">
          <a:xfrm>
            <a:off x="5435600" y="4868863"/>
            <a:ext cx="3043238" cy="1190625"/>
          </a:xfrm>
          <a:prstGeom prst="rect">
            <a:avLst/>
          </a:prstGeom>
          <a:noFill/>
          <a:ln w="9525">
            <a:noFill/>
            <a:miter lim="800000"/>
            <a:headEnd/>
            <a:tailEnd/>
          </a:ln>
        </p:spPr>
        <p:txBody>
          <a:bodyPr wrap="none">
            <a:spAutoFit/>
          </a:bodyPr>
          <a:lstStyle/>
          <a:p>
            <a:r>
              <a:rPr lang="ru-RU" b="1"/>
              <a:t>Авторы презентации:</a:t>
            </a:r>
          </a:p>
          <a:p>
            <a:r>
              <a:rPr lang="ru-RU" b="1"/>
              <a:t>Гейдаров Салам,</a:t>
            </a:r>
          </a:p>
          <a:p>
            <a:r>
              <a:rPr lang="ru-RU" b="1"/>
              <a:t>Войков Никита,</a:t>
            </a:r>
          </a:p>
          <a:p>
            <a:r>
              <a:rPr lang="ru-RU" b="1"/>
              <a:t>Аяпов Валера.</a:t>
            </a:r>
          </a:p>
        </p:txBody>
      </p:sp>
    </p:spTree>
  </p:cSld>
  <p:clrMapOvr>
    <a:masterClrMapping/>
  </p:clrMapOvr>
  <p:transition>
    <p:split orient="ver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3419475" y="1557338"/>
            <a:ext cx="5473700" cy="5573712"/>
          </a:xfrm>
        </p:spPr>
        <p:txBody>
          <a:bodyPr/>
          <a:lstStyle/>
          <a:p>
            <a:pPr algn="just" eaLnBrk="1" hangingPunct="1">
              <a:lnSpc>
                <a:spcPct val="90000"/>
              </a:lnSpc>
              <a:defRPr/>
            </a:pPr>
            <a:r>
              <a:rPr lang="ru-RU" sz="1400" b="1"/>
              <a:t>         Для Нобелевского лауреата, поэтессы Виславы Шимборски, бесконечная слава вселенной меркнет в бесконечности числа «Пи»: "Основа и начало - словно хвост мыши, а хвост кометы - словно свиной хвостик! Насколько слаб луч звезды по сравнению с числом «Пи», всегда продвигающимся и проталкивающим вперед неповоротливую вечность, чтобы все продолжалось вновь и вновь".  </a:t>
            </a:r>
          </a:p>
          <a:p>
            <a:pPr algn="just" eaLnBrk="1" hangingPunct="1">
              <a:lnSpc>
                <a:spcPct val="90000"/>
              </a:lnSpc>
              <a:defRPr/>
            </a:pPr>
            <a:r>
              <a:rPr lang="ru-RU" sz="1500" b="1"/>
              <a:t>        Вислава Шимборски говорит нам, что число </a:t>
            </a:r>
            <a:r>
              <a:rPr lang="el-GR" sz="2200" b="1">
                <a:solidFill>
                  <a:srgbClr val="800080"/>
                </a:solidFill>
                <a:latin typeface="Franklin Gothic Book" pitchFamily="34" charset="0"/>
              </a:rPr>
              <a:t></a:t>
            </a:r>
            <a:r>
              <a:rPr lang="ru-RU" sz="1500" b="1"/>
              <a:t> "не заканчивается пределами листа бумаги". И все же число «Пи» может быть отлично выражено изображением круга на листе. А между простым кругом и бесконечностью числа «Пи», мы находим правду о поэзии и математике. Оказывается, у поэзии и математики есть много тем, для того чтобы сплетаться воедино. </a:t>
            </a:r>
          </a:p>
          <a:p>
            <a:pPr algn="just" eaLnBrk="1" hangingPunct="1">
              <a:lnSpc>
                <a:spcPct val="90000"/>
              </a:lnSpc>
              <a:defRPr/>
            </a:pPr>
            <a:endParaRPr lang="ru-RU" sz="1400" b="1"/>
          </a:p>
          <a:p>
            <a:pPr algn="just" eaLnBrk="1" hangingPunct="1">
              <a:lnSpc>
                <a:spcPct val="90000"/>
              </a:lnSpc>
              <a:defRPr/>
            </a:pPr>
            <a:r>
              <a:rPr lang="ru-RU" sz="1400" b="1"/>
              <a:t> </a:t>
            </a:r>
          </a:p>
          <a:p>
            <a:pPr eaLnBrk="1" hangingPunct="1">
              <a:lnSpc>
                <a:spcPct val="80000"/>
              </a:lnSpc>
              <a:defRPr/>
            </a:pPr>
            <a:endParaRPr lang="ru-RU" sz="1600"/>
          </a:p>
        </p:txBody>
      </p:sp>
      <p:sp>
        <p:nvSpPr>
          <p:cNvPr id="23554" name="WordArt 4"/>
          <p:cNvSpPr>
            <a:spLocks noChangeArrowheads="1" noChangeShapeType="1" noTextEdit="1"/>
          </p:cNvSpPr>
          <p:nvPr/>
        </p:nvSpPr>
        <p:spPr bwMode="auto">
          <a:xfrm>
            <a:off x="457200" y="277813"/>
            <a:ext cx="8229600" cy="1139825"/>
          </a:xfrm>
          <a:prstGeom prst="rect">
            <a:avLst/>
          </a:prstGeom>
        </p:spPr>
        <p:txBody>
          <a:bodyPr wrap="none" fromWordArt="1">
            <a:prstTxWarp prst="textPlain">
              <a:avLst>
                <a:gd name="adj" fmla="val 50000"/>
              </a:avLst>
            </a:prstTxWarp>
          </a:bodyPr>
          <a:lstStyle/>
          <a:p>
            <a:r>
              <a:rPr lang="ru-RU" sz="3600" b="1" kern="10">
                <a:ln w="9525">
                  <a:solidFill>
                    <a:srgbClr val="000000"/>
                  </a:solidFill>
                  <a:round/>
                  <a:headEnd/>
                  <a:tailEnd/>
                </a:ln>
                <a:solidFill>
                  <a:srgbClr val="FFFFFF"/>
                </a:solidFill>
                <a:latin typeface="Arial"/>
                <a:cs typeface="Arial"/>
              </a:rPr>
              <a:t>Поэзия числа «Пи»</a:t>
            </a:r>
          </a:p>
        </p:txBody>
      </p:sp>
      <p:pic>
        <p:nvPicPr>
          <p:cNvPr id="23555" name="Picture 5" descr="i щимборска"/>
          <p:cNvPicPr>
            <a:picLocks noChangeAspect="1" noChangeArrowheads="1"/>
          </p:cNvPicPr>
          <p:nvPr/>
        </p:nvPicPr>
        <p:blipFill>
          <a:blip r:embed="rId2"/>
          <a:srcRect/>
          <a:stretch>
            <a:fillRect/>
          </a:stretch>
        </p:blipFill>
        <p:spPr bwMode="auto">
          <a:xfrm>
            <a:off x="1042988" y="2060575"/>
            <a:ext cx="2112962" cy="2663825"/>
          </a:xfrm>
          <a:prstGeom prst="rect">
            <a:avLst/>
          </a:prstGeom>
          <a:noFill/>
          <a:ln w="9525">
            <a:noFill/>
            <a:miter lim="800000"/>
            <a:headEnd/>
            <a:tailEnd/>
          </a:ln>
        </p:spPr>
      </p:pic>
      <p:sp>
        <p:nvSpPr>
          <p:cNvPr id="23556" name="Text Box 6"/>
          <p:cNvSpPr txBox="1">
            <a:spLocks noChangeArrowheads="1"/>
          </p:cNvSpPr>
          <p:nvPr/>
        </p:nvSpPr>
        <p:spPr bwMode="auto">
          <a:xfrm>
            <a:off x="539750" y="5013325"/>
            <a:ext cx="3038475" cy="641350"/>
          </a:xfrm>
          <a:prstGeom prst="rect">
            <a:avLst/>
          </a:prstGeom>
          <a:noFill/>
          <a:ln w="9525">
            <a:noFill/>
            <a:miter lim="800000"/>
            <a:headEnd/>
            <a:tailEnd/>
          </a:ln>
        </p:spPr>
        <p:txBody>
          <a:bodyPr>
            <a:spAutoFit/>
          </a:bodyPr>
          <a:lstStyle/>
          <a:p>
            <a:r>
              <a:rPr lang="ru-RU" b="1"/>
              <a:t>Вислава Шимборска,</a:t>
            </a:r>
          </a:p>
          <a:p>
            <a:r>
              <a:rPr lang="ru-RU" b="1"/>
              <a:t>        поэтесса</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457200" y="1600200"/>
            <a:ext cx="8229600" cy="4997450"/>
          </a:xfrm>
        </p:spPr>
        <p:txBody>
          <a:bodyPr/>
          <a:lstStyle/>
          <a:p>
            <a:pPr algn="just" eaLnBrk="1" hangingPunct="1">
              <a:lnSpc>
                <a:spcPct val="80000"/>
              </a:lnSpc>
              <a:defRPr/>
            </a:pPr>
            <a:r>
              <a:rPr lang="ru-RU" sz="2600" b="1"/>
              <a:t>Число Пи - это отношение длины окружности к ее диаметру, оно выражается бесконечной десятичной дробью. В обиходе нам достаточно знать три знака - 3,14. Однако в некоторых расчетах нужна большая точность.  </a:t>
            </a:r>
          </a:p>
          <a:p>
            <a:pPr algn="just" eaLnBrk="1" hangingPunct="1">
              <a:lnSpc>
                <a:spcPct val="80000"/>
              </a:lnSpc>
              <a:defRPr/>
            </a:pPr>
            <a:r>
              <a:rPr lang="ru-RU" sz="2600" b="1"/>
              <a:t>   Для запоминания числа "Пи" было придумано двустишие. В конце 40-х годов двадцатого века московские школьники занимались по учебнику геометрии Киселева, где оно приводилось.</a:t>
            </a:r>
          </a:p>
          <a:p>
            <a:pPr algn="just" eaLnBrk="1" hangingPunct="1">
              <a:lnSpc>
                <a:spcPct val="80000"/>
              </a:lnSpc>
              <a:buFont typeface="Wingdings" pitchFamily="2" charset="2"/>
              <a:buNone/>
              <a:defRPr/>
            </a:pPr>
            <a:r>
              <a:rPr lang="ru-RU" sz="2600" b="1"/>
              <a:t> </a:t>
            </a:r>
          </a:p>
          <a:p>
            <a:pPr eaLnBrk="1" hangingPunct="1">
              <a:defRPr/>
            </a:pPr>
            <a:endParaRPr lang="ru-RU" sz="2800"/>
          </a:p>
        </p:txBody>
      </p:sp>
      <p:sp>
        <p:nvSpPr>
          <p:cNvPr id="24578" name="WordArt 4"/>
          <p:cNvSpPr>
            <a:spLocks noChangeArrowheads="1" noChangeShapeType="1" noTextEdit="1"/>
          </p:cNvSpPr>
          <p:nvPr/>
        </p:nvSpPr>
        <p:spPr bwMode="auto">
          <a:xfrm>
            <a:off x="323850" y="260350"/>
            <a:ext cx="8135938" cy="1008063"/>
          </a:xfrm>
          <a:prstGeom prst="rect">
            <a:avLst/>
          </a:prstGeom>
        </p:spPr>
        <p:txBody>
          <a:bodyPr wrap="none" fromWordArt="1">
            <a:prstTxWarp prst="textPlain">
              <a:avLst>
                <a:gd name="adj" fmla="val 50000"/>
              </a:avLst>
            </a:prstTxWarp>
          </a:bodyPr>
          <a:lstStyle/>
          <a:p>
            <a:pPr algn="ctr"/>
            <a:r>
              <a:rPr lang="ru-RU" sz="3600" b="1" kern="10">
                <a:ln w="9525">
                  <a:solidFill>
                    <a:srgbClr val="000000"/>
                  </a:solidFill>
                  <a:round/>
                  <a:headEnd/>
                  <a:tailEnd/>
                </a:ln>
                <a:solidFill>
                  <a:srgbClr val="FFFFFF"/>
                </a:solidFill>
                <a:latin typeface="Arial"/>
                <a:cs typeface="Arial"/>
              </a:rPr>
              <a:t>Как запомнить число число </a:t>
            </a:r>
            <a:r>
              <a:rPr lang="el-GR" sz="3600" b="1" kern="10">
                <a:ln w="9525">
                  <a:solidFill>
                    <a:srgbClr val="000000"/>
                  </a:solidFill>
                  <a:round/>
                  <a:headEnd/>
                  <a:tailEnd/>
                </a:ln>
                <a:solidFill>
                  <a:srgbClr val="FFFFFF"/>
                </a:solidFill>
                <a:latin typeface="Arial"/>
                <a:cs typeface="Arial"/>
              </a:rPr>
              <a:t>π</a:t>
            </a:r>
            <a:endParaRPr lang="ru-RU" sz="3600" b="1" kern="10">
              <a:ln w="9525">
                <a:solidFill>
                  <a:srgbClr val="000000"/>
                </a:solidFill>
                <a:round/>
                <a:headEnd/>
                <a:tailEnd/>
              </a:ln>
              <a:solidFill>
                <a:srgbClr val="FFFFFF"/>
              </a:solidFill>
              <a:latin typeface="Arial"/>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395288" y="1600200"/>
            <a:ext cx="8291512" cy="4530725"/>
          </a:xfrm>
        </p:spPr>
        <p:txBody>
          <a:bodyPr/>
          <a:lstStyle/>
          <a:p>
            <a:pPr algn="just" eaLnBrk="1" hangingPunct="1">
              <a:defRPr/>
            </a:pPr>
            <a:r>
              <a:rPr lang="ru-RU" sz="2800" b="1"/>
              <a:t>     Двустишие написано по правилам старой русской орфографии, по которой после согласной в конце слова обязательно ставился мягкий или твердый знак.</a:t>
            </a:r>
          </a:p>
          <a:p>
            <a:pPr eaLnBrk="1" hangingPunct="1">
              <a:buFont typeface="Wingdings" pitchFamily="2" charset="2"/>
              <a:buNone/>
              <a:defRPr/>
            </a:pPr>
            <a:r>
              <a:rPr lang="ru-RU" sz="3000" b="1" i="1">
                <a:solidFill>
                  <a:srgbClr val="7030A0"/>
                </a:solidFill>
              </a:rPr>
              <a:t>     </a:t>
            </a:r>
          </a:p>
          <a:p>
            <a:pPr eaLnBrk="1" hangingPunct="1">
              <a:buFont typeface="Wingdings" pitchFamily="2" charset="2"/>
              <a:buNone/>
              <a:defRPr/>
            </a:pPr>
            <a:r>
              <a:rPr lang="ru-RU" b="1" i="1">
                <a:solidFill>
                  <a:srgbClr val="800080"/>
                </a:solidFill>
              </a:rPr>
              <a:t>   </a:t>
            </a:r>
            <a:r>
              <a:rPr lang="ru-RU" b="1" i="1">
                <a:solidFill>
                  <a:srgbClr val="00CC99"/>
                </a:solidFill>
              </a:rPr>
              <a:t>Кто и шутя, и скоро пожелаетъ</a:t>
            </a:r>
          </a:p>
          <a:p>
            <a:pPr eaLnBrk="1" hangingPunct="1">
              <a:defRPr/>
            </a:pPr>
            <a:r>
              <a:rPr lang="ru-RU" b="1" i="1">
                <a:solidFill>
                  <a:srgbClr val="00CC99"/>
                </a:solidFill>
              </a:rPr>
              <a:t>"Пи" узнать число - ужъ знаетъ.</a:t>
            </a:r>
          </a:p>
          <a:p>
            <a:pPr eaLnBrk="1" hangingPunct="1">
              <a:defRPr/>
            </a:pPr>
            <a:endParaRPr lang="ru-RU">
              <a:solidFill>
                <a:srgbClr val="00CC99"/>
              </a:solidFill>
            </a:endParaRPr>
          </a:p>
          <a:p>
            <a:pPr eaLnBrk="1" hangingPunct="1">
              <a:defRPr/>
            </a:pPr>
            <a:endParaRPr lang="ru-RU">
              <a:solidFill>
                <a:srgbClr val="00CC99"/>
              </a:solidFill>
            </a:endParaRPr>
          </a:p>
        </p:txBody>
      </p:sp>
      <p:sp>
        <p:nvSpPr>
          <p:cNvPr id="25602" name="WordArt 4"/>
          <p:cNvSpPr>
            <a:spLocks noChangeArrowheads="1" noChangeShapeType="1" noTextEdit="1"/>
          </p:cNvSpPr>
          <p:nvPr/>
        </p:nvSpPr>
        <p:spPr bwMode="auto">
          <a:xfrm>
            <a:off x="684213" y="333375"/>
            <a:ext cx="7848600" cy="935038"/>
          </a:xfrm>
          <a:prstGeom prst="rect">
            <a:avLst/>
          </a:prstGeom>
        </p:spPr>
        <p:txBody>
          <a:bodyPr wrap="none" fromWordArt="1">
            <a:prstTxWarp prst="textPlain">
              <a:avLst>
                <a:gd name="adj" fmla="val 50000"/>
              </a:avLst>
            </a:prstTxWarp>
          </a:bodyPr>
          <a:lstStyle/>
          <a:p>
            <a:pPr algn="ctr"/>
            <a:r>
              <a:rPr lang="ru-RU" sz="3600" b="1" kern="10">
                <a:ln w="9525">
                  <a:solidFill>
                    <a:srgbClr val="000000"/>
                  </a:solidFill>
                  <a:round/>
                  <a:headEnd/>
                  <a:tailEnd/>
                </a:ln>
                <a:solidFill>
                  <a:srgbClr val="FFFFFF"/>
                </a:solidFill>
                <a:latin typeface="Arial"/>
                <a:cs typeface="Arial"/>
              </a:rPr>
              <a:t>В каждом слове - цифра</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457200" y="1600200"/>
            <a:ext cx="8362950" cy="4852988"/>
          </a:xfrm>
        </p:spPr>
        <p:txBody>
          <a:bodyPr/>
          <a:lstStyle/>
          <a:p>
            <a:pPr eaLnBrk="1" hangingPunct="1">
              <a:lnSpc>
                <a:spcPct val="90000"/>
              </a:lnSpc>
              <a:buFont typeface="Wingdings" pitchFamily="2" charset="2"/>
              <a:buNone/>
              <a:defRPr/>
            </a:pPr>
            <a:r>
              <a:rPr lang="ru-RU" sz="2800" b="1"/>
              <a:t>  Помнить каждому нужно,</a:t>
            </a:r>
            <a:br>
              <a:rPr lang="ru-RU" sz="2800" b="1"/>
            </a:br>
            <a:r>
              <a:rPr lang="ru-RU" sz="2800" b="1"/>
              <a:t>Что такое окружность.</a:t>
            </a:r>
            <a:br>
              <a:rPr lang="ru-RU" sz="2800" b="1"/>
            </a:br>
            <a:r>
              <a:rPr lang="ru-RU" sz="2800" b="1"/>
              <a:t>Это множество точек,</a:t>
            </a:r>
            <a:br>
              <a:rPr lang="ru-RU" sz="2800" b="1"/>
            </a:br>
            <a:r>
              <a:rPr lang="ru-RU" sz="2800" b="1"/>
              <a:t>Расположенных точно</a:t>
            </a:r>
            <a:br>
              <a:rPr lang="ru-RU" sz="2800" b="1"/>
            </a:br>
            <a:r>
              <a:rPr lang="ru-RU" sz="2800" b="1"/>
              <a:t>На одном расстоянии,</a:t>
            </a:r>
            <a:br>
              <a:rPr lang="ru-RU" sz="2800" b="1"/>
            </a:br>
            <a:r>
              <a:rPr lang="ru-RU" sz="2800" b="1"/>
              <a:t>Обратите внимание,</a:t>
            </a:r>
            <a:br>
              <a:rPr lang="ru-RU" sz="2800" b="1"/>
            </a:br>
            <a:r>
              <a:rPr lang="ru-RU" sz="2800" b="1"/>
              <a:t>От одной только точки.</a:t>
            </a:r>
            <a:br>
              <a:rPr lang="ru-RU" sz="2800" b="1"/>
            </a:br>
            <a:r>
              <a:rPr lang="ru-RU" sz="2800" b="1"/>
              <a:t>Помни смысл этой строчки.</a:t>
            </a:r>
            <a:br>
              <a:rPr lang="ru-RU" sz="2800" b="1"/>
            </a:br>
            <a:r>
              <a:rPr lang="ru-RU" sz="2800" b="1"/>
              <a:t>Эта общая точка по-дружески</a:t>
            </a:r>
            <a:br>
              <a:rPr lang="ru-RU" sz="2800" b="1"/>
            </a:br>
            <a:r>
              <a:rPr lang="ru-RU" sz="2800" b="1"/>
              <a:t>Называется </a:t>
            </a:r>
          </a:p>
          <a:p>
            <a:pPr eaLnBrk="1" hangingPunct="1">
              <a:lnSpc>
                <a:spcPct val="90000"/>
              </a:lnSpc>
              <a:buFont typeface="Wingdings" pitchFamily="2" charset="2"/>
              <a:buNone/>
              <a:defRPr/>
            </a:pPr>
            <a:r>
              <a:rPr lang="ru-RU" sz="3700" b="1">
                <a:solidFill>
                  <a:srgbClr val="00CC99"/>
                </a:solidFill>
              </a:rPr>
              <a:t>центром окружности</a:t>
            </a:r>
            <a:r>
              <a:rPr lang="ru-RU" sz="3700" b="1">
                <a:solidFill>
                  <a:srgbClr val="800080"/>
                </a:solidFill>
              </a:rPr>
              <a:t>.</a:t>
            </a:r>
          </a:p>
          <a:p>
            <a:pPr eaLnBrk="1" hangingPunct="1">
              <a:defRPr/>
            </a:pPr>
            <a:endParaRPr lang="ru-RU" sz="2800"/>
          </a:p>
        </p:txBody>
      </p:sp>
      <p:sp>
        <p:nvSpPr>
          <p:cNvPr id="26626" name="Rectangle 5"/>
          <p:cNvSpPr>
            <a:spLocks noChangeArrowheads="1"/>
          </p:cNvSpPr>
          <p:nvPr/>
        </p:nvSpPr>
        <p:spPr bwMode="auto">
          <a:xfrm rot="2222772">
            <a:off x="6372225" y="1916113"/>
            <a:ext cx="3006725" cy="641350"/>
          </a:xfrm>
          <a:prstGeom prst="rect">
            <a:avLst/>
          </a:prstGeom>
          <a:noFill/>
          <a:ln w="9525">
            <a:noFill/>
            <a:miter lim="800000"/>
            <a:headEnd/>
            <a:tailEnd/>
          </a:ln>
        </p:spPr>
        <p:txBody>
          <a:bodyPr wrap="none">
            <a:spAutoFit/>
          </a:bodyPr>
          <a:lstStyle/>
          <a:p>
            <a:r>
              <a:rPr lang="el-GR" b="1">
                <a:solidFill>
                  <a:srgbClr val="CCFFCC"/>
                </a:solidFill>
              </a:rPr>
              <a:t>Περιφέρεια</a:t>
            </a:r>
            <a:r>
              <a:rPr lang="ru-RU" b="1">
                <a:solidFill>
                  <a:srgbClr val="CCFFCC"/>
                </a:solidFill>
              </a:rPr>
              <a:t> (греч.) — </a:t>
            </a:r>
          </a:p>
          <a:p>
            <a:r>
              <a:rPr lang="ru-RU" b="1">
                <a:solidFill>
                  <a:srgbClr val="CCFFCC"/>
                </a:solidFill>
              </a:rPr>
              <a:t>окружность</a:t>
            </a:r>
          </a:p>
        </p:txBody>
      </p:sp>
      <p:sp>
        <p:nvSpPr>
          <p:cNvPr id="26627" name="WordArt 6"/>
          <p:cNvSpPr>
            <a:spLocks noChangeArrowheads="1" noChangeShapeType="1" noTextEdit="1"/>
          </p:cNvSpPr>
          <p:nvPr/>
        </p:nvSpPr>
        <p:spPr bwMode="auto">
          <a:xfrm>
            <a:off x="1331913" y="333375"/>
            <a:ext cx="6408737" cy="1008063"/>
          </a:xfrm>
          <a:prstGeom prst="rect">
            <a:avLst/>
          </a:prstGeom>
        </p:spPr>
        <p:txBody>
          <a:bodyPr wrap="none" fromWordArt="1">
            <a:prstTxWarp prst="textPlain">
              <a:avLst>
                <a:gd name="adj" fmla="val 50000"/>
              </a:avLst>
            </a:prstTxWarp>
          </a:bodyPr>
          <a:lstStyle/>
          <a:p>
            <a:pPr algn="ctr"/>
            <a:r>
              <a:rPr lang="ru-RU" sz="3600" b="1" kern="10">
                <a:ln w="9525">
                  <a:solidFill>
                    <a:srgbClr val="000000"/>
                  </a:solidFill>
                  <a:round/>
                  <a:headEnd/>
                  <a:tailEnd/>
                </a:ln>
                <a:solidFill>
                  <a:srgbClr val="FFFFFF"/>
                </a:solidFill>
                <a:latin typeface="Arial"/>
                <a:cs typeface="Arial"/>
              </a:rPr>
              <a:t>Центр окружности</a:t>
            </a:r>
          </a:p>
        </p:txBody>
      </p:sp>
      <p:pic>
        <p:nvPicPr>
          <p:cNvPr id="26628" name="Picture 7" descr="i окр"/>
          <p:cNvPicPr>
            <a:picLocks noChangeAspect="1" noChangeArrowheads="1"/>
          </p:cNvPicPr>
          <p:nvPr/>
        </p:nvPicPr>
        <p:blipFill>
          <a:blip r:embed="rId2"/>
          <a:srcRect/>
          <a:stretch>
            <a:fillRect/>
          </a:stretch>
        </p:blipFill>
        <p:spPr bwMode="auto">
          <a:xfrm>
            <a:off x="5940425" y="2420938"/>
            <a:ext cx="1746250" cy="1871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2555875" y="1600200"/>
            <a:ext cx="6130925" cy="4924425"/>
          </a:xfrm>
        </p:spPr>
        <p:txBody>
          <a:bodyPr/>
          <a:lstStyle/>
          <a:p>
            <a:pPr eaLnBrk="1" hangingPunct="1">
              <a:lnSpc>
                <a:spcPct val="90000"/>
              </a:lnSpc>
              <a:buFont typeface="Wingdings" pitchFamily="2" charset="2"/>
              <a:buNone/>
              <a:defRPr/>
            </a:pPr>
            <a:r>
              <a:rPr lang="ru-RU" sz="2200" b="1"/>
              <a:t>    Известный поэт «серебряного века» Константин Бальмонт  был еще и философом. Он представлял человека в центре круга жизни, от которого он удалялся, когда решал свои житейские проблемы, и возвращался в центр, когда находил время задуматься о своем предназначении.</a:t>
            </a:r>
          </a:p>
          <a:p>
            <a:pPr eaLnBrk="1" hangingPunct="1">
              <a:lnSpc>
                <a:spcPct val="90000"/>
              </a:lnSpc>
              <a:buFont typeface="Wingdings" pitchFamily="2" charset="2"/>
              <a:buNone/>
              <a:defRPr/>
            </a:pPr>
            <a:r>
              <a:rPr lang="ru-RU" sz="2200" b="1"/>
              <a:t>       </a:t>
            </a:r>
            <a:r>
              <a:rPr lang="ru-RU" sz="2200" b="1">
                <a:solidFill>
                  <a:srgbClr val="CCFFCC"/>
                </a:solidFill>
              </a:rPr>
              <a:t>Пред нами дышит череда</a:t>
            </a:r>
            <a:br>
              <a:rPr lang="ru-RU" sz="2200" b="1">
                <a:solidFill>
                  <a:srgbClr val="CCFFCC"/>
                </a:solidFill>
              </a:rPr>
            </a:br>
            <a:r>
              <a:rPr lang="ru-RU" sz="2200" b="1">
                <a:solidFill>
                  <a:srgbClr val="CCFFCC"/>
                </a:solidFill>
              </a:rPr>
              <a:t>   Явлений Силы и Недужности,</a:t>
            </a:r>
            <a:br>
              <a:rPr lang="ru-RU" sz="2200" b="1">
                <a:solidFill>
                  <a:srgbClr val="CCFFCC"/>
                </a:solidFill>
              </a:rPr>
            </a:br>
            <a:r>
              <a:rPr lang="ru-RU" sz="2200" b="1">
                <a:solidFill>
                  <a:srgbClr val="CCFFCC"/>
                </a:solidFill>
              </a:rPr>
              <a:t>   И в центре круга мы всегда,</a:t>
            </a:r>
            <a:br>
              <a:rPr lang="ru-RU" sz="2200" b="1">
                <a:solidFill>
                  <a:srgbClr val="CCFFCC"/>
                </a:solidFill>
              </a:rPr>
            </a:br>
            <a:r>
              <a:rPr lang="ru-RU" sz="2200" b="1">
                <a:solidFill>
                  <a:srgbClr val="CCFFCC"/>
                </a:solidFill>
              </a:rPr>
              <a:t>   И мы мелькаем по окружности.  </a:t>
            </a:r>
          </a:p>
          <a:p>
            <a:pPr eaLnBrk="1" hangingPunct="1">
              <a:lnSpc>
                <a:spcPct val="90000"/>
              </a:lnSpc>
              <a:defRPr/>
            </a:pPr>
            <a:endParaRPr lang="ru-RU" sz="2400">
              <a:solidFill>
                <a:srgbClr val="CCFFCC"/>
              </a:solidFill>
            </a:endParaRPr>
          </a:p>
        </p:txBody>
      </p:sp>
      <p:sp>
        <p:nvSpPr>
          <p:cNvPr id="27650" name="WordArt 4"/>
          <p:cNvSpPr>
            <a:spLocks noChangeArrowheads="1" noChangeShapeType="1" noTextEdit="1"/>
          </p:cNvSpPr>
          <p:nvPr/>
        </p:nvSpPr>
        <p:spPr bwMode="auto">
          <a:xfrm>
            <a:off x="468313" y="333375"/>
            <a:ext cx="8135937" cy="1079500"/>
          </a:xfrm>
          <a:prstGeom prst="rect">
            <a:avLst/>
          </a:prstGeom>
        </p:spPr>
        <p:txBody>
          <a:bodyPr wrap="none" fromWordArt="1">
            <a:prstTxWarp prst="textPlain">
              <a:avLst>
                <a:gd name="adj" fmla="val 50000"/>
              </a:avLst>
            </a:prstTxWarp>
          </a:bodyPr>
          <a:lstStyle/>
          <a:p>
            <a:pPr algn="ctr"/>
            <a:r>
              <a:rPr lang="ru-RU" sz="3600" b="1" kern="10">
                <a:ln w="9525">
                  <a:solidFill>
                    <a:srgbClr val="000000"/>
                  </a:solidFill>
                  <a:round/>
                  <a:headEnd/>
                  <a:tailEnd/>
                </a:ln>
                <a:solidFill>
                  <a:srgbClr val="FFFFFF"/>
                </a:solidFill>
                <a:latin typeface="Arial"/>
                <a:cs typeface="Arial"/>
              </a:rPr>
              <a:t>Круг жизни поэта</a:t>
            </a:r>
          </a:p>
        </p:txBody>
      </p:sp>
      <p:pic>
        <p:nvPicPr>
          <p:cNvPr id="27651" name="Picture 6"/>
          <p:cNvPicPr>
            <a:picLocks noChangeAspect="1" noChangeArrowheads="1"/>
          </p:cNvPicPr>
          <p:nvPr/>
        </p:nvPicPr>
        <p:blipFill>
          <a:blip r:embed="rId2"/>
          <a:srcRect/>
          <a:stretch>
            <a:fillRect/>
          </a:stretch>
        </p:blipFill>
        <p:spPr bwMode="auto">
          <a:xfrm>
            <a:off x="468313" y="2060575"/>
            <a:ext cx="2073275" cy="2487613"/>
          </a:xfrm>
          <a:prstGeom prst="rect">
            <a:avLst/>
          </a:prstGeom>
          <a:noFill/>
          <a:ln w="9525">
            <a:noFill/>
            <a:miter lim="800000"/>
            <a:headEnd/>
            <a:tailEnd/>
          </a:ln>
        </p:spPr>
      </p:pic>
      <p:sp>
        <p:nvSpPr>
          <p:cNvPr id="27652" name="Text Box 7"/>
          <p:cNvSpPr txBox="1">
            <a:spLocks noChangeArrowheads="1"/>
          </p:cNvSpPr>
          <p:nvPr/>
        </p:nvSpPr>
        <p:spPr bwMode="auto">
          <a:xfrm>
            <a:off x="179388" y="5084763"/>
            <a:ext cx="2743200" cy="336550"/>
          </a:xfrm>
          <a:prstGeom prst="rect">
            <a:avLst/>
          </a:prstGeom>
          <a:noFill/>
          <a:ln w="9525">
            <a:noFill/>
            <a:miter lim="800000"/>
            <a:headEnd/>
            <a:tailEnd/>
          </a:ln>
        </p:spPr>
        <p:txBody>
          <a:bodyPr wrap="none">
            <a:spAutoFit/>
          </a:bodyPr>
          <a:lstStyle/>
          <a:p>
            <a:r>
              <a:rPr lang="ru-RU" sz="1600" b="1"/>
              <a:t>Константин Бальмонт</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468313" y="1773238"/>
            <a:ext cx="8424862" cy="5084762"/>
          </a:xfrm>
        </p:spPr>
        <p:txBody>
          <a:bodyPr/>
          <a:lstStyle/>
          <a:p>
            <a:pPr eaLnBrk="1" hangingPunct="1">
              <a:lnSpc>
                <a:spcPct val="80000"/>
              </a:lnSpc>
              <a:buFont typeface="Wingdings" pitchFamily="2" charset="2"/>
              <a:buNone/>
              <a:defRPr/>
            </a:pPr>
            <a:r>
              <a:rPr lang="ru-RU" sz="1800"/>
              <a:t>  </a:t>
            </a:r>
            <a:r>
              <a:rPr lang="ru-RU" sz="1800" b="1"/>
              <a:t>Писатель Сергей Бобров в фантастической книге для школьников «Волшебный Двурог» написал:</a:t>
            </a:r>
          </a:p>
          <a:p>
            <a:pPr eaLnBrk="1" hangingPunct="1">
              <a:lnSpc>
                <a:spcPct val="80000"/>
              </a:lnSpc>
              <a:buFont typeface="Wingdings" pitchFamily="2" charset="2"/>
              <a:buNone/>
              <a:defRPr/>
            </a:pPr>
            <a:r>
              <a:rPr lang="ru-RU" sz="1600" b="1"/>
              <a:t>Чтобы нам не ошибаться,</a:t>
            </a:r>
          </a:p>
          <a:p>
            <a:pPr eaLnBrk="1" hangingPunct="1">
              <a:lnSpc>
                <a:spcPct val="80000"/>
              </a:lnSpc>
              <a:buFont typeface="Wingdings" pitchFamily="2" charset="2"/>
              <a:buNone/>
              <a:defRPr/>
            </a:pPr>
            <a:r>
              <a:rPr lang="ru-RU" sz="1600" b="1"/>
              <a:t>Надо правильно прочесть:</a:t>
            </a:r>
          </a:p>
          <a:p>
            <a:pPr eaLnBrk="1" hangingPunct="1">
              <a:lnSpc>
                <a:spcPct val="80000"/>
              </a:lnSpc>
              <a:buFont typeface="Wingdings" pitchFamily="2" charset="2"/>
              <a:buNone/>
              <a:defRPr/>
            </a:pPr>
            <a:r>
              <a:rPr lang="ru-RU" sz="1600" b="1"/>
              <a:t>Три, четырнадцать, пятнадцать,</a:t>
            </a:r>
          </a:p>
          <a:p>
            <a:pPr eaLnBrk="1" hangingPunct="1">
              <a:lnSpc>
                <a:spcPct val="80000"/>
              </a:lnSpc>
              <a:buFont typeface="Wingdings" pitchFamily="2" charset="2"/>
              <a:buNone/>
              <a:defRPr/>
            </a:pPr>
            <a:r>
              <a:rPr lang="ru-RU" sz="1600" b="1"/>
              <a:t>Девяносто два и шесть.</a:t>
            </a:r>
          </a:p>
          <a:p>
            <a:pPr eaLnBrk="1" hangingPunct="1">
              <a:lnSpc>
                <a:spcPct val="80000"/>
              </a:lnSpc>
              <a:buFont typeface="Wingdings" pitchFamily="2" charset="2"/>
              <a:buNone/>
              <a:defRPr/>
            </a:pPr>
            <a:endParaRPr lang="ru-RU" sz="1600" b="1"/>
          </a:p>
          <a:p>
            <a:pPr eaLnBrk="1" hangingPunct="1">
              <a:lnSpc>
                <a:spcPct val="80000"/>
              </a:lnSpc>
              <a:buFont typeface="Wingdings" pitchFamily="2" charset="2"/>
              <a:buNone/>
              <a:defRPr/>
            </a:pPr>
            <a:r>
              <a:rPr lang="ru-RU" sz="1600" b="1"/>
              <a:t>Ну и дальше надо знать,</a:t>
            </a:r>
          </a:p>
          <a:p>
            <a:pPr eaLnBrk="1" hangingPunct="1">
              <a:lnSpc>
                <a:spcPct val="80000"/>
              </a:lnSpc>
              <a:buFont typeface="Wingdings" pitchFamily="2" charset="2"/>
              <a:buNone/>
              <a:defRPr/>
            </a:pPr>
            <a:r>
              <a:rPr lang="ru-RU" sz="1600" b="1"/>
              <a:t>Если мы вас спросим -</a:t>
            </a:r>
          </a:p>
          <a:p>
            <a:pPr eaLnBrk="1" hangingPunct="1">
              <a:lnSpc>
                <a:spcPct val="80000"/>
              </a:lnSpc>
              <a:buFont typeface="Wingdings" pitchFamily="2" charset="2"/>
              <a:buNone/>
              <a:defRPr/>
            </a:pPr>
            <a:r>
              <a:rPr lang="ru-RU" sz="1600" b="1"/>
              <a:t>Это будет пять, три, пять,</a:t>
            </a:r>
          </a:p>
          <a:p>
            <a:pPr eaLnBrk="1" hangingPunct="1">
              <a:lnSpc>
                <a:spcPct val="80000"/>
              </a:lnSpc>
              <a:buFont typeface="Wingdings" pitchFamily="2" charset="2"/>
              <a:buNone/>
              <a:defRPr/>
            </a:pPr>
            <a:r>
              <a:rPr lang="ru-RU" sz="1600" b="1"/>
              <a:t>Восемь, девять, восемь.</a:t>
            </a:r>
          </a:p>
          <a:p>
            <a:pPr eaLnBrk="1" hangingPunct="1">
              <a:lnSpc>
                <a:spcPct val="80000"/>
              </a:lnSpc>
              <a:buFont typeface="Wingdings" pitchFamily="2" charset="2"/>
              <a:buNone/>
              <a:defRPr/>
            </a:pPr>
            <a:r>
              <a:rPr lang="ru-RU" sz="1600" b="1"/>
              <a:t> </a:t>
            </a:r>
          </a:p>
          <a:p>
            <a:pPr eaLnBrk="1" hangingPunct="1">
              <a:lnSpc>
                <a:spcPct val="80000"/>
              </a:lnSpc>
              <a:buFont typeface="Wingdings" pitchFamily="2" charset="2"/>
              <a:buNone/>
              <a:defRPr/>
            </a:pPr>
            <a:r>
              <a:rPr lang="ru-RU" sz="1600" b="1"/>
              <a:t>Вместе с нами постарайтесь</a:t>
            </a:r>
          </a:p>
          <a:p>
            <a:pPr eaLnBrk="1" hangingPunct="1">
              <a:lnSpc>
                <a:spcPct val="80000"/>
              </a:lnSpc>
              <a:buFont typeface="Wingdings" pitchFamily="2" charset="2"/>
              <a:buNone/>
              <a:defRPr/>
            </a:pPr>
            <a:r>
              <a:rPr lang="ru-RU" sz="1600" b="1"/>
              <a:t>И запомните, как есть:</a:t>
            </a:r>
          </a:p>
          <a:p>
            <a:pPr eaLnBrk="1" hangingPunct="1">
              <a:lnSpc>
                <a:spcPct val="80000"/>
              </a:lnSpc>
              <a:buFont typeface="Wingdings" pitchFamily="2" charset="2"/>
              <a:buNone/>
              <a:defRPr/>
            </a:pPr>
            <a:r>
              <a:rPr lang="ru-RU" sz="1600" b="1"/>
              <a:t>Три, четырнадцать, пятнадцать,</a:t>
            </a:r>
          </a:p>
          <a:p>
            <a:pPr eaLnBrk="1" hangingPunct="1">
              <a:lnSpc>
                <a:spcPct val="80000"/>
              </a:lnSpc>
              <a:buFont typeface="Wingdings" pitchFamily="2" charset="2"/>
              <a:buNone/>
              <a:defRPr/>
            </a:pPr>
            <a:r>
              <a:rPr lang="ru-RU" sz="1600" b="1"/>
              <a:t>Девяносто два и шесть."</a:t>
            </a:r>
          </a:p>
          <a:p>
            <a:pPr eaLnBrk="1" hangingPunct="1">
              <a:lnSpc>
                <a:spcPct val="80000"/>
              </a:lnSpc>
              <a:buFont typeface="Wingdings" pitchFamily="2" charset="2"/>
              <a:buNone/>
              <a:defRPr/>
            </a:pPr>
            <a:r>
              <a:rPr lang="ru-RU" sz="1600" i="1"/>
              <a:t> </a:t>
            </a:r>
            <a:endParaRPr lang="ru-RU" sz="1600"/>
          </a:p>
          <a:p>
            <a:pPr eaLnBrk="1" hangingPunct="1">
              <a:lnSpc>
                <a:spcPct val="80000"/>
              </a:lnSpc>
              <a:defRPr/>
            </a:pPr>
            <a:endParaRPr lang="ru-RU" sz="1600"/>
          </a:p>
          <a:p>
            <a:pPr eaLnBrk="1" hangingPunct="1">
              <a:lnSpc>
                <a:spcPct val="80000"/>
              </a:lnSpc>
              <a:buFont typeface="Wingdings" pitchFamily="2" charset="2"/>
              <a:buNone/>
              <a:defRPr/>
            </a:pPr>
            <a:r>
              <a:rPr lang="ru-RU" sz="1800"/>
              <a:t> </a:t>
            </a:r>
          </a:p>
        </p:txBody>
      </p:sp>
      <p:sp>
        <p:nvSpPr>
          <p:cNvPr id="28674" name="WordArt 4"/>
          <p:cNvSpPr>
            <a:spLocks noChangeArrowheads="1" noChangeShapeType="1" noTextEdit="1"/>
          </p:cNvSpPr>
          <p:nvPr/>
        </p:nvSpPr>
        <p:spPr bwMode="auto">
          <a:xfrm>
            <a:off x="539750" y="260350"/>
            <a:ext cx="7848600" cy="1152525"/>
          </a:xfrm>
          <a:prstGeom prst="rect">
            <a:avLst/>
          </a:prstGeom>
        </p:spPr>
        <p:txBody>
          <a:bodyPr wrap="none" fromWordArt="1">
            <a:prstTxWarp prst="textPlain">
              <a:avLst>
                <a:gd name="adj" fmla="val 50000"/>
              </a:avLst>
            </a:prstTxWarp>
          </a:bodyPr>
          <a:lstStyle/>
          <a:p>
            <a:pPr algn="ctr"/>
            <a:r>
              <a:rPr lang="ru-RU" sz="3600" b="1" kern="10">
                <a:ln w="9525">
                  <a:solidFill>
                    <a:srgbClr val="000000"/>
                  </a:solidFill>
                  <a:round/>
                  <a:headEnd/>
                  <a:tailEnd/>
                </a:ln>
                <a:solidFill>
                  <a:srgbClr val="FFFFFF"/>
                </a:solidFill>
                <a:latin typeface="Arial"/>
                <a:cs typeface="Arial"/>
              </a:rPr>
              <a:t>Математическая считалочка</a:t>
            </a:r>
          </a:p>
        </p:txBody>
      </p:sp>
      <p:pic>
        <p:nvPicPr>
          <p:cNvPr id="28675" name="Picture 6" descr="i мужик"/>
          <p:cNvPicPr>
            <a:picLocks noChangeAspect="1" noChangeArrowheads="1"/>
          </p:cNvPicPr>
          <p:nvPr/>
        </p:nvPicPr>
        <p:blipFill>
          <a:blip r:embed="rId2"/>
          <a:srcRect/>
          <a:stretch>
            <a:fillRect/>
          </a:stretch>
        </p:blipFill>
        <p:spPr bwMode="auto">
          <a:xfrm>
            <a:off x="5580063" y="3213100"/>
            <a:ext cx="2684462" cy="2030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714356"/>
            <a:ext cx="8229600" cy="500058"/>
          </a:xfrm>
        </p:spPr>
        <p:txBody>
          <a:bodyPr>
            <a:noAutofit/>
          </a:bodyPr>
          <a:lstStyle/>
          <a:p>
            <a:pPr algn="ctr"/>
            <a:r>
              <a:rPr lang="ru-RU" sz="2800" dirty="0" smtClean="0">
                <a:solidFill>
                  <a:schemeClr val="bg1">
                    <a:lumMod val="50000"/>
                  </a:schemeClr>
                </a:solidFill>
                <a:latin typeface="Verdana" pitchFamily="34" charset="0"/>
                <a:ea typeface="Verdana" pitchFamily="34" charset="0"/>
                <a:cs typeface="Verdana" pitchFamily="34" charset="0"/>
              </a:rPr>
              <a:t>О вычислениях значения числа </a:t>
            </a:r>
            <a:r>
              <a:rPr lang="el-GR" sz="2800" dirty="0" smtClean="0">
                <a:solidFill>
                  <a:schemeClr val="bg1">
                    <a:lumMod val="50000"/>
                  </a:schemeClr>
                </a:solidFill>
                <a:latin typeface="Verdana" pitchFamily="34" charset="0"/>
                <a:ea typeface="Verdana" pitchFamily="34" charset="0"/>
                <a:cs typeface="Verdana" pitchFamily="34" charset="0"/>
              </a:rPr>
              <a:t>π</a:t>
            </a:r>
            <a:r>
              <a:rPr lang="ru-RU" sz="2800" dirty="0" smtClean="0">
                <a:solidFill>
                  <a:schemeClr val="bg1">
                    <a:lumMod val="50000"/>
                  </a:schemeClr>
                </a:solidFill>
                <a:latin typeface="Verdana" pitchFamily="34" charset="0"/>
                <a:ea typeface="Verdana" pitchFamily="34" charset="0"/>
                <a:cs typeface="Verdana" pitchFamily="34" charset="0"/>
              </a:rPr>
              <a:t> на современном этапе</a:t>
            </a:r>
            <a:endParaRPr lang="ru-RU" sz="2800" dirty="0">
              <a:solidFill>
                <a:schemeClr val="bg1">
                  <a:lumMod val="50000"/>
                </a:schemeClr>
              </a:solidFill>
              <a:latin typeface="Verdana" pitchFamily="34" charset="0"/>
              <a:ea typeface="Verdana" pitchFamily="34" charset="0"/>
              <a:cs typeface="Verdana" pitchFamily="34" charset="0"/>
            </a:endParaRPr>
          </a:p>
        </p:txBody>
      </p:sp>
      <p:sp>
        <p:nvSpPr>
          <p:cNvPr id="3" name="Содержимое 2"/>
          <p:cNvSpPr>
            <a:spLocks noGrp="1"/>
          </p:cNvSpPr>
          <p:nvPr>
            <p:ph idx="1"/>
          </p:nvPr>
        </p:nvSpPr>
        <p:spPr>
          <a:xfrm>
            <a:off x="2000232" y="1571612"/>
            <a:ext cx="6858048" cy="5000660"/>
          </a:xfrm>
        </p:spPr>
        <p:txBody>
          <a:bodyPr>
            <a:normAutofit fontScale="70000" lnSpcReduction="20000"/>
          </a:bodyPr>
          <a:lstStyle/>
          <a:p>
            <a:pPr>
              <a:lnSpc>
                <a:spcPct val="120000"/>
              </a:lnSpc>
              <a:buNone/>
              <a:defRPr/>
            </a:pPr>
            <a:r>
              <a:rPr lang="ru-RU" b="1" dirty="0" smtClean="0">
                <a:latin typeface="Times New Roman" pitchFamily="18" charset="0"/>
                <a:cs typeface="Times New Roman" pitchFamily="18" charset="0"/>
              </a:rPr>
              <a:t>С появлением ЭВМ значения числа </a:t>
            </a:r>
            <a:r>
              <a:rPr lang="el-GR" b="1" dirty="0" smtClean="0">
                <a:latin typeface="Times New Roman" pitchFamily="18" charset="0"/>
                <a:cs typeface="Times New Roman" pitchFamily="18" charset="0"/>
              </a:rPr>
              <a:t>π</a:t>
            </a:r>
            <a:r>
              <a:rPr lang="ru-RU" b="1" dirty="0" smtClean="0">
                <a:latin typeface="Times New Roman" pitchFamily="18" charset="0"/>
                <a:cs typeface="Times New Roman" pitchFamily="18" charset="0"/>
              </a:rPr>
              <a:t> было вычислено с достаточно большой точностью. В США, например, был получен результат с более 30 млн. знаков. Если распечатать </a:t>
            </a:r>
            <a:r>
              <a:rPr lang="ru-RU" sz="3100" b="1" dirty="0" smtClean="0">
                <a:latin typeface="Verdana" pitchFamily="34" charset="0"/>
                <a:ea typeface="Verdana" pitchFamily="34" charset="0"/>
                <a:cs typeface="Verdana" pitchFamily="34" charset="0"/>
              </a:rPr>
              <a:t>значение</a:t>
            </a:r>
            <a:r>
              <a:rPr lang="ru-RU" b="1" dirty="0" smtClean="0">
                <a:latin typeface="Times New Roman" pitchFamily="18" charset="0"/>
                <a:cs typeface="Times New Roman" pitchFamily="18" charset="0"/>
              </a:rPr>
              <a:t> числа, полученное в США, то оно займёт 30 томов по 400 страниц в каждом.</a:t>
            </a:r>
          </a:p>
          <a:p>
            <a:pPr>
              <a:lnSpc>
                <a:spcPct val="120000"/>
              </a:lnSpc>
              <a:buNone/>
              <a:defRPr/>
            </a:pPr>
            <a:r>
              <a:rPr lang="ru-RU" b="1" dirty="0" smtClean="0">
                <a:latin typeface="Times New Roman" pitchFamily="18" charset="0"/>
                <a:cs typeface="Times New Roman" pitchFamily="18" charset="0"/>
              </a:rPr>
              <a:t>   Вычисление такого числа знаков для </a:t>
            </a:r>
            <a:r>
              <a:rPr lang="el-GR" b="1" dirty="0" smtClean="0">
                <a:latin typeface="Times New Roman" pitchFamily="18" charset="0"/>
                <a:cs typeface="Times New Roman" pitchFamily="18" charset="0"/>
              </a:rPr>
              <a:t>π</a:t>
            </a:r>
            <a:r>
              <a:rPr lang="ru-RU" b="1" dirty="0" smtClean="0">
                <a:latin typeface="Times New Roman" pitchFamily="18" charset="0"/>
                <a:cs typeface="Times New Roman" pitchFamily="18" charset="0"/>
              </a:rPr>
              <a:t> не имеет практического значения, а лишь показывает огромное преимущество и совершенство современных средств и методов вычисления по сравнению со старыми. </a:t>
            </a:r>
          </a:p>
          <a:p>
            <a:pPr>
              <a:lnSpc>
                <a:spcPct val="120000"/>
              </a:lnSpc>
            </a:pPr>
            <a:endParaRPr lang="ru-RU" b="1" dirty="0">
              <a:latin typeface="Times New Roman" pitchFamily="18" charset="0"/>
              <a:cs typeface="Times New Roman" pitchFamily="18" charset="0"/>
            </a:endParaRPr>
          </a:p>
        </p:txBody>
      </p:sp>
      <p:pic>
        <p:nvPicPr>
          <p:cNvPr id="1026" name="Picture 2" descr="D:\Картинки\со школьного\Новая папка\icon28.bmp"/>
          <p:cNvPicPr>
            <a:picLocks noChangeAspect="1" noChangeArrowheads="1"/>
          </p:cNvPicPr>
          <p:nvPr/>
        </p:nvPicPr>
        <p:blipFill>
          <a:blip r:embed="rId2"/>
          <a:srcRect/>
          <a:stretch>
            <a:fillRect/>
          </a:stretch>
        </p:blipFill>
        <p:spPr bwMode="auto">
          <a:xfrm>
            <a:off x="7072330" y="5426037"/>
            <a:ext cx="1464806" cy="1431963"/>
          </a:xfrm>
          <a:prstGeom prst="rect">
            <a:avLst/>
          </a:prstGeom>
          <a:noFill/>
        </p:spPr>
      </p:pic>
      <p:pic>
        <p:nvPicPr>
          <p:cNvPr id="1027" name="Picture 3" descr="D:\Документы резерв\Оксана\Анимашки_Пк\00c54c7b1b0f96ff350d480e4e72a20d.gif"/>
          <p:cNvPicPr>
            <a:picLocks noChangeAspect="1" noChangeArrowheads="1" noCrop="1"/>
          </p:cNvPicPr>
          <p:nvPr/>
        </p:nvPicPr>
        <p:blipFill>
          <a:blip r:embed="rId3"/>
          <a:srcRect/>
          <a:stretch>
            <a:fillRect/>
          </a:stretch>
        </p:blipFill>
        <p:spPr bwMode="auto">
          <a:xfrm>
            <a:off x="214282" y="2214554"/>
            <a:ext cx="1928826" cy="192882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214282" y="285728"/>
            <a:ext cx="8715436" cy="5103500"/>
          </a:xfrm>
        </p:spPr>
        <p:txBody>
          <a:bodyPr/>
          <a:lstStyle/>
          <a:p>
            <a:pPr eaLnBrk="1" hangingPunct="1">
              <a:lnSpc>
                <a:spcPct val="80000"/>
              </a:lnSpc>
            </a:pPr>
            <a:r>
              <a:rPr lang="ru-RU" sz="2400" dirty="0" smtClean="0"/>
              <a:t>С помощью компьютера было вычислено десятичных знаков:</a:t>
            </a:r>
          </a:p>
          <a:p>
            <a:pPr eaLnBrk="1" hangingPunct="1">
              <a:lnSpc>
                <a:spcPct val="80000"/>
              </a:lnSpc>
            </a:pPr>
            <a:r>
              <a:rPr lang="ru-RU" sz="2400" dirty="0" smtClean="0"/>
              <a:t>1949 год — 2037 десятичных знаков </a:t>
            </a:r>
          </a:p>
          <a:p>
            <a:pPr eaLnBrk="1" hangingPunct="1">
              <a:lnSpc>
                <a:spcPct val="80000"/>
              </a:lnSpc>
            </a:pPr>
            <a:r>
              <a:rPr lang="ru-RU" sz="2400" dirty="0" smtClean="0"/>
              <a:t>1958 год — 10000 десятичных знаков </a:t>
            </a:r>
          </a:p>
          <a:p>
            <a:pPr eaLnBrk="1" hangingPunct="1">
              <a:lnSpc>
                <a:spcPct val="80000"/>
              </a:lnSpc>
            </a:pPr>
            <a:r>
              <a:rPr lang="ru-RU" sz="2400" dirty="0" smtClean="0"/>
              <a:t>1961 год — 100000 десятичных знаков</a:t>
            </a:r>
          </a:p>
          <a:p>
            <a:pPr eaLnBrk="1" hangingPunct="1">
              <a:lnSpc>
                <a:spcPct val="80000"/>
              </a:lnSpc>
            </a:pPr>
            <a:r>
              <a:rPr lang="ru-RU" sz="2400" dirty="0" smtClean="0"/>
              <a:t>1973 год — 10000000 десятичных знаков </a:t>
            </a:r>
          </a:p>
          <a:p>
            <a:pPr eaLnBrk="1" hangingPunct="1">
              <a:lnSpc>
                <a:spcPct val="80000"/>
              </a:lnSpc>
            </a:pPr>
            <a:r>
              <a:rPr lang="ru-RU" sz="2400" dirty="0" smtClean="0"/>
              <a:t>1986 год — 29360000 десятичных знаков </a:t>
            </a:r>
          </a:p>
          <a:p>
            <a:pPr eaLnBrk="1" hangingPunct="1">
              <a:lnSpc>
                <a:spcPct val="80000"/>
              </a:lnSpc>
            </a:pPr>
            <a:r>
              <a:rPr lang="ru-RU" sz="2400" dirty="0" smtClean="0"/>
              <a:t>1987 год — 134217000 десятичных знаков </a:t>
            </a:r>
          </a:p>
          <a:p>
            <a:pPr eaLnBrk="1" hangingPunct="1">
              <a:lnSpc>
                <a:spcPct val="80000"/>
              </a:lnSpc>
            </a:pPr>
            <a:r>
              <a:rPr lang="ru-RU" sz="2400" dirty="0" smtClean="0"/>
              <a:t>1989 год — 1011196691 десятичный знак </a:t>
            </a:r>
          </a:p>
          <a:p>
            <a:pPr eaLnBrk="1" hangingPunct="1">
              <a:lnSpc>
                <a:spcPct val="80000"/>
              </a:lnSpc>
            </a:pPr>
            <a:r>
              <a:rPr lang="ru-RU" sz="2400" dirty="0" smtClean="0"/>
              <a:t>1991 год — 2260000000 десятичных знаков </a:t>
            </a:r>
          </a:p>
          <a:p>
            <a:pPr eaLnBrk="1" hangingPunct="1">
              <a:lnSpc>
                <a:spcPct val="80000"/>
              </a:lnSpc>
            </a:pPr>
            <a:r>
              <a:rPr lang="ru-RU" sz="2400" dirty="0" smtClean="0"/>
              <a:t>1994 год — 4044000000 десятичных знаков </a:t>
            </a:r>
          </a:p>
          <a:p>
            <a:pPr eaLnBrk="1" hangingPunct="1">
              <a:lnSpc>
                <a:spcPct val="80000"/>
              </a:lnSpc>
            </a:pPr>
            <a:r>
              <a:rPr lang="ru-RU" sz="2400" dirty="0" smtClean="0"/>
              <a:t>1995 год — 4294967286 десятичных знаков</a:t>
            </a:r>
          </a:p>
          <a:p>
            <a:pPr eaLnBrk="1" hangingPunct="1">
              <a:lnSpc>
                <a:spcPct val="80000"/>
              </a:lnSpc>
            </a:pPr>
            <a:r>
              <a:rPr lang="ru-RU" sz="2400" dirty="0" smtClean="0"/>
              <a:t>1997 год — 51539600000 десятичных знаков</a:t>
            </a:r>
          </a:p>
          <a:p>
            <a:pPr eaLnBrk="1" hangingPunct="1">
              <a:lnSpc>
                <a:spcPct val="80000"/>
              </a:lnSpc>
            </a:pPr>
            <a:r>
              <a:rPr lang="ru-RU" sz="2400" dirty="0" smtClean="0"/>
              <a:t>1999 год — 206 158 430 000 десятичных знаков. </a:t>
            </a:r>
          </a:p>
        </p:txBody>
      </p:sp>
      <p:sp>
        <p:nvSpPr>
          <p:cNvPr id="5" name="Text Box 4"/>
          <p:cNvSpPr txBox="1">
            <a:spLocks noChangeArrowheads="1"/>
          </p:cNvSpPr>
          <p:nvPr/>
        </p:nvSpPr>
        <p:spPr bwMode="auto">
          <a:xfrm>
            <a:off x="285720" y="5572141"/>
            <a:ext cx="8424863" cy="1015663"/>
          </a:xfrm>
          <a:prstGeom prst="rect">
            <a:avLst/>
          </a:prstGeom>
          <a:noFill/>
          <a:ln w="9525">
            <a:noFill/>
            <a:miter lim="800000"/>
            <a:headEnd/>
            <a:tailEnd/>
          </a:ln>
          <a:effectLst/>
        </p:spPr>
        <p:txBody>
          <a:bodyPr wrap="square">
            <a:spAutoFit/>
          </a:bodyPr>
          <a:lstStyle/>
          <a:p>
            <a:pPr>
              <a:spcBef>
                <a:spcPct val="50000"/>
              </a:spcBef>
            </a:pPr>
            <a:r>
              <a:rPr lang="ru-RU" sz="2000" i="1" dirty="0">
                <a:latin typeface="Times New Roman" pitchFamily="18" charset="0"/>
              </a:rPr>
              <a:t>Суперкомпьютер в сентябре 1999 года работал 37 часов 21 минут 4 секунды, используя 865 Гбайт памяти для основной задачи, и  46 часов и 816 Гбайт для вспомогательной оптимизации вычислений. </a:t>
            </a:r>
          </a:p>
        </p:txBody>
      </p:sp>
      <p:pic>
        <p:nvPicPr>
          <p:cNvPr id="2050" name="Picture 2" descr="D:\Документы резерв\Оксана\Анимашки_Пк\2d68c77a0363f4914aac4562ba80b986.gif"/>
          <p:cNvPicPr>
            <a:picLocks noChangeAspect="1" noChangeArrowheads="1" noCrop="1"/>
          </p:cNvPicPr>
          <p:nvPr/>
        </p:nvPicPr>
        <p:blipFill>
          <a:blip r:embed="rId2"/>
          <a:srcRect/>
          <a:stretch>
            <a:fillRect/>
          </a:stretch>
        </p:blipFill>
        <p:spPr bwMode="auto">
          <a:xfrm>
            <a:off x="6810375" y="1928802"/>
            <a:ext cx="2333625" cy="157162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428604"/>
            <a:ext cx="8229600" cy="5786478"/>
          </a:xfrm>
        </p:spPr>
        <p:txBody>
          <a:bodyPr>
            <a:normAutofit fontScale="77500" lnSpcReduction="20000"/>
          </a:bodyPr>
          <a:lstStyle/>
          <a:p>
            <a:r>
              <a:rPr lang="ru-RU" dirty="0" smtClean="0">
                <a:latin typeface="Verdana" pitchFamily="34" charset="0"/>
                <a:ea typeface="Verdana" pitchFamily="34" charset="0"/>
                <a:cs typeface="Verdana" pitchFamily="34" charset="0"/>
              </a:rPr>
              <a:t>В 2009 году французский программист </a:t>
            </a:r>
            <a:r>
              <a:rPr lang="ru-RU" dirty="0" err="1" smtClean="0">
                <a:latin typeface="Verdana" pitchFamily="34" charset="0"/>
                <a:ea typeface="Verdana" pitchFamily="34" charset="0"/>
                <a:cs typeface="Verdana" pitchFamily="34" charset="0"/>
              </a:rPr>
              <a:t>Фабрис</a:t>
            </a:r>
            <a:r>
              <a:rPr lang="ru-RU" dirty="0" smtClean="0">
                <a:latin typeface="Verdana" pitchFamily="34" charset="0"/>
                <a:ea typeface="Verdana" pitchFamily="34" charset="0"/>
                <a:cs typeface="Verdana" pitchFamily="34" charset="0"/>
              </a:rPr>
              <a:t> </a:t>
            </a:r>
            <a:r>
              <a:rPr lang="ru-RU" dirty="0" err="1" smtClean="0">
                <a:latin typeface="Verdana" pitchFamily="34" charset="0"/>
                <a:ea typeface="Verdana" pitchFamily="34" charset="0"/>
                <a:cs typeface="Verdana" pitchFamily="34" charset="0"/>
              </a:rPr>
              <a:t>Беллар</a:t>
            </a:r>
            <a:r>
              <a:rPr lang="ru-RU" dirty="0" smtClean="0">
                <a:latin typeface="Verdana" pitchFamily="34" charset="0"/>
                <a:ea typeface="Verdana" pitchFamily="34" charset="0"/>
                <a:cs typeface="Verdana" pitchFamily="34" charset="0"/>
              </a:rPr>
              <a:t> поставил </a:t>
            </a:r>
            <a:r>
              <a:rPr lang="ru-RU" dirty="0" smtClean="0">
                <a:latin typeface="Verdana" pitchFamily="34" charset="0"/>
                <a:ea typeface="Verdana" pitchFamily="34" charset="0"/>
                <a:cs typeface="Verdana" pitchFamily="34" charset="0"/>
                <a:hlinkClick r:id="rId2"/>
              </a:rPr>
              <a:t>рекорд</a:t>
            </a:r>
            <a:r>
              <a:rPr lang="ru-RU" dirty="0" smtClean="0">
                <a:latin typeface="Verdana" pitchFamily="34" charset="0"/>
                <a:ea typeface="Verdana" pitchFamily="34" charset="0"/>
                <a:cs typeface="Verdana" pitchFamily="34" charset="0"/>
              </a:rPr>
              <a:t> вычисления числа Пи с точностью до 2,7 </a:t>
            </a:r>
            <a:r>
              <a:rPr lang="ru-RU" dirty="0" err="1" smtClean="0">
                <a:latin typeface="Verdana" pitchFamily="34" charset="0"/>
                <a:ea typeface="Verdana" pitchFamily="34" charset="0"/>
                <a:cs typeface="Verdana" pitchFamily="34" charset="0"/>
              </a:rPr>
              <a:t>трлн</a:t>
            </a:r>
            <a:r>
              <a:rPr lang="ru-RU" dirty="0" smtClean="0">
                <a:latin typeface="Verdana" pitchFamily="34" charset="0"/>
                <a:ea typeface="Verdana" pitchFamily="34" charset="0"/>
                <a:cs typeface="Verdana" pitchFamily="34" charset="0"/>
              </a:rPr>
              <a:t> знаков после запятой. Что самое удивительное, он сделал это на своём персональном компьютере под управлением </a:t>
            </a:r>
            <a:r>
              <a:rPr lang="ru-RU" dirty="0" err="1" smtClean="0">
                <a:latin typeface="Verdana" pitchFamily="34" charset="0"/>
                <a:ea typeface="Verdana" pitchFamily="34" charset="0"/>
                <a:cs typeface="Verdana" pitchFamily="34" charset="0"/>
              </a:rPr>
              <a:t>Fedora</a:t>
            </a:r>
            <a:r>
              <a:rPr lang="ru-RU" dirty="0" smtClean="0">
                <a:latin typeface="Verdana" pitchFamily="34" charset="0"/>
                <a:ea typeface="Verdana" pitchFamily="34" charset="0"/>
                <a:cs typeface="Verdana" pitchFamily="34" charset="0"/>
              </a:rPr>
              <a:t> 10.</a:t>
            </a:r>
            <a:br>
              <a:rPr lang="ru-RU" dirty="0" smtClean="0">
                <a:latin typeface="Verdana" pitchFamily="34" charset="0"/>
                <a:ea typeface="Verdana" pitchFamily="34" charset="0"/>
                <a:cs typeface="Verdana" pitchFamily="34" charset="0"/>
              </a:rPr>
            </a:br>
            <a:r>
              <a:rPr lang="ru-RU" dirty="0" smtClean="0">
                <a:latin typeface="Verdana" pitchFamily="34" charset="0"/>
                <a:ea typeface="Verdana" pitchFamily="34" charset="0"/>
                <a:cs typeface="Verdana" pitchFamily="34" charset="0"/>
              </a:rPr>
              <a:t/>
            </a:r>
            <a:br>
              <a:rPr lang="ru-RU" dirty="0" smtClean="0">
                <a:latin typeface="Verdana" pitchFamily="34" charset="0"/>
                <a:ea typeface="Verdana" pitchFamily="34" charset="0"/>
                <a:cs typeface="Verdana" pitchFamily="34" charset="0"/>
              </a:rPr>
            </a:br>
            <a:r>
              <a:rPr lang="ru-RU" dirty="0" smtClean="0">
                <a:latin typeface="Verdana" pitchFamily="34" charset="0"/>
                <a:ea typeface="Verdana" pitchFamily="34" charset="0"/>
                <a:cs typeface="Verdana" pitchFamily="34" charset="0"/>
              </a:rPr>
              <a:t>Достижение </a:t>
            </a:r>
            <a:r>
              <a:rPr lang="ru-RU" dirty="0" err="1" smtClean="0">
                <a:latin typeface="Verdana" pitchFamily="34" charset="0"/>
                <a:ea typeface="Verdana" pitchFamily="34" charset="0"/>
                <a:cs typeface="Verdana" pitchFamily="34" charset="0"/>
              </a:rPr>
              <a:t>Беллара</a:t>
            </a:r>
            <a:r>
              <a:rPr lang="ru-RU" dirty="0" smtClean="0">
                <a:latin typeface="Verdana" pitchFamily="34" charset="0"/>
                <a:ea typeface="Verdana" pitchFamily="34" charset="0"/>
                <a:cs typeface="Verdana" pitchFamily="34" charset="0"/>
              </a:rPr>
              <a:t> показало, что не обязательно иметь суперкомпьютер для таких вычислений, и его коллеги решили сделать компьютер помощнее и перекрыть достижение француза. </a:t>
            </a:r>
            <a:br>
              <a:rPr lang="ru-RU" dirty="0" smtClean="0">
                <a:latin typeface="Verdana" pitchFamily="34" charset="0"/>
                <a:ea typeface="Verdana" pitchFamily="34" charset="0"/>
                <a:cs typeface="Verdana" pitchFamily="34" charset="0"/>
              </a:rPr>
            </a:br>
            <a:r>
              <a:rPr lang="ru-RU" dirty="0" smtClean="0">
                <a:latin typeface="Verdana" pitchFamily="34" charset="0"/>
                <a:ea typeface="Verdana" pitchFamily="34" charset="0"/>
                <a:cs typeface="Verdana" pitchFamily="34" charset="0"/>
                <a:hlinkClick r:id="rId3" action="ppaction://hlinkfile"/>
              </a:rPr>
              <a:t>2 августа</a:t>
            </a:r>
            <a:r>
              <a:rPr lang="ru-RU" dirty="0" smtClean="0">
                <a:latin typeface="Verdana" pitchFamily="34" charset="0"/>
                <a:ea typeface="Verdana" pitchFamily="34" charset="0"/>
                <a:cs typeface="Verdana" pitchFamily="34" charset="0"/>
              </a:rPr>
              <a:t> </a:t>
            </a:r>
            <a:r>
              <a:rPr lang="ru-RU" dirty="0" smtClean="0">
                <a:latin typeface="Verdana" pitchFamily="34" charset="0"/>
                <a:ea typeface="Verdana" pitchFamily="34" charset="0"/>
                <a:cs typeface="Verdana" pitchFamily="34" charset="0"/>
                <a:hlinkClick r:id="rId4" action="ppaction://hlinkfile" tooltip="2010 год"/>
              </a:rPr>
              <a:t>2010 года</a:t>
            </a:r>
            <a:r>
              <a:rPr lang="ru-RU" dirty="0" smtClean="0">
                <a:latin typeface="Verdana" pitchFamily="34" charset="0"/>
                <a:ea typeface="Verdana" pitchFamily="34" charset="0"/>
                <a:cs typeface="Verdana" pitchFamily="34" charset="0"/>
              </a:rPr>
              <a:t> американский студент Александр </a:t>
            </a:r>
            <a:r>
              <a:rPr lang="ru-RU" dirty="0" err="1" smtClean="0">
                <a:latin typeface="Verdana" pitchFamily="34" charset="0"/>
                <a:ea typeface="Verdana" pitchFamily="34" charset="0"/>
                <a:cs typeface="Verdana" pitchFamily="34" charset="0"/>
              </a:rPr>
              <a:t>Йи</a:t>
            </a:r>
            <a:r>
              <a:rPr lang="ru-RU" dirty="0" smtClean="0">
                <a:latin typeface="Verdana" pitchFamily="34" charset="0"/>
                <a:ea typeface="Verdana" pitchFamily="34" charset="0"/>
                <a:cs typeface="Verdana" pitchFamily="34" charset="0"/>
              </a:rPr>
              <a:t> и японский исследователь </a:t>
            </a:r>
            <a:r>
              <a:rPr lang="ru-RU" dirty="0" err="1" smtClean="0">
                <a:latin typeface="Verdana" pitchFamily="34" charset="0"/>
                <a:ea typeface="Verdana" pitchFamily="34" charset="0"/>
                <a:cs typeface="Verdana" pitchFamily="34" charset="0"/>
              </a:rPr>
              <a:t>Сигэру</a:t>
            </a:r>
            <a:r>
              <a:rPr lang="ru-RU" dirty="0" smtClean="0">
                <a:latin typeface="Verdana" pitchFamily="34" charset="0"/>
                <a:ea typeface="Verdana" pitchFamily="34" charset="0"/>
                <a:cs typeface="Verdana" pitchFamily="34" charset="0"/>
              </a:rPr>
              <a:t> </a:t>
            </a:r>
            <a:r>
              <a:rPr lang="ru-RU" dirty="0" err="1" smtClean="0">
                <a:latin typeface="Verdana" pitchFamily="34" charset="0"/>
                <a:ea typeface="Verdana" pitchFamily="34" charset="0"/>
                <a:cs typeface="Verdana" pitchFamily="34" charset="0"/>
              </a:rPr>
              <a:t>Кондо</a:t>
            </a:r>
            <a:r>
              <a:rPr lang="ru-RU" dirty="0" smtClean="0">
                <a:latin typeface="Verdana" pitchFamily="34" charset="0"/>
                <a:ea typeface="Verdana" pitchFamily="34" charset="0"/>
                <a:cs typeface="Verdana" pitchFamily="34" charset="0"/>
              </a:rPr>
              <a:t> рассчитали последовательность с точностью в 5 триллионов цифр после запятой</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3074" name="Picture 2" descr="D:\Документы резерв\Оксана\Анимашки_Пк\2e1fb996251761703e4d9600d60253f0.gif"/>
          <p:cNvPicPr>
            <a:picLocks noChangeAspect="1" noChangeArrowheads="1" noCrop="1"/>
          </p:cNvPicPr>
          <p:nvPr/>
        </p:nvPicPr>
        <p:blipFill>
          <a:blip r:embed="rId5"/>
          <a:srcRect/>
          <a:stretch>
            <a:fillRect/>
          </a:stretch>
        </p:blipFill>
        <p:spPr bwMode="auto">
          <a:xfrm>
            <a:off x="3286116" y="5214926"/>
            <a:ext cx="2470438" cy="164307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p:txBody>
          <a:bodyPr/>
          <a:lstStyle/>
          <a:p>
            <a:pPr eaLnBrk="1" hangingPunct="1">
              <a:defRPr/>
            </a:pPr>
            <a:endParaRPr lang="ru-RU"/>
          </a:p>
        </p:txBody>
      </p:sp>
      <p:pic>
        <p:nvPicPr>
          <p:cNvPr id="29698" name="Picture 4" descr="i хор"/>
          <p:cNvPicPr>
            <a:picLocks noChangeAspect="1" noChangeArrowheads="1"/>
          </p:cNvPicPr>
          <p:nvPr/>
        </p:nvPicPr>
        <p:blipFill>
          <a:blip r:embed="rId2"/>
          <a:srcRect/>
          <a:stretch>
            <a:fillRect/>
          </a:stretch>
        </p:blipFill>
        <p:spPr bwMode="auto">
          <a:xfrm>
            <a:off x="2843213" y="3644900"/>
            <a:ext cx="3024187" cy="2278063"/>
          </a:xfrm>
          <a:prstGeom prst="rect">
            <a:avLst/>
          </a:prstGeom>
          <a:noFill/>
          <a:ln w="9525">
            <a:noFill/>
            <a:miter lim="800000"/>
            <a:headEnd/>
            <a:tailEnd/>
          </a:ln>
        </p:spPr>
      </p:pic>
      <p:pic>
        <p:nvPicPr>
          <p:cNvPr id="29699" name="Picture 5" descr="i хоро"/>
          <p:cNvPicPr>
            <a:picLocks noChangeAspect="1" noChangeArrowheads="1"/>
          </p:cNvPicPr>
          <p:nvPr/>
        </p:nvPicPr>
        <p:blipFill>
          <a:blip r:embed="rId3"/>
          <a:srcRect/>
          <a:stretch>
            <a:fillRect/>
          </a:stretch>
        </p:blipFill>
        <p:spPr bwMode="auto">
          <a:xfrm>
            <a:off x="827088" y="2492375"/>
            <a:ext cx="2592387" cy="2243138"/>
          </a:xfrm>
          <a:prstGeom prst="rect">
            <a:avLst/>
          </a:prstGeom>
          <a:noFill/>
          <a:ln w="9525">
            <a:noFill/>
            <a:miter lim="800000"/>
            <a:headEnd/>
            <a:tailEnd/>
          </a:ln>
        </p:spPr>
      </p:pic>
      <p:pic>
        <p:nvPicPr>
          <p:cNvPr id="29700" name="Picture 6" descr="i хоров"/>
          <p:cNvPicPr>
            <a:picLocks noChangeAspect="1" noChangeArrowheads="1"/>
          </p:cNvPicPr>
          <p:nvPr/>
        </p:nvPicPr>
        <p:blipFill>
          <a:blip r:embed="rId4"/>
          <a:srcRect/>
          <a:stretch>
            <a:fillRect/>
          </a:stretch>
        </p:blipFill>
        <p:spPr bwMode="auto">
          <a:xfrm>
            <a:off x="5580063" y="2708275"/>
            <a:ext cx="3240087" cy="2160588"/>
          </a:xfrm>
          <a:prstGeom prst="rect">
            <a:avLst/>
          </a:prstGeom>
          <a:noFill/>
          <a:ln w="9525">
            <a:noFill/>
            <a:miter lim="800000"/>
            <a:headEnd/>
            <a:tailEnd/>
          </a:ln>
        </p:spPr>
      </p:pic>
      <p:sp>
        <p:nvSpPr>
          <p:cNvPr id="29702" name="WordArt 6"/>
          <p:cNvSpPr>
            <a:spLocks noChangeArrowheads="1" noChangeShapeType="1" noTextEdit="1"/>
          </p:cNvSpPr>
          <p:nvPr/>
        </p:nvSpPr>
        <p:spPr bwMode="auto">
          <a:xfrm>
            <a:off x="684213" y="476250"/>
            <a:ext cx="7848600" cy="657225"/>
          </a:xfrm>
          <a:prstGeom prst="rect">
            <a:avLst/>
          </a:prstGeom>
        </p:spPr>
        <p:txBody>
          <a:bodyPr wrap="none" fromWordArt="1">
            <a:prstTxWarp prst="textDoubleWave1">
              <a:avLst>
                <a:gd name="adj1" fmla="val 6500"/>
                <a:gd name="adj2" fmla="val 0"/>
              </a:avLst>
            </a:prstTxWarp>
          </a:bodyPr>
          <a:lstStyle/>
          <a:p>
            <a:pPr algn="ctr"/>
            <a:r>
              <a:rPr lang="ru-RU" sz="3600" kern="10" spc="-360">
                <a:ln w="12700">
                  <a:solidFill>
                    <a:schemeClr val="tx1"/>
                  </a:solidFill>
                  <a:round/>
                  <a:headEnd/>
                  <a:tailEnd/>
                </a:ln>
                <a:solidFill>
                  <a:srgbClr val="33CCFF"/>
                </a:solidFill>
                <a:effectLst>
                  <a:outerShdw dist="125724" dir="18900000" algn="ctr" rotWithShape="0">
                    <a:srgbClr val="000099"/>
                  </a:outerShdw>
                </a:effectLst>
                <a:latin typeface="Impact"/>
              </a:rPr>
              <a:t>Спасибо за внимание!</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val 2"/>
          <p:cNvSpPr>
            <a:spLocks noChangeArrowheads="1"/>
          </p:cNvSpPr>
          <p:nvPr/>
        </p:nvSpPr>
        <p:spPr bwMode="auto">
          <a:xfrm>
            <a:off x="6405563" y="2143125"/>
            <a:ext cx="2303462" cy="2303463"/>
          </a:xfrm>
          <a:prstGeom prst="ellipse">
            <a:avLst/>
          </a:prstGeom>
          <a:solidFill>
            <a:schemeClr val="bg1">
              <a:alpha val="0"/>
            </a:schemeClr>
          </a:solidFill>
          <a:ln w="57150" cmpd="thinThick">
            <a:solidFill>
              <a:schemeClr val="tx1"/>
            </a:solidFill>
            <a:round/>
            <a:headEnd/>
            <a:tailEnd/>
          </a:ln>
        </p:spPr>
        <p:txBody>
          <a:bodyPr wrap="none" anchor="ctr"/>
          <a:lstStyle/>
          <a:p>
            <a:endParaRPr lang="ru-RU">
              <a:latin typeface="Calibri" pitchFamily="34" charset="0"/>
            </a:endParaRPr>
          </a:p>
        </p:txBody>
      </p:sp>
      <p:sp>
        <p:nvSpPr>
          <p:cNvPr id="14338" name="Oval 3" descr="80%"/>
          <p:cNvSpPr>
            <a:spLocks noChangeArrowheads="1"/>
          </p:cNvSpPr>
          <p:nvPr/>
        </p:nvSpPr>
        <p:spPr bwMode="auto">
          <a:xfrm>
            <a:off x="6372225" y="2133600"/>
            <a:ext cx="2303463" cy="2303463"/>
          </a:xfrm>
          <a:prstGeom prst="ellipse">
            <a:avLst/>
          </a:prstGeom>
          <a:pattFill prst="pct80">
            <a:fgClr>
              <a:srgbClr val="009900"/>
            </a:fgClr>
            <a:bgClr>
              <a:schemeClr val="bg1"/>
            </a:bgClr>
          </a:pattFill>
          <a:ln w="57150" cmpd="thinThick">
            <a:solidFill>
              <a:srgbClr val="008000"/>
            </a:solidFill>
            <a:round/>
            <a:headEnd/>
            <a:tailEnd/>
          </a:ln>
        </p:spPr>
        <p:txBody>
          <a:bodyPr wrap="none" anchor="ctr"/>
          <a:lstStyle/>
          <a:p>
            <a:endParaRPr lang="ru-RU">
              <a:latin typeface="Calibri" pitchFamily="34" charset="0"/>
            </a:endParaRPr>
          </a:p>
        </p:txBody>
      </p:sp>
      <p:sp>
        <p:nvSpPr>
          <p:cNvPr id="17413" name="WordArt 5"/>
          <p:cNvSpPr>
            <a:spLocks noChangeArrowheads="1" noChangeShapeType="1" noTextEdit="1"/>
          </p:cNvSpPr>
          <p:nvPr/>
        </p:nvSpPr>
        <p:spPr bwMode="auto">
          <a:xfrm rot="-2531086">
            <a:off x="503238" y="1973263"/>
            <a:ext cx="2381250" cy="1422400"/>
          </a:xfrm>
          <a:prstGeom prst="rect">
            <a:avLst/>
          </a:prstGeom>
        </p:spPr>
        <p:txBody>
          <a:bodyPr spcFirstLastPara="1" wrap="none" fromWordArt="1">
            <a:prstTxWarp prst="textArchUp">
              <a:avLst>
                <a:gd name="adj" fmla="val 10800004"/>
              </a:avLst>
            </a:prstTxWarp>
          </a:bodyPr>
          <a:lstStyle/>
          <a:p>
            <a:pPr algn="ctr"/>
            <a:r>
              <a:rPr lang="ru-RU" sz="3200" b="1" kern="10">
                <a:ln w="9525">
                  <a:solidFill>
                    <a:srgbClr val="000000"/>
                  </a:solidFill>
                  <a:round/>
                  <a:headEnd/>
                  <a:tailEnd/>
                </a:ln>
                <a:solidFill>
                  <a:srgbClr val="000000"/>
                </a:solidFill>
                <a:latin typeface="Arial"/>
                <a:cs typeface="Arial"/>
              </a:rPr>
              <a:t>окружность</a:t>
            </a:r>
          </a:p>
        </p:txBody>
      </p:sp>
      <p:sp>
        <p:nvSpPr>
          <p:cNvPr id="14340" name="WordArt 6"/>
          <p:cNvSpPr>
            <a:spLocks noChangeArrowheads="1" noChangeShapeType="1" noTextEdit="1"/>
          </p:cNvSpPr>
          <p:nvPr/>
        </p:nvSpPr>
        <p:spPr bwMode="auto">
          <a:xfrm>
            <a:off x="7019925" y="3141663"/>
            <a:ext cx="952500" cy="411162"/>
          </a:xfrm>
          <a:prstGeom prst="rect">
            <a:avLst/>
          </a:prstGeom>
        </p:spPr>
        <p:txBody>
          <a:bodyPr wrap="none" fromWordArt="1">
            <a:prstTxWarp prst="textPlain">
              <a:avLst>
                <a:gd name="adj" fmla="val 50000"/>
              </a:avLst>
            </a:prstTxWarp>
          </a:bodyPr>
          <a:lstStyle/>
          <a:p>
            <a:pPr algn="ctr"/>
            <a:r>
              <a:rPr lang="ru-RU" sz="3600" b="1" kern="10">
                <a:ln w="9525">
                  <a:solidFill>
                    <a:srgbClr val="000000"/>
                  </a:solidFill>
                  <a:round/>
                  <a:headEnd/>
                  <a:tailEnd/>
                </a:ln>
                <a:solidFill>
                  <a:schemeClr val="bg1"/>
                </a:solidFill>
                <a:latin typeface="Arial"/>
                <a:cs typeface="Arial"/>
              </a:rPr>
              <a:t>круг</a:t>
            </a:r>
          </a:p>
        </p:txBody>
      </p:sp>
      <p:sp>
        <p:nvSpPr>
          <p:cNvPr id="17415" name="Oval 7"/>
          <p:cNvSpPr>
            <a:spLocks noChangeArrowheads="1"/>
          </p:cNvSpPr>
          <p:nvPr/>
        </p:nvSpPr>
        <p:spPr bwMode="auto">
          <a:xfrm>
            <a:off x="3352800" y="3295650"/>
            <a:ext cx="144463" cy="142875"/>
          </a:xfrm>
          <a:prstGeom prst="ellipse">
            <a:avLst/>
          </a:prstGeom>
          <a:solidFill>
            <a:srgbClr val="FF0066"/>
          </a:solidFill>
          <a:ln w="9525">
            <a:solidFill>
              <a:schemeClr val="tx1"/>
            </a:solidFill>
            <a:round/>
            <a:headEnd/>
            <a:tailEnd/>
          </a:ln>
        </p:spPr>
        <p:txBody>
          <a:bodyPr wrap="none" anchor="ctr"/>
          <a:lstStyle/>
          <a:p>
            <a:endParaRPr lang="ru-RU">
              <a:latin typeface="Calibri" pitchFamily="34" charset="0"/>
            </a:endParaRPr>
          </a:p>
        </p:txBody>
      </p:sp>
      <p:sp>
        <p:nvSpPr>
          <p:cNvPr id="17416" name="Oval 8"/>
          <p:cNvSpPr>
            <a:spLocks noChangeArrowheads="1"/>
          </p:cNvSpPr>
          <p:nvPr/>
        </p:nvSpPr>
        <p:spPr bwMode="auto">
          <a:xfrm>
            <a:off x="3208338" y="2576513"/>
            <a:ext cx="144462" cy="142875"/>
          </a:xfrm>
          <a:prstGeom prst="ellipse">
            <a:avLst/>
          </a:prstGeom>
          <a:solidFill>
            <a:srgbClr val="009900"/>
          </a:solidFill>
          <a:ln w="9525">
            <a:solidFill>
              <a:schemeClr val="tx1"/>
            </a:solidFill>
            <a:round/>
            <a:headEnd/>
            <a:tailEnd/>
          </a:ln>
        </p:spPr>
        <p:txBody>
          <a:bodyPr wrap="none" anchor="ctr"/>
          <a:lstStyle/>
          <a:p>
            <a:endParaRPr lang="ru-RU">
              <a:latin typeface="Calibri" pitchFamily="34" charset="0"/>
            </a:endParaRPr>
          </a:p>
        </p:txBody>
      </p:sp>
      <p:sp>
        <p:nvSpPr>
          <p:cNvPr id="17417" name="Oval 9"/>
          <p:cNvSpPr>
            <a:spLocks noChangeArrowheads="1"/>
          </p:cNvSpPr>
          <p:nvPr/>
        </p:nvSpPr>
        <p:spPr bwMode="auto">
          <a:xfrm>
            <a:off x="3348038" y="2852738"/>
            <a:ext cx="144462" cy="142875"/>
          </a:xfrm>
          <a:prstGeom prst="ellipse">
            <a:avLst/>
          </a:prstGeom>
          <a:solidFill>
            <a:srgbClr val="FF0066"/>
          </a:solidFill>
          <a:ln w="9525">
            <a:solidFill>
              <a:schemeClr val="tx1"/>
            </a:solidFill>
            <a:round/>
            <a:headEnd/>
            <a:tailEnd/>
          </a:ln>
        </p:spPr>
        <p:txBody>
          <a:bodyPr wrap="none" anchor="ctr"/>
          <a:lstStyle/>
          <a:p>
            <a:endParaRPr lang="ru-RU">
              <a:latin typeface="Calibri" pitchFamily="34" charset="0"/>
            </a:endParaRPr>
          </a:p>
        </p:txBody>
      </p:sp>
      <p:sp>
        <p:nvSpPr>
          <p:cNvPr id="17418" name="Oval 10"/>
          <p:cNvSpPr>
            <a:spLocks noChangeArrowheads="1"/>
          </p:cNvSpPr>
          <p:nvPr/>
        </p:nvSpPr>
        <p:spPr bwMode="auto">
          <a:xfrm>
            <a:off x="3352800" y="3151188"/>
            <a:ext cx="144463" cy="142875"/>
          </a:xfrm>
          <a:prstGeom prst="ellipse">
            <a:avLst/>
          </a:prstGeom>
          <a:solidFill>
            <a:schemeClr val="accent2"/>
          </a:solidFill>
          <a:ln w="9525">
            <a:solidFill>
              <a:schemeClr val="tx1"/>
            </a:solidFill>
            <a:round/>
            <a:headEnd/>
            <a:tailEnd/>
          </a:ln>
        </p:spPr>
        <p:txBody>
          <a:bodyPr wrap="none" anchor="ctr"/>
          <a:lstStyle/>
          <a:p>
            <a:endParaRPr lang="ru-RU">
              <a:latin typeface="Calibri" pitchFamily="34" charset="0"/>
            </a:endParaRPr>
          </a:p>
        </p:txBody>
      </p:sp>
      <p:sp>
        <p:nvSpPr>
          <p:cNvPr id="17419" name="Line 11"/>
          <p:cNvSpPr>
            <a:spLocks noChangeShapeType="1"/>
          </p:cNvSpPr>
          <p:nvPr/>
        </p:nvSpPr>
        <p:spPr bwMode="auto">
          <a:xfrm flipH="1">
            <a:off x="2271713" y="2792413"/>
            <a:ext cx="1081087" cy="431800"/>
          </a:xfrm>
          <a:prstGeom prst="line">
            <a:avLst/>
          </a:prstGeom>
          <a:noFill/>
          <a:ln w="28575">
            <a:solidFill>
              <a:schemeClr val="tx1"/>
            </a:solidFill>
            <a:round/>
            <a:headEnd/>
            <a:tailEnd/>
          </a:ln>
        </p:spPr>
        <p:txBody>
          <a:bodyPr/>
          <a:lstStyle/>
          <a:p>
            <a:endParaRPr lang="ru-RU"/>
          </a:p>
        </p:txBody>
      </p:sp>
      <p:sp>
        <p:nvSpPr>
          <p:cNvPr id="17420" name="Line 12"/>
          <p:cNvSpPr>
            <a:spLocks noChangeShapeType="1"/>
          </p:cNvSpPr>
          <p:nvPr/>
        </p:nvSpPr>
        <p:spPr bwMode="auto">
          <a:xfrm>
            <a:off x="1911350" y="2143125"/>
            <a:ext cx="720725" cy="2160588"/>
          </a:xfrm>
          <a:prstGeom prst="line">
            <a:avLst/>
          </a:prstGeom>
          <a:noFill/>
          <a:ln w="28575">
            <a:solidFill>
              <a:schemeClr val="tx1"/>
            </a:solidFill>
            <a:round/>
            <a:headEnd/>
            <a:tailEnd/>
          </a:ln>
        </p:spPr>
        <p:txBody>
          <a:bodyPr/>
          <a:lstStyle/>
          <a:p>
            <a:endParaRPr lang="ru-RU"/>
          </a:p>
        </p:txBody>
      </p:sp>
      <p:sp>
        <p:nvSpPr>
          <p:cNvPr id="17421" name="Line 13"/>
          <p:cNvSpPr>
            <a:spLocks noChangeShapeType="1"/>
          </p:cNvSpPr>
          <p:nvPr/>
        </p:nvSpPr>
        <p:spPr bwMode="auto">
          <a:xfrm flipH="1">
            <a:off x="2271713" y="3079750"/>
            <a:ext cx="1152525" cy="144463"/>
          </a:xfrm>
          <a:prstGeom prst="line">
            <a:avLst/>
          </a:prstGeom>
          <a:noFill/>
          <a:ln w="28575">
            <a:solidFill>
              <a:schemeClr val="tx1"/>
            </a:solidFill>
            <a:round/>
            <a:headEnd/>
            <a:tailEnd/>
          </a:ln>
        </p:spPr>
        <p:txBody>
          <a:bodyPr/>
          <a:lstStyle/>
          <a:p>
            <a:endParaRPr lang="ru-RU"/>
          </a:p>
        </p:txBody>
      </p:sp>
      <p:sp>
        <p:nvSpPr>
          <p:cNvPr id="17422" name="Line 14"/>
          <p:cNvSpPr>
            <a:spLocks noChangeShapeType="1"/>
          </p:cNvSpPr>
          <p:nvPr/>
        </p:nvSpPr>
        <p:spPr bwMode="auto">
          <a:xfrm flipH="1">
            <a:off x="2271713" y="2503488"/>
            <a:ext cx="936625" cy="720725"/>
          </a:xfrm>
          <a:prstGeom prst="line">
            <a:avLst/>
          </a:prstGeom>
          <a:noFill/>
          <a:ln w="28575">
            <a:solidFill>
              <a:schemeClr val="tx1"/>
            </a:solidFill>
            <a:round/>
            <a:headEnd/>
            <a:tailEnd/>
          </a:ln>
        </p:spPr>
        <p:txBody>
          <a:bodyPr/>
          <a:lstStyle/>
          <a:p>
            <a:endParaRPr lang="ru-RU"/>
          </a:p>
        </p:txBody>
      </p:sp>
      <p:sp>
        <p:nvSpPr>
          <p:cNvPr id="17423" name="Oval 15"/>
          <p:cNvSpPr>
            <a:spLocks noChangeArrowheads="1"/>
          </p:cNvSpPr>
          <p:nvPr/>
        </p:nvSpPr>
        <p:spPr bwMode="auto">
          <a:xfrm>
            <a:off x="3135313" y="2432050"/>
            <a:ext cx="144462" cy="142875"/>
          </a:xfrm>
          <a:prstGeom prst="ellipse">
            <a:avLst/>
          </a:prstGeom>
          <a:solidFill>
            <a:srgbClr val="FF0066"/>
          </a:solidFill>
          <a:ln w="9525">
            <a:solidFill>
              <a:schemeClr val="tx1"/>
            </a:solidFill>
            <a:round/>
            <a:headEnd/>
            <a:tailEnd/>
          </a:ln>
        </p:spPr>
        <p:txBody>
          <a:bodyPr wrap="none" anchor="ctr"/>
          <a:lstStyle/>
          <a:p>
            <a:endParaRPr lang="ru-RU">
              <a:latin typeface="Calibri" pitchFamily="34" charset="0"/>
            </a:endParaRPr>
          </a:p>
        </p:txBody>
      </p:sp>
      <p:sp>
        <p:nvSpPr>
          <p:cNvPr id="17424" name="Oval 16"/>
          <p:cNvSpPr>
            <a:spLocks noChangeArrowheads="1"/>
          </p:cNvSpPr>
          <p:nvPr/>
        </p:nvSpPr>
        <p:spPr bwMode="auto">
          <a:xfrm>
            <a:off x="3279775" y="2719388"/>
            <a:ext cx="144463" cy="142875"/>
          </a:xfrm>
          <a:prstGeom prst="ellipse">
            <a:avLst/>
          </a:prstGeom>
          <a:solidFill>
            <a:schemeClr val="accent2"/>
          </a:solidFill>
          <a:ln w="9525">
            <a:solidFill>
              <a:schemeClr val="tx1"/>
            </a:solidFill>
            <a:round/>
            <a:headEnd/>
            <a:tailEnd/>
          </a:ln>
        </p:spPr>
        <p:txBody>
          <a:bodyPr wrap="none" anchor="ctr"/>
          <a:lstStyle/>
          <a:p>
            <a:endParaRPr lang="ru-RU">
              <a:latin typeface="Calibri" pitchFamily="34" charset="0"/>
            </a:endParaRPr>
          </a:p>
        </p:txBody>
      </p:sp>
      <p:sp>
        <p:nvSpPr>
          <p:cNvPr id="17425" name="Oval 17"/>
          <p:cNvSpPr>
            <a:spLocks noChangeArrowheads="1"/>
          </p:cNvSpPr>
          <p:nvPr/>
        </p:nvSpPr>
        <p:spPr bwMode="auto">
          <a:xfrm>
            <a:off x="2200275" y="3151188"/>
            <a:ext cx="144463" cy="144462"/>
          </a:xfrm>
          <a:prstGeom prst="ellipse">
            <a:avLst/>
          </a:prstGeom>
          <a:solidFill>
            <a:srgbClr val="FF0066"/>
          </a:solidFill>
          <a:ln w="9525">
            <a:solidFill>
              <a:schemeClr val="tx1"/>
            </a:solidFill>
            <a:round/>
            <a:headEnd/>
            <a:tailEnd/>
          </a:ln>
        </p:spPr>
        <p:txBody>
          <a:bodyPr wrap="none" anchor="ctr"/>
          <a:lstStyle/>
          <a:p>
            <a:endParaRPr lang="ru-RU">
              <a:latin typeface="Calibri" pitchFamily="34" charset="0"/>
            </a:endParaRPr>
          </a:p>
        </p:txBody>
      </p:sp>
      <p:sp>
        <p:nvSpPr>
          <p:cNvPr id="17426" name="Oval 18"/>
          <p:cNvSpPr>
            <a:spLocks noChangeArrowheads="1"/>
          </p:cNvSpPr>
          <p:nvPr/>
        </p:nvSpPr>
        <p:spPr bwMode="auto">
          <a:xfrm>
            <a:off x="3352800" y="3008313"/>
            <a:ext cx="144463" cy="142875"/>
          </a:xfrm>
          <a:prstGeom prst="ellipse">
            <a:avLst/>
          </a:prstGeom>
          <a:solidFill>
            <a:srgbClr val="009900"/>
          </a:solidFill>
          <a:ln w="9525">
            <a:solidFill>
              <a:schemeClr val="tx1"/>
            </a:solidFill>
            <a:round/>
            <a:headEnd/>
            <a:tailEnd/>
          </a:ln>
        </p:spPr>
        <p:txBody>
          <a:bodyPr wrap="none" anchor="ctr"/>
          <a:lstStyle/>
          <a:p>
            <a:endParaRPr lang="ru-RU">
              <a:latin typeface="Calibri" pitchFamily="34" charset="0"/>
            </a:endParaRPr>
          </a:p>
        </p:txBody>
      </p:sp>
      <p:sp>
        <p:nvSpPr>
          <p:cNvPr id="17427" name="Oval 19"/>
          <p:cNvSpPr>
            <a:spLocks noChangeArrowheads="1"/>
          </p:cNvSpPr>
          <p:nvPr/>
        </p:nvSpPr>
        <p:spPr bwMode="auto">
          <a:xfrm>
            <a:off x="2560638" y="4232275"/>
            <a:ext cx="144462" cy="142875"/>
          </a:xfrm>
          <a:prstGeom prst="ellipse">
            <a:avLst/>
          </a:prstGeom>
          <a:solidFill>
            <a:srgbClr val="FF0066"/>
          </a:solidFill>
          <a:ln w="9525">
            <a:solidFill>
              <a:schemeClr val="tx1"/>
            </a:solidFill>
            <a:round/>
            <a:headEnd/>
            <a:tailEnd/>
          </a:ln>
        </p:spPr>
        <p:txBody>
          <a:bodyPr wrap="none" anchor="ctr"/>
          <a:lstStyle/>
          <a:p>
            <a:endParaRPr lang="ru-RU">
              <a:latin typeface="Calibri" pitchFamily="34" charset="0"/>
            </a:endParaRPr>
          </a:p>
        </p:txBody>
      </p:sp>
      <p:sp>
        <p:nvSpPr>
          <p:cNvPr id="17428" name="Oval 20"/>
          <p:cNvSpPr>
            <a:spLocks noChangeArrowheads="1"/>
          </p:cNvSpPr>
          <p:nvPr/>
        </p:nvSpPr>
        <p:spPr bwMode="auto">
          <a:xfrm>
            <a:off x="1839913" y="2071688"/>
            <a:ext cx="144462" cy="142875"/>
          </a:xfrm>
          <a:prstGeom prst="ellipse">
            <a:avLst/>
          </a:prstGeom>
          <a:solidFill>
            <a:srgbClr val="009900"/>
          </a:solidFill>
          <a:ln w="9525">
            <a:solidFill>
              <a:schemeClr val="tx1"/>
            </a:solidFill>
            <a:round/>
            <a:headEnd/>
            <a:tailEnd/>
          </a:ln>
        </p:spPr>
        <p:txBody>
          <a:bodyPr wrap="none" anchor="ctr"/>
          <a:lstStyle/>
          <a:p>
            <a:endParaRPr lang="ru-RU">
              <a:latin typeface="Calibri" pitchFamily="34" charset="0"/>
            </a:endParaRPr>
          </a:p>
        </p:txBody>
      </p:sp>
      <p:sp>
        <p:nvSpPr>
          <p:cNvPr id="17429" name="AutoShape 21"/>
          <p:cNvSpPr>
            <a:spLocks/>
          </p:cNvSpPr>
          <p:nvPr/>
        </p:nvSpPr>
        <p:spPr bwMode="auto">
          <a:xfrm>
            <a:off x="4143375" y="2000250"/>
            <a:ext cx="1074738" cy="474663"/>
          </a:xfrm>
          <a:prstGeom prst="borderCallout2">
            <a:avLst>
              <a:gd name="adj1" fmla="val 24079"/>
              <a:gd name="adj2" fmla="val -7088"/>
              <a:gd name="adj3" fmla="val 24079"/>
              <a:gd name="adj4" fmla="val -85968"/>
              <a:gd name="adj5" fmla="val 242477"/>
              <a:gd name="adj6" fmla="val -167505"/>
            </a:avLst>
          </a:prstGeom>
          <a:gradFill rotWithShape="1">
            <a:gsLst>
              <a:gs pos="0">
                <a:schemeClr val="accent3"/>
              </a:gs>
              <a:gs pos="50000">
                <a:schemeClr val="bg1"/>
              </a:gs>
              <a:gs pos="100000">
                <a:schemeClr val="accent3"/>
              </a:gs>
            </a:gsLst>
            <a:lin ang="5400000" scaled="1"/>
          </a:gradFill>
          <a:ln w="31750">
            <a:solidFill>
              <a:schemeClr val="tx1"/>
            </a:solidFill>
            <a:miter lim="800000"/>
            <a:headEnd/>
            <a:tailEnd type="stealth" w="lg" len="lg"/>
          </a:ln>
          <a:effectLst/>
        </p:spPr>
        <p:txBody>
          <a:bodyPr/>
          <a:lstStyle/>
          <a:p>
            <a:pPr algn="ctr">
              <a:defRPr/>
            </a:pPr>
            <a:r>
              <a:rPr lang="ru-RU" sz="2000" b="1" dirty="0">
                <a:latin typeface="Arial" pitchFamily="34" charset="0"/>
              </a:rPr>
              <a:t>Центр</a:t>
            </a:r>
            <a:endParaRPr lang="ru-RU" dirty="0">
              <a:latin typeface="Arial" pitchFamily="34" charset="0"/>
            </a:endParaRPr>
          </a:p>
        </p:txBody>
      </p:sp>
      <p:sp>
        <p:nvSpPr>
          <p:cNvPr id="17430" name="AutoShape 22"/>
          <p:cNvSpPr>
            <a:spLocks/>
          </p:cNvSpPr>
          <p:nvPr/>
        </p:nvSpPr>
        <p:spPr bwMode="auto">
          <a:xfrm>
            <a:off x="3927475" y="3656013"/>
            <a:ext cx="1584325" cy="431800"/>
          </a:xfrm>
          <a:prstGeom prst="borderCallout2">
            <a:avLst>
              <a:gd name="adj1" fmla="val 26472"/>
              <a:gd name="adj2" fmla="val -4810"/>
              <a:gd name="adj3" fmla="val 26472"/>
              <a:gd name="adj4" fmla="val -38477"/>
              <a:gd name="adj5" fmla="val -109190"/>
              <a:gd name="adj6" fmla="val -73245"/>
            </a:avLst>
          </a:prstGeom>
          <a:gradFill rotWithShape="1">
            <a:gsLst>
              <a:gs pos="0">
                <a:schemeClr val="accent3"/>
              </a:gs>
              <a:gs pos="50000">
                <a:schemeClr val="bg1"/>
              </a:gs>
              <a:gs pos="100000">
                <a:schemeClr val="accent3"/>
              </a:gs>
            </a:gsLst>
            <a:lin ang="5400000" scaled="1"/>
          </a:gradFill>
          <a:ln w="31750">
            <a:solidFill>
              <a:schemeClr val="tx1"/>
            </a:solidFill>
            <a:miter lim="800000"/>
            <a:headEnd/>
            <a:tailEnd type="stealth" w="lg" len="lg"/>
          </a:ln>
          <a:effectLst/>
        </p:spPr>
        <p:txBody>
          <a:bodyPr/>
          <a:lstStyle/>
          <a:p>
            <a:pPr algn="ctr">
              <a:defRPr/>
            </a:pPr>
            <a:r>
              <a:rPr lang="ru-RU" sz="2000" b="1" dirty="0">
                <a:latin typeface="Arial" pitchFamily="34" charset="0"/>
              </a:rPr>
              <a:t>Радиус</a:t>
            </a:r>
            <a:r>
              <a:rPr lang="en-US" sz="2000" b="1" dirty="0">
                <a:latin typeface="Arial" pitchFamily="34" charset="0"/>
              </a:rPr>
              <a:t> (r)</a:t>
            </a:r>
            <a:endParaRPr lang="ru-RU" dirty="0">
              <a:latin typeface="Arial" pitchFamily="34" charset="0"/>
            </a:endParaRPr>
          </a:p>
        </p:txBody>
      </p:sp>
      <p:sp>
        <p:nvSpPr>
          <p:cNvPr id="17431" name="Line 23"/>
          <p:cNvSpPr>
            <a:spLocks noChangeShapeType="1"/>
          </p:cNvSpPr>
          <p:nvPr/>
        </p:nvSpPr>
        <p:spPr bwMode="auto">
          <a:xfrm flipH="1" flipV="1">
            <a:off x="1984375" y="2647950"/>
            <a:ext cx="215900" cy="2160588"/>
          </a:xfrm>
          <a:prstGeom prst="line">
            <a:avLst/>
          </a:prstGeom>
          <a:noFill/>
          <a:ln w="31750">
            <a:solidFill>
              <a:schemeClr val="tx1"/>
            </a:solidFill>
            <a:round/>
            <a:headEnd/>
            <a:tailEnd type="stealth" w="lg" len="lg"/>
          </a:ln>
        </p:spPr>
        <p:txBody>
          <a:bodyPr/>
          <a:lstStyle/>
          <a:p>
            <a:endParaRPr lang="ru-RU"/>
          </a:p>
        </p:txBody>
      </p:sp>
      <p:sp>
        <p:nvSpPr>
          <p:cNvPr id="17432" name="AutoShape 24"/>
          <p:cNvSpPr>
            <a:spLocks/>
          </p:cNvSpPr>
          <p:nvPr/>
        </p:nvSpPr>
        <p:spPr bwMode="auto">
          <a:xfrm>
            <a:off x="327025" y="4735513"/>
            <a:ext cx="1763713" cy="546100"/>
          </a:xfrm>
          <a:prstGeom prst="borderCallout1">
            <a:avLst>
              <a:gd name="adj1" fmla="val 20931"/>
              <a:gd name="adj2" fmla="val 104319"/>
              <a:gd name="adj3" fmla="val -175000"/>
              <a:gd name="adj4" fmla="val 117370"/>
            </a:avLst>
          </a:prstGeom>
          <a:gradFill rotWithShape="1">
            <a:gsLst>
              <a:gs pos="0">
                <a:schemeClr val="accent3"/>
              </a:gs>
              <a:gs pos="50000">
                <a:schemeClr val="bg1"/>
              </a:gs>
              <a:gs pos="100000">
                <a:schemeClr val="accent3"/>
              </a:gs>
            </a:gsLst>
            <a:lin ang="5400000" scaled="1"/>
          </a:gradFill>
          <a:ln w="31750">
            <a:solidFill>
              <a:schemeClr val="tx1"/>
            </a:solidFill>
            <a:miter lim="800000"/>
            <a:headEnd/>
            <a:tailEnd type="stealth" w="lg" len="lg"/>
          </a:ln>
          <a:effectLst/>
        </p:spPr>
        <p:txBody>
          <a:bodyPr/>
          <a:lstStyle/>
          <a:p>
            <a:pPr algn="ctr">
              <a:defRPr/>
            </a:pPr>
            <a:r>
              <a:rPr lang="ru-RU" sz="2000" b="1" dirty="0">
                <a:latin typeface="Arial" pitchFamily="34" charset="0"/>
              </a:rPr>
              <a:t>Диаметр</a:t>
            </a:r>
            <a:r>
              <a:rPr lang="en-US" sz="2000" b="1" dirty="0">
                <a:latin typeface="Arial" pitchFamily="34" charset="0"/>
              </a:rPr>
              <a:t> (d)</a:t>
            </a:r>
            <a:endParaRPr lang="ru-RU" dirty="0">
              <a:latin typeface="Arial" pitchFamily="34" charset="0"/>
            </a:endParaRPr>
          </a:p>
        </p:txBody>
      </p:sp>
      <p:sp>
        <p:nvSpPr>
          <p:cNvPr id="14359" name="WordArt 26"/>
          <p:cNvSpPr>
            <a:spLocks noChangeArrowheads="1" noChangeShapeType="1" noTextEdit="1"/>
          </p:cNvSpPr>
          <p:nvPr/>
        </p:nvSpPr>
        <p:spPr bwMode="auto">
          <a:xfrm>
            <a:off x="684213" y="333375"/>
            <a:ext cx="7775575" cy="749300"/>
          </a:xfrm>
          <a:prstGeom prst="rect">
            <a:avLst/>
          </a:prstGeom>
        </p:spPr>
        <p:txBody>
          <a:bodyPr wrap="none" fromWordArt="1">
            <a:prstTxWarp prst="textPlain">
              <a:avLst>
                <a:gd name="adj" fmla="val 50000"/>
              </a:avLst>
            </a:prstTxWarp>
          </a:bodyPr>
          <a:lstStyle/>
          <a:p>
            <a:pPr algn="ctr"/>
            <a:r>
              <a:rPr lang="ru-RU" sz="3600" b="1" kern="10">
                <a:ln w="9525">
                  <a:solidFill>
                    <a:srgbClr val="000000"/>
                  </a:solidFill>
                  <a:round/>
                  <a:headEnd/>
                  <a:tailEnd/>
                </a:ln>
                <a:solidFill>
                  <a:srgbClr val="FFFFFF"/>
                </a:solidFill>
                <a:latin typeface="Arial"/>
                <a:cs typeface="Arial"/>
              </a:rPr>
              <a:t>Запомним и отличим!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3.05556E-6 -7.40741E-7 L -0.5809 -0.01296 " pathEditMode="relative" rAng="0" ptsTypes="AA">
                                      <p:cBhvr>
                                        <p:cTn id="6" dur="2000" fill="hold"/>
                                        <p:tgtEl>
                                          <p:spTgt spid="17410"/>
                                        </p:tgtEl>
                                        <p:attrNameLst>
                                          <p:attrName>ppt_x</p:attrName>
                                          <p:attrName>ppt_y</p:attrName>
                                        </p:attrNameLst>
                                      </p:cBhvr>
                                      <p:rCtr x="-290" y="-6"/>
                                    </p:animMotion>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17413"/>
                                        </p:tgtEl>
                                        <p:attrNameLst>
                                          <p:attrName>style.visibility</p:attrName>
                                        </p:attrNameLst>
                                      </p:cBhvr>
                                      <p:to>
                                        <p:strVal val="visible"/>
                                      </p:to>
                                    </p:set>
                                    <p:animEffect transition="in" filter="wipe(down)">
                                      <p:cBhvr>
                                        <p:cTn id="11" dur="580">
                                          <p:stCondLst>
                                            <p:cond delay="0"/>
                                          </p:stCondLst>
                                        </p:cTn>
                                        <p:tgtEl>
                                          <p:spTgt spid="17413"/>
                                        </p:tgtEl>
                                      </p:cBhvr>
                                    </p:animEffect>
                                    <p:anim calcmode="lin" valueType="num">
                                      <p:cBhvr>
                                        <p:cTn id="12" dur="1822" tmFilter="0,0; 0.14,0.36; 0.43,0.73; 0.71,0.91; 1.0,1.0">
                                          <p:stCondLst>
                                            <p:cond delay="0"/>
                                          </p:stCondLst>
                                        </p:cTn>
                                        <p:tgtEl>
                                          <p:spTgt spid="1741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741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741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741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7413"/>
                                        </p:tgtEl>
                                        <p:attrNameLst>
                                          <p:attrName>ppt_y</p:attrName>
                                        </p:attrNameLst>
                                      </p:cBhvr>
                                      <p:tavLst>
                                        <p:tav tm="0" fmla="#ppt_y-sin(pi*$)/81">
                                          <p:val>
                                            <p:fltVal val="0"/>
                                          </p:val>
                                        </p:tav>
                                        <p:tav tm="100000">
                                          <p:val>
                                            <p:fltVal val="1"/>
                                          </p:val>
                                        </p:tav>
                                      </p:tavLst>
                                    </p:anim>
                                    <p:animScale>
                                      <p:cBhvr>
                                        <p:cTn id="17" dur="26">
                                          <p:stCondLst>
                                            <p:cond delay="650"/>
                                          </p:stCondLst>
                                        </p:cTn>
                                        <p:tgtEl>
                                          <p:spTgt spid="17413"/>
                                        </p:tgtEl>
                                      </p:cBhvr>
                                      <p:to x="100000" y="60000"/>
                                    </p:animScale>
                                    <p:animScale>
                                      <p:cBhvr>
                                        <p:cTn id="18" dur="166" decel="50000">
                                          <p:stCondLst>
                                            <p:cond delay="676"/>
                                          </p:stCondLst>
                                        </p:cTn>
                                        <p:tgtEl>
                                          <p:spTgt spid="17413"/>
                                        </p:tgtEl>
                                      </p:cBhvr>
                                      <p:to x="100000" y="100000"/>
                                    </p:animScale>
                                    <p:animScale>
                                      <p:cBhvr>
                                        <p:cTn id="19" dur="26">
                                          <p:stCondLst>
                                            <p:cond delay="1312"/>
                                          </p:stCondLst>
                                        </p:cTn>
                                        <p:tgtEl>
                                          <p:spTgt spid="17413"/>
                                        </p:tgtEl>
                                      </p:cBhvr>
                                      <p:to x="100000" y="80000"/>
                                    </p:animScale>
                                    <p:animScale>
                                      <p:cBhvr>
                                        <p:cTn id="20" dur="166" decel="50000">
                                          <p:stCondLst>
                                            <p:cond delay="1338"/>
                                          </p:stCondLst>
                                        </p:cTn>
                                        <p:tgtEl>
                                          <p:spTgt spid="17413"/>
                                        </p:tgtEl>
                                      </p:cBhvr>
                                      <p:to x="100000" y="100000"/>
                                    </p:animScale>
                                    <p:animScale>
                                      <p:cBhvr>
                                        <p:cTn id="21" dur="26">
                                          <p:stCondLst>
                                            <p:cond delay="1642"/>
                                          </p:stCondLst>
                                        </p:cTn>
                                        <p:tgtEl>
                                          <p:spTgt spid="17413"/>
                                        </p:tgtEl>
                                      </p:cBhvr>
                                      <p:to x="100000" y="90000"/>
                                    </p:animScale>
                                    <p:animScale>
                                      <p:cBhvr>
                                        <p:cTn id="22" dur="166" decel="50000">
                                          <p:stCondLst>
                                            <p:cond delay="1668"/>
                                          </p:stCondLst>
                                        </p:cTn>
                                        <p:tgtEl>
                                          <p:spTgt spid="17413"/>
                                        </p:tgtEl>
                                      </p:cBhvr>
                                      <p:to x="100000" y="100000"/>
                                    </p:animScale>
                                    <p:animScale>
                                      <p:cBhvr>
                                        <p:cTn id="23" dur="26">
                                          <p:stCondLst>
                                            <p:cond delay="1808"/>
                                          </p:stCondLst>
                                        </p:cTn>
                                        <p:tgtEl>
                                          <p:spTgt spid="17413"/>
                                        </p:tgtEl>
                                      </p:cBhvr>
                                      <p:to x="100000" y="95000"/>
                                    </p:animScale>
                                    <p:animScale>
                                      <p:cBhvr>
                                        <p:cTn id="24" dur="166" decel="50000">
                                          <p:stCondLst>
                                            <p:cond delay="1834"/>
                                          </p:stCondLst>
                                        </p:cTn>
                                        <p:tgtEl>
                                          <p:spTgt spid="17413"/>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425"/>
                                        </p:tgtEl>
                                        <p:attrNameLst>
                                          <p:attrName>style.visibility</p:attrName>
                                        </p:attrNameLst>
                                      </p:cBhvr>
                                      <p:to>
                                        <p:strVal val="visible"/>
                                      </p:to>
                                    </p:set>
                                    <p:animEffect transition="in" filter="fade">
                                      <p:cBhvr>
                                        <p:cTn id="29" dur="2000"/>
                                        <p:tgtEl>
                                          <p:spTgt spid="17425"/>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7423"/>
                                        </p:tgtEl>
                                        <p:attrNameLst>
                                          <p:attrName>style.visibility</p:attrName>
                                        </p:attrNameLst>
                                      </p:cBhvr>
                                      <p:to>
                                        <p:strVal val="visible"/>
                                      </p:to>
                                    </p:set>
                                    <p:animEffect transition="in" filter="fade">
                                      <p:cBhvr>
                                        <p:cTn id="33" dur="500"/>
                                        <p:tgtEl>
                                          <p:spTgt spid="17423"/>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17416"/>
                                        </p:tgtEl>
                                        <p:attrNameLst>
                                          <p:attrName>style.visibility</p:attrName>
                                        </p:attrNameLst>
                                      </p:cBhvr>
                                      <p:to>
                                        <p:strVal val="visible"/>
                                      </p:to>
                                    </p:set>
                                    <p:animEffect transition="in" filter="fade">
                                      <p:cBhvr>
                                        <p:cTn id="37" dur="500"/>
                                        <p:tgtEl>
                                          <p:spTgt spid="17416"/>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17424"/>
                                        </p:tgtEl>
                                        <p:attrNameLst>
                                          <p:attrName>style.visibility</p:attrName>
                                        </p:attrNameLst>
                                      </p:cBhvr>
                                      <p:to>
                                        <p:strVal val="visible"/>
                                      </p:to>
                                    </p:set>
                                    <p:animEffect transition="in" filter="fade">
                                      <p:cBhvr>
                                        <p:cTn id="41" dur="500"/>
                                        <p:tgtEl>
                                          <p:spTgt spid="17424"/>
                                        </p:tgtEl>
                                      </p:cBhvr>
                                    </p:animEffect>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17417"/>
                                        </p:tgtEl>
                                        <p:attrNameLst>
                                          <p:attrName>style.visibility</p:attrName>
                                        </p:attrNameLst>
                                      </p:cBhvr>
                                      <p:to>
                                        <p:strVal val="visible"/>
                                      </p:to>
                                    </p:set>
                                    <p:animEffect transition="in" filter="fade">
                                      <p:cBhvr>
                                        <p:cTn id="45" dur="500"/>
                                        <p:tgtEl>
                                          <p:spTgt spid="17417"/>
                                        </p:tgtEl>
                                      </p:cBhvr>
                                    </p:animEffect>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17426"/>
                                        </p:tgtEl>
                                        <p:attrNameLst>
                                          <p:attrName>style.visibility</p:attrName>
                                        </p:attrNameLst>
                                      </p:cBhvr>
                                      <p:to>
                                        <p:strVal val="visible"/>
                                      </p:to>
                                    </p:set>
                                    <p:animEffect transition="in" filter="fade">
                                      <p:cBhvr>
                                        <p:cTn id="49" dur="500"/>
                                        <p:tgtEl>
                                          <p:spTgt spid="17426"/>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17418"/>
                                        </p:tgtEl>
                                        <p:attrNameLst>
                                          <p:attrName>style.visibility</p:attrName>
                                        </p:attrNameLst>
                                      </p:cBhvr>
                                      <p:to>
                                        <p:strVal val="visible"/>
                                      </p:to>
                                    </p:set>
                                    <p:animEffect transition="in" filter="fade">
                                      <p:cBhvr>
                                        <p:cTn id="53" dur="500"/>
                                        <p:tgtEl>
                                          <p:spTgt spid="17418"/>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17415"/>
                                        </p:tgtEl>
                                        <p:attrNameLst>
                                          <p:attrName>style.visibility</p:attrName>
                                        </p:attrNameLst>
                                      </p:cBhvr>
                                      <p:to>
                                        <p:strVal val="visible"/>
                                      </p:to>
                                    </p:set>
                                    <p:animEffect transition="in" filter="fade">
                                      <p:cBhvr>
                                        <p:cTn id="57" dur="500"/>
                                        <p:tgtEl>
                                          <p:spTgt spid="17415"/>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17427"/>
                                        </p:tgtEl>
                                        <p:attrNameLst>
                                          <p:attrName>style.visibility</p:attrName>
                                        </p:attrNameLst>
                                      </p:cBhvr>
                                      <p:to>
                                        <p:strVal val="visible"/>
                                      </p:to>
                                    </p:set>
                                    <p:animEffect transition="in" filter="fade">
                                      <p:cBhvr>
                                        <p:cTn id="61" dur="500"/>
                                        <p:tgtEl>
                                          <p:spTgt spid="17427"/>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17428"/>
                                        </p:tgtEl>
                                        <p:attrNameLst>
                                          <p:attrName>style.visibility</p:attrName>
                                        </p:attrNameLst>
                                      </p:cBhvr>
                                      <p:to>
                                        <p:strVal val="visible"/>
                                      </p:to>
                                    </p:set>
                                    <p:animEffect transition="in" filter="fade">
                                      <p:cBhvr>
                                        <p:cTn id="65" dur="500"/>
                                        <p:tgtEl>
                                          <p:spTgt spid="17428"/>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17422"/>
                                        </p:tgtEl>
                                        <p:attrNameLst>
                                          <p:attrName>style.visibility</p:attrName>
                                        </p:attrNameLst>
                                      </p:cBhvr>
                                      <p:to>
                                        <p:strVal val="visible"/>
                                      </p:to>
                                    </p:set>
                                    <p:animEffect transition="in" filter="fade">
                                      <p:cBhvr>
                                        <p:cTn id="69" dur="500"/>
                                        <p:tgtEl>
                                          <p:spTgt spid="17422"/>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419"/>
                                        </p:tgtEl>
                                        <p:attrNameLst>
                                          <p:attrName>style.visibility</p:attrName>
                                        </p:attrNameLst>
                                      </p:cBhvr>
                                      <p:to>
                                        <p:strVal val="visible"/>
                                      </p:to>
                                    </p:set>
                                    <p:animEffect transition="in" filter="fade">
                                      <p:cBhvr>
                                        <p:cTn id="73" dur="500"/>
                                        <p:tgtEl>
                                          <p:spTgt spid="17419"/>
                                        </p:tgtEl>
                                      </p:cBhvr>
                                    </p:animEffect>
                                  </p:childTnLst>
                                </p:cTn>
                              </p:par>
                            </p:childTnLst>
                          </p:cTn>
                        </p:par>
                        <p:par>
                          <p:cTn id="74" fill="hold">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17421"/>
                                        </p:tgtEl>
                                        <p:attrNameLst>
                                          <p:attrName>style.visibility</p:attrName>
                                        </p:attrNameLst>
                                      </p:cBhvr>
                                      <p:to>
                                        <p:strVal val="visible"/>
                                      </p:to>
                                    </p:set>
                                    <p:animEffect transition="in" filter="fade">
                                      <p:cBhvr>
                                        <p:cTn id="77" dur="500"/>
                                        <p:tgtEl>
                                          <p:spTgt spid="17421"/>
                                        </p:tgtEl>
                                      </p:cBhvr>
                                    </p:animEffect>
                                  </p:childTnLst>
                                </p:cTn>
                              </p:par>
                            </p:childTnLst>
                          </p:cTn>
                        </p:par>
                        <p:par>
                          <p:cTn id="78" fill="hold">
                            <p:stCondLst>
                              <p:cond delay="8000"/>
                            </p:stCondLst>
                            <p:childTnLst>
                              <p:par>
                                <p:cTn id="79" presetID="10" presetClass="entr" presetSubtype="0" fill="hold" grpId="0" nodeType="afterEffect">
                                  <p:stCondLst>
                                    <p:cond delay="0"/>
                                  </p:stCondLst>
                                  <p:childTnLst>
                                    <p:set>
                                      <p:cBhvr>
                                        <p:cTn id="80" dur="1" fill="hold">
                                          <p:stCondLst>
                                            <p:cond delay="0"/>
                                          </p:stCondLst>
                                        </p:cTn>
                                        <p:tgtEl>
                                          <p:spTgt spid="17420"/>
                                        </p:tgtEl>
                                        <p:attrNameLst>
                                          <p:attrName>style.visibility</p:attrName>
                                        </p:attrNameLst>
                                      </p:cBhvr>
                                      <p:to>
                                        <p:strVal val="visible"/>
                                      </p:to>
                                    </p:set>
                                    <p:animEffect transition="in" filter="fade">
                                      <p:cBhvr>
                                        <p:cTn id="81" dur="500"/>
                                        <p:tgtEl>
                                          <p:spTgt spid="17420"/>
                                        </p:tgtEl>
                                      </p:cBhvr>
                                    </p:animEffect>
                                  </p:childTnLst>
                                </p:cTn>
                              </p:par>
                            </p:childTnLst>
                          </p:cTn>
                        </p:par>
                        <p:par>
                          <p:cTn id="82" fill="hold">
                            <p:stCondLst>
                              <p:cond delay="8500"/>
                            </p:stCondLst>
                            <p:childTnLst>
                              <p:par>
                                <p:cTn id="83" presetID="10" presetClass="entr" presetSubtype="0" fill="hold" grpId="0" nodeType="afterEffect">
                                  <p:stCondLst>
                                    <p:cond delay="0"/>
                                  </p:stCondLst>
                                  <p:childTnLst>
                                    <p:set>
                                      <p:cBhvr>
                                        <p:cTn id="84" dur="1" fill="hold">
                                          <p:stCondLst>
                                            <p:cond delay="0"/>
                                          </p:stCondLst>
                                        </p:cTn>
                                        <p:tgtEl>
                                          <p:spTgt spid="17429"/>
                                        </p:tgtEl>
                                        <p:attrNameLst>
                                          <p:attrName>style.visibility</p:attrName>
                                        </p:attrNameLst>
                                      </p:cBhvr>
                                      <p:to>
                                        <p:strVal val="visible"/>
                                      </p:to>
                                    </p:set>
                                    <p:animEffect transition="in" filter="fade">
                                      <p:cBhvr>
                                        <p:cTn id="85" dur="1000"/>
                                        <p:tgtEl>
                                          <p:spTgt spid="17429"/>
                                        </p:tgtEl>
                                      </p:cBhvr>
                                    </p:animEffect>
                                  </p:childTnLst>
                                </p:cTn>
                              </p:par>
                            </p:childTnLst>
                          </p:cTn>
                        </p:par>
                        <p:par>
                          <p:cTn id="86" fill="hold">
                            <p:stCondLst>
                              <p:cond delay="9500"/>
                            </p:stCondLst>
                            <p:childTnLst>
                              <p:par>
                                <p:cTn id="87" presetID="10" presetClass="entr" presetSubtype="0" fill="hold" grpId="0" nodeType="afterEffect">
                                  <p:stCondLst>
                                    <p:cond delay="0"/>
                                  </p:stCondLst>
                                  <p:childTnLst>
                                    <p:set>
                                      <p:cBhvr>
                                        <p:cTn id="88" dur="1" fill="hold">
                                          <p:stCondLst>
                                            <p:cond delay="0"/>
                                          </p:stCondLst>
                                        </p:cTn>
                                        <p:tgtEl>
                                          <p:spTgt spid="17430"/>
                                        </p:tgtEl>
                                        <p:attrNameLst>
                                          <p:attrName>style.visibility</p:attrName>
                                        </p:attrNameLst>
                                      </p:cBhvr>
                                      <p:to>
                                        <p:strVal val="visible"/>
                                      </p:to>
                                    </p:set>
                                    <p:animEffect transition="in" filter="fade">
                                      <p:cBhvr>
                                        <p:cTn id="89" dur="1000"/>
                                        <p:tgtEl>
                                          <p:spTgt spid="17430"/>
                                        </p:tgtEl>
                                      </p:cBhvr>
                                    </p:animEffect>
                                  </p:childTnLst>
                                </p:cTn>
                              </p:par>
                            </p:childTnLst>
                          </p:cTn>
                        </p:par>
                        <p:par>
                          <p:cTn id="90" fill="hold">
                            <p:stCondLst>
                              <p:cond delay="10500"/>
                            </p:stCondLst>
                            <p:childTnLst>
                              <p:par>
                                <p:cTn id="91" presetID="10" presetClass="entr" presetSubtype="0" fill="hold" grpId="0" nodeType="afterEffect">
                                  <p:stCondLst>
                                    <p:cond delay="0"/>
                                  </p:stCondLst>
                                  <p:childTnLst>
                                    <p:set>
                                      <p:cBhvr>
                                        <p:cTn id="92" dur="1" fill="hold">
                                          <p:stCondLst>
                                            <p:cond delay="0"/>
                                          </p:stCondLst>
                                        </p:cTn>
                                        <p:tgtEl>
                                          <p:spTgt spid="17432"/>
                                        </p:tgtEl>
                                        <p:attrNameLst>
                                          <p:attrName>style.visibility</p:attrName>
                                        </p:attrNameLst>
                                      </p:cBhvr>
                                      <p:to>
                                        <p:strVal val="visible"/>
                                      </p:to>
                                    </p:set>
                                    <p:animEffect transition="in" filter="fade">
                                      <p:cBhvr>
                                        <p:cTn id="93" dur="1000"/>
                                        <p:tgtEl>
                                          <p:spTgt spid="1743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7431"/>
                                        </p:tgtEl>
                                        <p:attrNameLst>
                                          <p:attrName>style.visibility</p:attrName>
                                        </p:attrNameLst>
                                      </p:cBhvr>
                                      <p:to>
                                        <p:strVal val="visible"/>
                                      </p:to>
                                    </p:set>
                                    <p:animEffect transition="in" filter="fade">
                                      <p:cBhvr>
                                        <p:cTn id="96" dur="1000"/>
                                        <p:tgtEl>
                                          <p:spTgt spid="17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P spid="17413" grpId="0" animBg="1"/>
      <p:bldP spid="17415" grpId="0" animBg="1"/>
      <p:bldP spid="17416" grpId="0" animBg="1"/>
      <p:bldP spid="17417" grpId="0" animBg="1"/>
      <p:bldP spid="17418" grpId="0" animBg="1"/>
      <p:bldP spid="17419" grpId="0" animBg="1"/>
      <p:bldP spid="17420" grpId="0" animBg="1"/>
      <p:bldP spid="17421" grpId="0" animBg="1"/>
      <p:bldP spid="17422" grpId="0" animBg="1"/>
      <p:bldP spid="17423" grpId="0" animBg="1"/>
      <p:bldP spid="17424" grpId="0" animBg="1"/>
      <p:bldP spid="17425" grpId="0" animBg="1"/>
      <p:bldP spid="17426" grpId="0" animBg="1"/>
      <p:bldP spid="17427" grpId="0" animBg="1"/>
      <p:bldP spid="17428" grpId="0" animBg="1"/>
      <p:bldP spid="17429" grpId="0" animBg="1"/>
      <p:bldP spid="17430" grpId="0" animBg="1"/>
      <p:bldP spid="17431" grpId="0" animBg="1"/>
      <p:bldP spid="174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вал 5"/>
          <p:cNvSpPr/>
          <p:nvPr/>
        </p:nvSpPr>
        <p:spPr>
          <a:xfrm rot="20479442">
            <a:off x="500063" y="1428750"/>
            <a:ext cx="7572375" cy="4643438"/>
          </a:xfrm>
          <a:prstGeom prst="ellipse">
            <a:avLst/>
          </a:prstGeom>
          <a:noFill/>
          <a:ln w="635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5362" name="Picture 2" descr="J0283653"/>
          <p:cNvPicPr>
            <a:picLocks noChangeAspect="1" noChangeArrowheads="1" noCrop="1"/>
          </p:cNvPicPr>
          <p:nvPr/>
        </p:nvPicPr>
        <p:blipFill>
          <a:blip r:embed="rId2"/>
          <a:srcRect/>
          <a:stretch>
            <a:fillRect/>
          </a:stretch>
        </p:blipFill>
        <p:spPr bwMode="auto">
          <a:xfrm>
            <a:off x="642938" y="2286000"/>
            <a:ext cx="1377950" cy="1223963"/>
          </a:xfrm>
          <a:prstGeom prst="rect">
            <a:avLst/>
          </a:prstGeom>
          <a:noFill/>
          <a:ln w="9525">
            <a:noFill/>
            <a:miter lim="800000"/>
            <a:headEnd/>
            <a:tailEnd/>
          </a:ln>
        </p:spPr>
      </p:pic>
      <p:pic>
        <p:nvPicPr>
          <p:cNvPr id="15363" name="Picture 3" descr="J0236227"/>
          <p:cNvPicPr>
            <a:picLocks noChangeAspect="1" noChangeArrowheads="1" noCrop="1"/>
          </p:cNvPicPr>
          <p:nvPr/>
        </p:nvPicPr>
        <p:blipFill>
          <a:blip r:embed="rId3"/>
          <a:srcRect/>
          <a:stretch>
            <a:fillRect/>
          </a:stretch>
        </p:blipFill>
        <p:spPr bwMode="auto">
          <a:xfrm>
            <a:off x="4500563" y="5286375"/>
            <a:ext cx="809625" cy="1104900"/>
          </a:xfrm>
          <a:prstGeom prst="rect">
            <a:avLst/>
          </a:prstGeom>
          <a:noFill/>
          <a:ln w="9525">
            <a:noFill/>
            <a:miter lim="800000"/>
            <a:headEnd/>
            <a:tailEnd/>
          </a:ln>
        </p:spPr>
      </p:pic>
      <p:pic>
        <p:nvPicPr>
          <p:cNvPr id="15364" name="Рисунок 8" descr="85cdee8e6ceb1357248b06c2f478e83b.jpg"/>
          <p:cNvPicPr>
            <a:picLocks noChangeAspect="1"/>
          </p:cNvPicPr>
          <p:nvPr/>
        </p:nvPicPr>
        <p:blipFill>
          <a:blip r:embed="rId4"/>
          <a:srcRect/>
          <a:stretch>
            <a:fillRect/>
          </a:stretch>
        </p:blipFill>
        <p:spPr bwMode="auto">
          <a:xfrm>
            <a:off x="214313" y="3929063"/>
            <a:ext cx="1624012" cy="1071562"/>
          </a:xfrm>
          <a:prstGeom prst="rect">
            <a:avLst/>
          </a:prstGeom>
          <a:noFill/>
          <a:ln w="9525">
            <a:solidFill>
              <a:schemeClr val="bg1"/>
            </a:solidFill>
            <a:miter lim="800000"/>
            <a:headEnd/>
            <a:tailEnd/>
          </a:ln>
        </p:spPr>
      </p:pic>
      <p:pic>
        <p:nvPicPr>
          <p:cNvPr id="10" name="Рисунок 9" descr="5977_31221438_1.jpg"/>
          <p:cNvPicPr>
            <a:picLocks noChangeAspect="1"/>
          </p:cNvPicPr>
          <p:nvPr/>
        </p:nvPicPr>
        <p:blipFill>
          <a:blip r:embed="rId5"/>
          <a:stretch>
            <a:fillRect/>
          </a:stretch>
        </p:blipFill>
        <p:spPr>
          <a:xfrm>
            <a:off x="1857375" y="5643563"/>
            <a:ext cx="952500" cy="952500"/>
          </a:xfrm>
          <a:prstGeom prst="rect">
            <a:avLst/>
          </a:prstGeom>
          <a:ln>
            <a:solidFill>
              <a:schemeClr val="accent3">
                <a:lumMod val="50000"/>
              </a:schemeClr>
            </a:solidFill>
          </a:ln>
        </p:spPr>
      </p:pic>
      <p:pic>
        <p:nvPicPr>
          <p:cNvPr id="11" name="Рисунок 10" descr="32912.jpg"/>
          <p:cNvPicPr>
            <a:picLocks noChangeAspect="1"/>
          </p:cNvPicPr>
          <p:nvPr/>
        </p:nvPicPr>
        <p:blipFill>
          <a:blip r:embed="rId6"/>
          <a:stretch>
            <a:fillRect/>
          </a:stretch>
        </p:blipFill>
        <p:spPr>
          <a:xfrm>
            <a:off x="2071688" y="1500188"/>
            <a:ext cx="1214437" cy="911225"/>
          </a:xfrm>
          <a:prstGeom prst="rect">
            <a:avLst/>
          </a:prstGeom>
          <a:ln>
            <a:solidFill>
              <a:schemeClr val="bg2">
                <a:lumMod val="25000"/>
              </a:schemeClr>
            </a:solidFill>
          </a:ln>
        </p:spPr>
      </p:pic>
      <p:pic>
        <p:nvPicPr>
          <p:cNvPr id="12" name="Рисунок 11" descr="40068507_0_9015_7f0816da_XL.jpg"/>
          <p:cNvPicPr>
            <a:picLocks noChangeAspect="1"/>
          </p:cNvPicPr>
          <p:nvPr/>
        </p:nvPicPr>
        <p:blipFill>
          <a:blip r:embed="rId7"/>
          <a:stretch>
            <a:fillRect/>
          </a:stretch>
        </p:blipFill>
        <p:spPr>
          <a:xfrm>
            <a:off x="5929313" y="4643438"/>
            <a:ext cx="1428750" cy="1071562"/>
          </a:xfrm>
          <a:prstGeom prst="rect">
            <a:avLst/>
          </a:prstGeom>
          <a:ln>
            <a:solidFill>
              <a:schemeClr val="bg2">
                <a:lumMod val="25000"/>
              </a:schemeClr>
            </a:solidFill>
          </a:ln>
        </p:spPr>
      </p:pic>
      <p:pic>
        <p:nvPicPr>
          <p:cNvPr id="13" name="Рисунок 12" descr="Alpin3Petit.jpg"/>
          <p:cNvPicPr>
            <a:picLocks noChangeAspect="1"/>
          </p:cNvPicPr>
          <p:nvPr/>
        </p:nvPicPr>
        <p:blipFill>
          <a:blip r:embed="rId8"/>
          <a:stretch>
            <a:fillRect/>
          </a:stretch>
        </p:blipFill>
        <p:spPr>
          <a:xfrm>
            <a:off x="3924300" y="981075"/>
            <a:ext cx="742950" cy="1143000"/>
          </a:xfrm>
          <a:prstGeom prst="rect">
            <a:avLst/>
          </a:prstGeom>
          <a:ln>
            <a:solidFill>
              <a:schemeClr val="bg2">
                <a:lumMod val="25000"/>
              </a:schemeClr>
            </a:solidFill>
          </a:ln>
        </p:spPr>
      </p:pic>
      <p:pic>
        <p:nvPicPr>
          <p:cNvPr id="15369" name="Рисунок 14" descr="radar1.gif"/>
          <p:cNvPicPr>
            <a:picLocks noChangeAspect="1"/>
          </p:cNvPicPr>
          <p:nvPr/>
        </p:nvPicPr>
        <p:blipFill>
          <a:blip r:embed="rId9"/>
          <a:srcRect/>
          <a:stretch>
            <a:fillRect/>
          </a:stretch>
        </p:blipFill>
        <p:spPr bwMode="auto">
          <a:xfrm>
            <a:off x="7358063" y="2428875"/>
            <a:ext cx="1143000" cy="1524000"/>
          </a:xfrm>
          <a:prstGeom prst="rect">
            <a:avLst/>
          </a:prstGeom>
          <a:noFill/>
          <a:ln w="9525">
            <a:noFill/>
            <a:miter lim="800000"/>
            <a:headEnd/>
            <a:tailEnd/>
          </a:ln>
        </p:spPr>
      </p:pic>
      <p:pic>
        <p:nvPicPr>
          <p:cNvPr id="18436" name="Picture 4" descr="J0216640"/>
          <p:cNvPicPr>
            <a:picLocks noChangeAspect="1" noChangeArrowheads="1"/>
          </p:cNvPicPr>
          <p:nvPr/>
        </p:nvPicPr>
        <p:blipFill>
          <a:blip r:embed="rId10"/>
          <a:srcRect/>
          <a:stretch>
            <a:fillRect/>
          </a:stretch>
        </p:blipFill>
        <p:spPr bwMode="auto">
          <a:xfrm>
            <a:off x="5884863" y="981075"/>
            <a:ext cx="881062" cy="1439863"/>
          </a:xfrm>
          <a:prstGeom prst="rect">
            <a:avLst/>
          </a:prstGeom>
          <a:noFill/>
          <a:ln w="12700">
            <a:solidFill>
              <a:schemeClr val="bg2">
                <a:lumMod val="50000"/>
              </a:schemeClr>
            </a:solidFill>
          </a:ln>
        </p:spPr>
      </p:pic>
      <p:pic>
        <p:nvPicPr>
          <p:cNvPr id="16" name="Picture 2" descr="PDVD_044"/>
          <p:cNvPicPr>
            <a:picLocks noChangeAspect="1" noChangeArrowheads="1"/>
          </p:cNvPicPr>
          <p:nvPr/>
        </p:nvPicPr>
        <p:blipFill>
          <a:blip r:embed="rId11" cstate="print"/>
          <a:srcRect/>
          <a:stretch>
            <a:fillRect/>
          </a:stretch>
        </p:blipFill>
        <p:spPr bwMode="auto">
          <a:xfrm>
            <a:off x="2857488" y="2571744"/>
            <a:ext cx="2833676" cy="2125257"/>
          </a:xfrm>
          <a:prstGeom prst="rect">
            <a:avLst/>
          </a:prstGeom>
          <a:noFill/>
          <a:effectLst>
            <a:reflection blurRad="6350" stA="52000" endA="300" endPos="35000" dir="5400000" sy="-100000" algn="bl" rotWithShape="0"/>
          </a:effectLst>
          <a:scene3d>
            <a:camera prst="perspectiveHeroicExtremeRightFacing" fov="4200000">
              <a:rot lat="70621" lon="21009035" rev="336437"/>
            </a:camera>
            <a:lightRig rig="threePt" dir="t"/>
          </a:scene3d>
          <a:sp3d extrusionH="184150"/>
        </p:spPr>
      </p:pic>
      <p:sp>
        <p:nvSpPr>
          <p:cNvPr id="15372" name="WordArt 14"/>
          <p:cNvSpPr>
            <a:spLocks noChangeArrowheads="1" noChangeShapeType="1" noTextEdit="1"/>
          </p:cNvSpPr>
          <p:nvPr/>
        </p:nvSpPr>
        <p:spPr bwMode="auto">
          <a:xfrm>
            <a:off x="900113" y="260350"/>
            <a:ext cx="7272337" cy="533400"/>
          </a:xfrm>
          <a:prstGeom prst="rect">
            <a:avLst/>
          </a:prstGeom>
        </p:spPr>
        <p:txBody>
          <a:bodyPr wrap="none" fromWordArt="1">
            <a:prstTxWarp prst="textPlain">
              <a:avLst>
                <a:gd name="adj" fmla="val 50000"/>
              </a:avLst>
            </a:prstTxWarp>
          </a:bodyPr>
          <a:lstStyle/>
          <a:p>
            <a:pPr algn="ctr"/>
            <a:r>
              <a:rPr lang="ru-RU" sz="3600" b="1" kern="10">
                <a:ln w="9525">
                  <a:solidFill>
                    <a:srgbClr val="000000"/>
                  </a:solidFill>
                  <a:round/>
                  <a:headEnd/>
                  <a:tailEnd/>
                </a:ln>
                <a:solidFill>
                  <a:srgbClr val="FFFFFF"/>
                </a:solidFill>
                <a:latin typeface="Arial"/>
                <a:cs typeface="Arial"/>
              </a:rPr>
              <a:t>Круги и окружности</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rc 2"/>
          <p:cNvSpPr>
            <a:spLocks/>
          </p:cNvSpPr>
          <p:nvPr/>
        </p:nvSpPr>
        <p:spPr bwMode="auto">
          <a:xfrm rot="10800000">
            <a:off x="539750" y="1125538"/>
            <a:ext cx="1941513" cy="1943100"/>
          </a:xfrm>
          <a:custGeom>
            <a:avLst/>
            <a:gdLst>
              <a:gd name="T0" fmla="*/ 1948680793 w 43200"/>
              <a:gd name="T1" fmla="*/ 0 h 43200"/>
              <a:gd name="T2" fmla="*/ 1934247446 w 43200"/>
              <a:gd name="T3" fmla="*/ 182076 h 43200"/>
              <a:gd name="T4" fmla="*/ 1960755561 w 43200"/>
              <a:gd name="T5" fmla="*/ 1965566563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467" y="0"/>
                </a:moveTo>
                <a:cubicBezTo>
                  <a:pt x="21511" y="0"/>
                  <a:pt x="21555" y="-1"/>
                  <a:pt x="21600" y="0"/>
                </a:cubicBezTo>
                <a:cubicBezTo>
                  <a:pt x="33529" y="0"/>
                  <a:pt x="43200" y="9670"/>
                  <a:pt x="43200" y="21600"/>
                </a:cubicBezTo>
                <a:cubicBezTo>
                  <a:pt x="43200" y="33529"/>
                  <a:pt x="33529" y="43200"/>
                  <a:pt x="21600" y="43200"/>
                </a:cubicBezTo>
                <a:cubicBezTo>
                  <a:pt x="9670" y="43200"/>
                  <a:pt x="0" y="33529"/>
                  <a:pt x="0" y="21600"/>
                </a:cubicBezTo>
                <a:cubicBezTo>
                  <a:pt x="-1" y="9784"/>
                  <a:pt x="9493" y="161"/>
                  <a:pt x="21307" y="1"/>
                </a:cubicBezTo>
              </a:path>
              <a:path w="43200" h="43200" stroke="0" extrusionOk="0">
                <a:moveTo>
                  <a:pt x="21467" y="0"/>
                </a:moveTo>
                <a:cubicBezTo>
                  <a:pt x="21511" y="0"/>
                  <a:pt x="21555" y="-1"/>
                  <a:pt x="21600" y="0"/>
                </a:cubicBezTo>
                <a:cubicBezTo>
                  <a:pt x="33529" y="0"/>
                  <a:pt x="43200" y="9670"/>
                  <a:pt x="43200" y="21600"/>
                </a:cubicBezTo>
                <a:cubicBezTo>
                  <a:pt x="43200" y="33529"/>
                  <a:pt x="33529" y="43200"/>
                  <a:pt x="21600" y="43200"/>
                </a:cubicBezTo>
                <a:cubicBezTo>
                  <a:pt x="9670" y="43200"/>
                  <a:pt x="0" y="33529"/>
                  <a:pt x="0" y="21600"/>
                </a:cubicBezTo>
                <a:cubicBezTo>
                  <a:pt x="-1" y="9784"/>
                  <a:pt x="9493" y="161"/>
                  <a:pt x="21307" y="1"/>
                </a:cubicBezTo>
                <a:lnTo>
                  <a:pt x="21600" y="21600"/>
                </a:lnTo>
                <a:close/>
              </a:path>
            </a:pathLst>
          </a:custGeom>
          <a:noFill/>
          <a:ln w="38100">
            <a:solidFill>
              <a:schemeClr val="tx1"/>
            </a:solidFill>
            <a:round/>
            <a:headEnd/>
            <a:tailEnd/>
          </a:ln>
        </p:spPr>
        <p:txBody>
          <a:bodyPr wrap="none" anchor="ctr"/>
          <a:lstStyle/>
          <a:p>
            <a:endParaRPr lang="ru-RU">
              <a:latin typeface="Arial" charset="0"/>
            </a:endParaRPr>
          </a:p>
        </p:txBody>
      </p:sp>
      <p:sp>
        <p:nvSpPr>
          <p:cNvPr id="23555" name="Line 3"/>
          <p:cNvSpPr>
            <a:spLocks noChangeShapeType="1"/>
          </p:cNvSpPr>
          <p:nvPr/>
        </p:nvSpPr>
        <p:spPr bwMode="auto">
          <a:xfrm>
            <a:off x="1476375" y="1125538"/>
            <a:ext cx="6480175" cy="0"/>
          </a:xfrm>
          <a:prstGeom prst="line">
            <a:avLst/>
          </a:prstGeom>
          <a:noFill/>
          <a:ln w="38100">
            <a:solidFill>
              <a:schemeClr val="tx1"/>
            </a:solidFill>
            <a:round/>
            <a:headEnd/>
            <a:tailEnd/>
          </a:ln>
        </p:spPr>
        <p:txBody>
          <a:bodyPr/>
          <a:lstStyle/>
          <a:p>
            <a:endParaRPr lang="ru-RU"/>
          </a:p>
        </p:txBody>
      </p:sp>
      <p:sp>
        <p:nvSpPr>
          <p:cNvPr id="16387" name="Text Box 4"/>
          <p:cNvSpPr txBox="1">
            <a:spLocks noChangeArrowheads="1"/>
          </p:cNvSpPr>
          <p:nvPr/>
        </p:nvSpPr>
        <p:spPr bwMode="auto">
          <a:xfrm>
            <a:off x="323850" y="3429000"/>
            <a:ext cx="7507288" cy="946150"/>
          </a:xfrm>
          <a:prstGeom prst="rect">
            <a:avLst/>
          </a:prstGeom>
          <a:noFill/>
          <a:ln w="9525">
            <a:noFill/>
            <a:miter lim="800000"/>
            <a:headEnd/>
            <a:tailEnd/>
          </a:ln>
        </p:spPr>
        <p:txBody>
          <a:bodyPr wrap="none">
            <a:spAutoFit/>
          </a:bodyPr>
          <a:lstStyle/>
          <a:p>
            <a:r>
              <a:rPr lang="ru-RU" sz="2800">
                <a:latin typeface="Arial" charset="0"/>
              </a:rPr>
              <a:t>Представим, что мы разрезаем окружность </a:t>
            </a:r>
            <a:endParaRPr lang="en-US" sz="2800">
              <a:latin typeface="Arial" charset="0"/>
            </a:endParaRPr>
          </a:p>
          <a:p>
            <a:r>
              <a:rPr lang="ru-RU" sz="2800">
                <a:latin typeface="Arial" charset="0"/>
              </a:rPr>
              <a:t>и «распрямляем» ее в нить.</a:t>
            </a:r>
          </a:p>
        </p:txBody>
      </p:sp>
      <p:sp>
        <p:nvSpPr>
          <p:cNvPr id="23557" name="Text Box 5"/>
          <p:cNvSpPr txBox="1">
            <a:spLocks noChangeArrowheads="1"/>
          </p:cNvSpPr>
          <p:nvPr/>
        </p:nvSpPr>
        <p:spPr bwMode="auto">
          <a:xfrm>
            <a:off x="323850" y="4457700"/>
            <a:ext cx="7748588" cy="946150"/>
          </a:xfrm>
          <a:prstGeom prst="rect">
            <a:avLst/>
          </a:prstGeom>
          <a:noFill/>
          <a:ln w="9525">
            <a:noFill/>
            <a:miter lim="800000"/>
            <a:headEnd/>
            <a:tailEnd/>
          </a:ln>
        </p:spPr>
        <p:txBody>
          <a:bodyPr wrap="none">
            <a:spAutoFit/>
          </a:bodyPr>
          <a:lstStyle/>
          <a:p>
            <a:r>
              <a:rPr lang="ru-RU" sz="2800">
                <a:latin typeface="Arial" charset="0"/>
              </a:rPr>
              <a:t>Длина получившегося в этом случае отрезка </a:t>
            </a:r>
            <a:endParaRPr lang="en-US" sz="2800">
              <a:latin typeface="Arial" charset="0"/>
            </a:endParaRPr>
          </a:p>
          <a:p>
            <a:r>
              <a:rPr lang="ru-RU" sz="2800">
                <a:latin typeface="Arial" charset="0"/>
              </a:rPr>
              <a:t>и есть длина окружности.</a:t>
            </a:r>
          </a:p>
        </p:txBody>
      </p:sp>
      <p:sp>
        <p:nvSpPr>
          <p:cNvPr id="23558" name="Text Box 6"/>
          <p:cNvSpPr txBox="1">
            <a:spLocks noChangeArrowheads="1"/>
          </p:cNvSpPr>
          <p:nvPr/>
        </p:nvSpPr>
        <p:spPr bwMode="auto">
          <a:xfrm>
            <a:off x="323850" y="5445125"/>
            <a:ext cx="7775575" cy="579438"/>
          </a:xfrm>
          <a:prstGeom prst="rect">
            <a:avLst/>
          </a:prstGeom>
          <a:noFill/>
          <a:ln w="9525">
            <a:noFill/>
            <a:miter lim="800000"/>
            <a:headEnd/>
            <a:tailEnd/>
          </a:ln>
          <a:effectLst/>
        </p:spPr>
        <p:txBody>
          <a:bodyPr>
            <a:spAutoFit/>
          </a:bodyPr>
          <a:lstStyle/>
          <a:p>
            <a:pPr>
              <a:spcBef>
                <a:spcPct val="50000"/>
              </a:spcBef>
              <a:defRPr/>
            </a:pPr>
            <a:r>
              <a:rPr lang="ru-RU" sz="2800">
                <a:latin typeface="Arial" charset="0"/>
              </a:rPr>
              <a:t>Длина окружности обозначается буквой </a:t>
            </a:r>
            <a:r>
              <a:rPr lang="en-US" sz="3200">
                <a:solidFill>
                  <a:srgbClr val="FF0000"/>
                </a:solidFill>
                <a:effectLst>
                  <a:outerShdw blurRad="38100" dist="38100" dir="2700000" algn="tl">
                    <a:srgbClr val="C0C0C0"/>
                  </a:outerShdw>
                </a:effectLst>
                <a:latin typeface="Arial" charset="0"/>
              </a:rPr>
              <a:t>C</a:t>
            </a:r>
            <a:r>
              <a:rPr lang="en-US" sz="2800">
                <a:latin typeface="Arial" charset="0"/>
              </a:rPr>
              <a:t>.</a:t>
            </a:r>
            <a:endParaRPr lang="ru-RU" sz="2800">
              <a:latin typeface="Arial" charset="0"/>
            </a:endParaRPr>
          </a:p>
        </p:txBody>
      </p:sp>
      <p:sp>
        <p:nvSpPr>
          <p:cNvPr id="16390" name="WordArt 8"/>
          <p:cNvSpPr>
            <a:spLocks noChangeArrowheads="1" noChangeShapeType="1" noTextEdit="1"/>
          </p:cNvSpPr>
          <p:nvPr/>
        </p:nvSpPr>
        <p:spPr bwMode="auto">
          <a:xfrm>
            <a:off x="1476375" y="260350"/>
            <a:ext cx="6551613" cy="647700"/>
          </a:xfrm>
          <a:prstGeom prst="rect">
            <a:avLst/>
          </a:prstGeom>
        </p:spPr>
        <p:txBody>
          <a:bodyPr wrap="none" fromWordArt="1">
            <a:prstTxWarp prst="textPlain">
              <a:avLst>
                <a:gd name="adj" fmla="val 50000"/>
              </a:avLst>
            </a:prstTxWarp>
          </a:bodyPr>
          <a:lstStyle/>
          <a:p>
            <a:pPr algn="ctr"/>
            <a:r>
              <a:rPr lang="ru-RU" sz="3600" b="1" kern="10">
                <a:ln w="9525">
                  <a:solidFill>
                    <a:srgbClr val="000000"/>
                  </a:solidFill>
                  <a:round/>
                  <a:headEnd/>
                  <a:tailEnd/>
                </a:ln>
                <a:solidFill>
                  <a:srgbClr val="FFFFFF"/>
                </a:solidFill>
                <a:latin typeface="Arial"/>
                <a:cs typeface="Arial"/>
              </a:rPr>
              <a:t>Длина окружности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23554"/>
                                        </p:tgtEl>
                                      </p:cBhvr>
                                    </p:animEffect>
                                    <p:set>
                                      <p:cBhvr>
                                        <p:cTn id="7" dur="1" fill="hold">
                                          <p:stCondLst>
                                            <p:cond delay="1999"/>
                                          </p:stCondLst>
                                        </p:cTn>
                                        <p:tgtEl>
                                          <p:spTgt spid="23554"/>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23555"/>
                                        </p:tgtEl>
                                        <p:attrNameLst>
                                          <p:attrName>style.visibility</p:attrName>
                                        </p:attrNameLst>
                                      </p:cBhvr>
                                      <p:to>
                                        <p:strVal val="visible"/>
                                      </p:to>
                                    </p:set>
                                    <p:animEffect transition="in" filter="wipe(left)">
                                      <p:cBhvr>
                                        <p:cTn id="10" dur="2000"/>
                                        <p:tgtEl>
                                          <p:spTgt spid="23555"/>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23557"/>
                                        </p:tgtEl>
                                        <p:attrNameLst>
                                          <p:attrName>style.visibility</p:attrName>
                                        </p:attrNameLst>
                                      </p:cBhvr>
                                      <p:to>
                                        <p:strVal val="visible"/>
                                      </p:to>
                                    </p:set>
                                    <p:animEffect transition="in" filter="wipe(left)">
                                      <p:cBhvr>
                                        <p:cTn id="14" dur="500"/>
                                        <p:tgtEl>
                                          <p:spTgt spid="2355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3558"/>
                                        </p:tgtEl>
                                        <p:attrNameLst>
                                          <p:attrName>style.visibility</p:attrName>
                                        </p:attrNameLst>
                                      </p:cBhvr>
                                      <p:to>
                                        <p:strVal val="visible"/>
                                      </p:to>
                                    </p:set>
                                    <p:animEffect transition="in" filter="fade">
                                      <p:cBhvr>
                                        <p:cTn id="17" dur="20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5" grpId="0" animBg="1"/>
      <p:bldP spid="23557" grpId="0"/>
      <p:bldP spid="235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rc 2"/>
          <p:cNvSpPr>
            <a:spLocks/>
          </p:cNvSpPr>
          <p:nvPr/>
        </p:nvSpPr>
        <p:spPr bwMode="auto">
          <a:xfrm rot="10800000">
            <a:off x="6948488" y="1268413"/>
            <a:ext cx="1941512" cy="1943100"/>
          </a:xfrm>
          <a:custGeom>
            <a:avLst/>
            <a:gdLst>
              <a:gd name="T0" fmla="*/ 1948678351 w 43200"/>
              <a:gd name="T1" fmla="*/ 0 h 43200"/>
              <a:gd name="T2" fmla="*/ 1934245012 w 43200"/>
              <a:gd name="T3" fmla="*/ 182076 h 43200"/>
              <a:gd name="T4" fmla="*/ 1960751675 w 43200"/>
              <a:gd name="T5" fmla="*/ 1965566563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467" y="0"/>
                </a:moveTo>
                <a:cubicBezTo>
                  <a:pt x="21511" y="0"/>
                  <a:pt x="21555" y="-1"/>
                  <a:pt x="21600" y="0"/>
                </a:cubicBezTo>
                <a:cubicBezTo>
                  <a:pt x="33529" y="0"/>
                  <a:pt x="43200" y="9670"/>
                  <a:pt x="43200" y="21600"/>
                </a:cubicBezTo>
                <a:cubicBezTo>
                  <a:pt x="43200" y="33529"/>
                  <a:pt x="33529" y="43200"/>
                  <a:pt x="21600" y="43200"/>
                </a:cubicBezTo>
                <a:cubicBezTo>
                  <a:pt x="9670" y="43200"/>
                  <a:pt x="0" y="33529"/>
                  <a:pt x="0" y="21600"/>
                </a:cubicBezTo>
                <a:cubicBezTo>
                  <a:pt x="-1" y="9784"/>
                  <a:pt x="9493" y="161"/>
                  <a:pt x="21307" y="1"/>
                </a:cubicBezTo>
              </a:path>
              <a:path w="43200" h="43200" stroke="0" extrusionOk="0">
                <a:moveTo>
                  <a:pt x="21467" y="0"/>
                </a:moveTo>
                <a:cubicBezTo>
                  <a:pt x="21511" y="0"/>
                  <a:pt x="21555" y="-1"/>
                  <a:pt x="21600" y="0"/>
                </a:cubicBezTo>
                <a:cubicBezTo>
                  <a:pt x="33529" y="0"/>
                  <a:pt x="43200" y="9670"/>
                  <a:pt x="43200" y="21600"/>
                </a:cubicBezTo>
                <a:cubicBezTo>
                  <a:pt x="43200" y="33529"/>
                  <a:pt x="33529" y="43200"/>
                  <a:pt x="21600" y="43200"/>
                </a:cubicBezTo>
                <a:cubicBezTo>
                  <a:pt x="9670" y="43200"/>
                  <a:pt x="0" y="33529"/>
                  <a:pt x="0" y="21600"/>
                </a:cubicBezTo>
                <a:cubicBezTo>
                  <a:pt x="-1" y="9784"/>
                  <a:pt x="9493" y="161"/>
                  <a:pt x="21307" y="1"/>
                </a:cubicBezTo>
                <a:lnTo>
                  <a:pt x="21600" y="21600"/>
                </a:lnTo>
                <a:close/>
              </a:path>
            </a:pathLst>
          </a:custGeom>
          <a:noFill/>
          <a:ln w="38100">
            <a:solidFill>
              <a:schemeClr val="tx1"/>
            </a:solidFill>
            <a:round/>
            <a:headEnd/>
            <a:tailEnd/>
          </a:ln>
        </p:spPr>
        <p:txBody>
          <a:bodyPr rot="10800000" wrap="none" anchor="ctr"/>
          <a:lstStyle/>
          <a:p>
            <a:endParaRPr lang="ru-RU">
              <a:latin typeface="Arial" charset="0"/>
            </a:endParaRPr>
          </a:p>
        </p:txBody>
      </p:sp>
      <p:sp>
        <p:nvSpPr>
          <p:cNvPr id="24579" name="Line 3"/>
          <p:cNvSpPr>
            <a:spLocks noChangeShapeType="1"/>
          </p:cNvSpPr>
          <p:nvPr/>
        </p:nvSpPr>
        <p:spPr bwMode="auto">
          <a:xfrm>
            <a:off x="1476375" y="1268413"/>
            <a:ext cx="6480175" cy="0"/>
          </a:xfrm>
          <a:prstGeom prst="line">
            <a:avLst/>
          </a:prstGeom>
          <a:noFill/>
          <a:ln w="38100">
            <a:solidFill>
              <a:srgbClr val="FF0000"/>
            </a:solidFill>
            <a:round/>
            <a:headEnd/>
            <a:tailEnd/>
          </a:ln>
        </p:spPr>
        <p:txBody>
          <a:bodyPr/>
          <a:lstStyle/>
          <a:p>
            <a:endParaRPr lang="ru-RU"/>
          </a:p>
        </p:txBody>
      </p:sp>
      <p:sp>
        <p:nvSpPr>
          <p:cNvPr id="2053" name="Text Box 4"/>
          <p:cNvSpPr txBox="1">
            <a:spLocks noChangeArrowheads="1"/>
          </p:cNvSpPr>
          <p:nvPr/>
        </p:nvSpPr>
        <p:spPr bwMode="auto">
          <a:xfrm>
            <a:off x="428625" y="2571750"/>
            <a:ext cx="5073650" cy="519113"/>
          </a:xfrm>
          <a:prstGeom prst="rect">
            <a:avLst/>
          </a:prstGeom>
          <a:noFill/>
          <a:ln w="9525">
            <a:noFill/>
            <a:miter lim="800000"/>
            <a:headEnd/>
            <a:tailEnd/>
          </a:ln>
        </p:spPr>
        <p:txBody>
          <a:bodyPr wrap="none">
            <a:spAutoFit/>
          </a:bodyPr>
          <a:lstStyle/>
          <a:p>
            <a:r>
              <a:rPr lang="ru-RU" sz="2800">
                <a:latin typeface="Arial" charset="0"/>
              </a:rPr>
              <a:t>1.Измерим длину окружности</a:t>
            </a:r>
          </a:p>
        </p:txBody>
      </p:sp>
      <p:sp>
        <p:nvSpPr>
          <p:cNvPr id="24582" name="Arc 6"/>
          <p:cNvSpPr>
            <a:spLocks/>
          </p:cNvSpPr>
          <p:nvPr/>
        </p:nvSpPr>
        <p:spPr bwMode="auto">
          <a:xfrm rot="10800000">
            <a:off x="6948488" y="1268413"/>
            <a:ext cx="1941512" cy="1943100"/>
          </a:xfrm>
          <a:custGeom>
            <a:avLst/>
            <a:gdLst>
              <a:gd name="T0" fmla="*/ 1948678351 w 43200"/>
              <a:gd name="T1" fmla="*/ 0 h 43200"/>
              <a:gd name="T2" fmla="*/ 1934245012 w 43200"/>
              <a:gd name="T3" fmla="*/ 182076 h 43200"/>
              <a:gd name="T4" fmla="*/ 1960751675 w 43200"/>
              <a:gd name="T5" fmla="*/ 1965566563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467" y="0"/>
                </a:moveTo>
                <a:cubicBezTo>
                  <a:pt x="21511" y="0"/>
                  <a:pt x="21555" y="-1"/>
                  <a:pt x="21600" y="0"/>
                </a:cubicBezTo>
                <a:cubicBezTo>
                  <a:pt x="33529" y="0"/>
                  <a:pt x="43200" y="9670"/>
                  <a:pt x="43200" y="21600"/>
                </a:cubicBezTo>
                <a:cubicBezTo>
                  <a:pt x="43200" y="33529"/>
                  <a:pt x="33529" y="43200"/>
                  <a:pt x="21600" y="43200"/>
                </a:cubicBezTo>
                <a:cubicBezTo>
                  <a:pt x="9670" y="43200"/>
                  <a:pt x="0" y="33529"/>
                  <a:pt x="0" y="21600"/>
                </a:cubicBezTo>
                <a:cubicBezTo>
                  <a:pt x="-1" y="9784"/>
                  <a:pt x="9493" y="161"/>
                  <a:pt x="21307" y="1"/>
                </a:cubicBezTo>
              </a:path>
              <a:path w="43200" h="43200" stroke="0" extrusionOk="0">
                <a:moveTo>
                  <a:pt x="21467" y="0"/>
                </a:moveTo>
                <a:cubicBezTo>
                  <a:pt x="21511" y="0"/>
                  <a:pt x="21555" y="-1"/>
                  <a:pt x="21600" y="0"/>
                </a:cubicBezTo>
                <a:cubicBezTo>
                  <a:pt x="33529" y="0"/>
                  <a:pt x="43200" y="9670"/>
                  <a:pt x="43200" y="21600"/>
                </a:cubicBezTo>
                <a:cubicBezTo>
                  <a:pt x="43200" y="33529"/>
                  <a:pt x="33529" y="43200"/>
                  <a:pt x="21600" y="43200"/>
                </a:cubicBezTo>
                <a:cubicBezTo>
                  <a:pt x="9670" y="43200"/>
                  <a:pt x="0" y="33529"/>
                  <a:pt x="0" y="21600"/>
                </a:cubicBezTo>
                <a:cubicBezTo>
                  <a:pt x="-1" y="9784"/>
                  <a:pt x="9493" y="161"/>
                  <a:pt x="21307" y="1"/>
                </a:cubicBezTo>
                <a:lnTo>
                  <a:pt x="21600" y="21600"/>
                </a:lnTo>
                <a:close/>
              </a:path>
            </a:pathLst>
          </a:custGeom>
          <a:noFill/>
          <a:ln w="38100">
            <a:solidFill>
              <a:srgbClr val="FF0000"/>
            </a:solidFill>
            <a:round/>
            <a:headEnd/>
            <a:tailEnd/>
          </a:ln>
        </p:spPr>
        <p:txBody>
          <a:bodyPr rot="10800000" wrap="none" anchor="ctr"/>
          <a:lstStyle/>
          <a:p>
            <a:endParaRPr lang="ru-RU">
              <a:latin typeface="Arial" charset="0"/>
            </a:endParaRPr>
          </a:p>
        </p:txBody>
      </p:sp>
      <p:sp>
        <p:nvSpPr>
          <p:cNvPr id="24585" name="Text Box 9"/>
          <p:cNvSpPr txBox="1">
            <a:spLocks noChangeArrowheads="1"/>
          </p:cNvSpPr>
          <p:nvPr/>
        </p:nvSpPr>
        <p:spPr bwMode="auto">
          <a:xfrm>
            <a:off x="428625" y="3219450"/>
            <a:ext cx="7416800" cy="519113"/>
          </a:xfrm>
          <a:prstGeom prst="rect">
            <a:avLst/>
          </a:prstGeom>
          <a:noFill/>
          <a:ln w="9525">
            <a:noFill/>
            <a:miter lim="800000"/>
            <a:headEnd/>
            <a:tailEnd/>
          </a:ln>
        </p:spPr>
        <p:txBody>
          <a:bodyPr>
            <a:spAutoFit/>
          </a:bodyPr>
          <a:lstStyle/>
          <a:p>
            <a:r>
              <a:rPr lang="ru-RU" sz="2800">
                <a:latin typeface="Arial" charset="0"/>
              </a:rPr>
              <a:t>2.Измерим диаметр окружности</a:t>
            </a:r>
          </a:p>
        </p:txBody>
      </p:sp>
      <p:sp>
        <p:nvSpPr>
          <p:cNvPr id="24586" name="Text Box 10"/>
          <p:cNvSpPr txBox="1">
            <a:spLocks noChangeArrowheads="1"/>
          </p:cNvSpPr>
          <p:nvPr/>
        </p:nvSpPr>
        <p:spPr bwMode="auto">
          <a:xfrm>
            <a:off x="428625" y="3867150"/>
            <a:ext cx="7993063" cy="946150"/>
          </a:xfrm>
          <a:prstGeom prst="rect">
            <a:avLst/>
          </a:prstGeom>
          <a:noFill/>
          <a:ln w="9525">
            <a:noFill/>
            <a:miter lim="800000"/>
            <a:headEnd/>
            <a:tailEnd/>
          </a:ln>
        </p:spPr>
        <p:txBody>
          <a:bodyPr>
            <a:spAutoFit/>
          </a:bodyPr>
          <a:lstStyle/>
          <a:p>
            <a:r>
              <a:rPr lang="ru-RU" sz="2800">
                <a:latin typeface="Arial" charset="0"/>
              </a:rPr>
              <a:t>3.Найдем отношение длины окружности к</a:t>
            </a:r>
          </a:p>
          <a:p>
            <a:r>
              <a:rPr lang="ru-RU" sz="2800">
                <a:latin typeface="Arial" charset="0"/>
              </a:rPr>
              <a:t>   диаметру</a:t>
            </a:r>
          </a:p>
        </p:txBody>
      </p:sp>
      <p:sp>
        <p:nvSpPr>
          <p:cNvPr id="24589" name="Line 13"/>
          <p:cNvSpPr>
            <a:spLocks noChangeShapeType="1"/>
          </p:cNvSpPr>
          <p:nvPr/>
        </p:nvSpPr>
        <p:spPr bwMode="auto">
          <a:xfrm>
            <a:off x="7956550" y="1125538"/>
            <a:ext cx="0" cy="1943100"/>
          </a:xfrm>
          <a:prstGeom prst="line">
            <a:avLst/>
          </a:prstGeom>
          <a:noFill/>
          <a:ln w="25400">
            <a:solidFill>
              <a:schemeClr val="tx1"/>
            </a:solidFill>
            <a:round/>
            <a:headEnd type="arrow" w="lg" len="lg"/>
            <a:tailEnd type="arrow" w="lg" len="lg"/>
          </a:ln>
        </p:spPr>
        <p:txBody>
          <a:bodyPr/>
          <a:lstStyle/>
          <a:p>
            <a:endParaRPr lang="ru-RU"/>
          </a:p>
        </p:txBody>
      </p:sp>
      <p:graphicFrame>
        <p:nvGraphicFramePr>
          <p:cNvPr id="9" name="Object 14"/>
          <p:cNvGraphicFramePr>
            <a:graphicFrameLocks noChangeAspect="1"/>
          </p:cNvGraphicFramePr>
          <p:nvPr/>
        </p:nvGraphicFramePr>
        <p:xfrm>
          <a:off x="3214688" y="4357688"/>
          <a:ext cx="785812" cy="1014412"/>
        </p:xfrm>
        <a:graphic>
          <a:graphicData uri="http://schemas.openxmlformats.org/presentationml/2006/ole">
            <p:oleObj spid="_x0000_s2050" name="Формула" r:id="rId3" imgW="304560" imgH="393480" progId="Equation.3">
              <p:embed/>
            </p:oleObj>
          </a:graphicData>
        </a:graphic>
      </p:graphicFrame>
      <p:sp>
        <p:nvSpPr>
          <p:cNvPr id="10" name="WordArt 2"/>
          <p:cNvSpPr>
            <a:spLocks noChangeArrowheads="1" noChangeShapeType="1" noTextEdit="1"/>
          </p:cNvSpPr>
          <p:nvPr/>
        </p:nvSpPr>
        <p:spPr bwMode="auto">
          <a:xfrm>
            <a:off x="285750" y="5643563"/>
            <a:ext cx="8642350" cy="785812"/>
          </a:xfrm>
          <a:prstGeom prst="rect">
            <a:avLst/>
          </a:prstGeom>
        </p:spPr>
        <p:txBody>
          <a:bodyPr wrap="none" fromWordArt="1">
            <a:prstTxWarp prst="textPlain">
              <a:avLst>
                <a:gd name="adj" fmla="val 50000"/>
              </a:avLst>
            </a:prstTxWarp>
          </a:bodyPr>
          <a:lstStyle/>
          <a:p>
            <a:pPr algn="ctr"/>
            <a:r>
              <a:rPr lang="ru-RU" sz="3600" b="1" kern="10">
                <a:ln w="9525">
                  <a:solidFill>
                    <a:srgbClr val="000000"/>
                  </a:solidFill>
                  <a:round/>
                  <a:headEnd/>
                  <a:tailEnd/>
                </a:ln>
                <a:solidFill>
                  <a:srgbClr val="009900"/>
                </a:solidFill>
                <a:latin typeface="Arial"/>
                <a:cs typeface="Arial"/>
              </a:rPr>
              <a:t>3, 141592653589793238462643...</a:t>
            </a:r>
          </a:p>
        </p:txBody>
      </p:sp>
      <p:sp>
        <p:nvSpPr>
          <p:cNvPr id="2059" name="WordArt 13"/>
          <p:cNvSpPr>
            <a:spLocks noChangeArrowheads="1" noChangeShapeType="1" noTextEdit="1"/>
          </p:cNvSpPr>
          <p:nvPr/>
        </p:nvSpPr>
        <p:spPr bwMode="auto">
          <a:xfrm>
            <a:off x="1258888" y="260350"/>
            <a:ext cx="6985000" cy="792163"/>
          </a:xfrm>
          <a:prstGeom prst="rect">
            <a:avLst/>
          </a:prstGeom>
        </p:spPr>
        <p:txBody>
          <a:bodyPr wrap="none" fromWordArt="1">
            <a:prstTxWarp prst="textPlain">
              <a:avLst>
                <a:gd name="adj" fmla="val 50000"/>
              </a:avLst>
            </a:prstTxWarp>
          </a:bodyPr>
          <a:lstStyle/>
          <a:p>
            <a:pPr algn="ctr"/>
            <a:r>
              <a:rPr lang="ru-RU" sz="3600" b="1" kern="10">
                <a:ln w="9525">
                  <a:solidFill>
                    <a:srgbClr val="000000"/>
                  </a:solidFill>
                  <a:round/>
                  <a:headEnd/>
                  <a:tailEnd/>
                </a:ln>
                <a:solidFill>
                  <a:srgbClr val="FFFFFF"/>
                </a:solidFill>
                <a:latin typeface="Arial"/>
                <a:cs typeface="Arial"/>
              </a:rPr>
              <a:t>Какое длинное число!..</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4582"/>
                                        </p:tgtEl>
                                        <p:attrNameLst>
                                          <p:attrName>style.visibility</p:attrName>
                                        </p:attrNameLst>
                                      </p:cBhvr>
                                      <p:to>
                                        <p:strVal val="visible"/>
                                      </p:to>
                                    </p:set>
                                    <p:animEffect transition="in" filter="wheel(1)">
                                      <p:cBhvr>
                                        <p:cTn id="7" dur="2000"/>
                                        <p:tgtEl>
                                          <p:spTgt spid="24582"/>
                                        </p:tgtEl>
                                      </p:cBhvr>
                                    </p:animEffect>
                                  </p:childTnLst>
                                </p:cTn>
                              </p:par>
                              <p:par>
                                <p:cTn id="8" presetID="22" presetClass="exit" presetSubtype="8" fill="hold" grpId="0" nodeType="withEffect">
                                  <p:stCondLst>
                                    <p:cond delay="0"/>
                                  </p:stCondLst>
                                  <p:childTnLst>
                                    <p:animEffect transition="out" filter="wipe(left)">
                                      <p:cBhvr>
                                        <p:cTn id="9" dur="2000"/>
                                        <p:tgtEl>
                                          <p:spTgt spid="24579"/>
                                        </p:tgtEl>
                                      </p:cBhvr>
                                    </p:animEffect>
                                    <p:set>
                                      <p:cBhvr>
                                        <p:cTn id="10" dur="1" fill="hold">
                                          <p:stCondLst>
                                            <p:cond delay="1999"/>
                                          </p:stCondLst>
                                        </p:cTn>
                                        <p:tgtEl>
                                          <p:spTgt spid="24579"/>
                                        </p:tgtEl>
                                        <p:attrNameLst>
                                          <p:attrName>style.visibility</p:attrName>
                                        </p:attrNameLst>
                                      </p:cBhvr>
                                      <p:to>
                                        <p:strVal val="hidden"/>
                                      </p:to>
                                    </p:se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24585"/>
                                        </p:tgtEl>
                                        <p:attrNameLst>
                                          <p:attrName>style.visibility</p:attrName>
                                        </p:attrNameLst>
                                      </p:cBhvr>
                                      <p:to>
                                        <p:strVal val="visible"/>
                                      </p:to>
                                    </p:set>
                                    <p:animEffect transition="in" filter="fade">
                                      <p:cBhvr>
                                        <p:cTn id="14" dur="2000"/>
                                        <p:tgtEl>
                                          <p:spTgt spid="2458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589"/>
                                        </p:tgtEl>
                                        <p:attrNameLst>
                                          <p:attrName>style.visibility</p:attrName>
                                        </p:attrNameLst>
                                      </p:cBhvr>
                                      <p:to>
                                        <p:strVal val="visible"/>
                                      </p:to>
                                    </p:set>
                                    <p:animEffect transition="in" filter="fade">
                                      <p:cBhvr>
                                        <p:cTn id="17" dur="2000"/>
                                        <p:tgtEl>
                                          <p:spTgt spid="2458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586"/>
                                        </p:tgtEl>
                                        <p:attrNameLst>
                                          <p:attrName>style.visibility</p:attrName>
                                        </p:attrNameLst>
                                      </p:cBhvr>
                                      <p:to>
                                        <p:strVal val="visible"/>
                                      </p:to>
                                    </p:set>
                                    <p:animEffect transition="in" filter="fade">
                                      <p:cBhvr>
                                        <p:cTn id="22" dur="2000"/>
                                        <p:tgtEl>
                                          <p:spTgt spid="24586"/>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p:bldP spid="24582" grpId="0" animBg="1"/>
      <p:bldP spid="24585" grpId="0"/>
      <p:bldP spid="24586" grpId="0"/>
      <p:bldP spid="2458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WordArt 2"/>
          <p:cNvSpPr>
            <a:spLocks noChangeArrowheads="1" noChangeShapeType="1" noTextEdit="1"/>
          </p:cNvSpPr>
          <p:nvPr/>
        </p:nvSpPr>
        <p:spPr bwMode="auto">
          <a:xfrm>
            <a:off x="250825" y="1628775"/>
            <a:ext cx="8642350" cy="785813"/>
          </a:xfrm>
          <a:prstGeom prst="rect">
            <a:avLst/>
          </a:prstGeom>
        </p:spPr>
        <p:txBody>
          <a:bodyPr wrap="none" fromWordArt="1">
            <a:prstTxWarp prst="textPlain">
              <a:avLst>
                <a:gd name="adj" fmla="val 50000"/>
              </a:avLst>
            </a:prstTxWarp>
          </a:bodyPr>
          <a:lstStyle/>
          <a:p>
            <a:pPr algn="ctr"/>
            <a:r>
              <a:rPr lang="ru-RU" sz="3600" b="1" kern="10">
                <a:ln w="9525">
                  <a:solidFill>
                    <a:srgbClr val="000000"/>
                  </a:solidFill>
                  <a:round/>
                  <a:headEnd/>
                  <a:tailEnd/>
                </a:ln>
                <a:solidFill>
                  <a:srgbClr val="009900"/>
                </a:solidFill>
                <a:latin typeface="Arial"/>
                <a:cs typeface="Arial"/>
              </a:rPr>
              <a:t>3, 141592653589793238462643...</a:t>
            </a:r>
          </a:p>
        </p:txBody>
      </p:sp>
      <p:sp>
        <p:nvSpPr>
          <p:cNvPr id="19458" name="TextBox 3"/>
          <p:cNvSpPr txBox="1">
            <a:spLocks noChangeArrowheads="1"/>
          </p:cNvSpPr>
          <p:nvPr/>
        </p:nvSpPr>
        <p:spPr bwMode="auto">
          <a:xfrm>
            <a:off x="5940425" y="2997200"/>
            <a:ext cx="954088" cy="1920875"/>
          </a:xfrm>
          <a:prstGeom prst="rect">
            <a:avLst/>
          </a:prstGeom>
          <a:noFill/>
          <a:ln w="9525">
            <a:noFill/>
            <a:miter lim="800000"/>
            <a:headEnd/>
            <a:tailEnd/>
          </a:ln>
        </p:spPr>
        <p:txBody>
          <a:bodyPr wrap="none">
            <a:spAutoFit/>
          </a:bodyPr>
          <a:lstStyle/>
          <a:p>
            <a:r>
              <a:rPr lang="el-GR" sz="12000">
                <a:latin typeface="Times New Roman" pitchFamily="18" charset="0"/>
                <a:cs typeface="Times New Roman" pitchFamily="18" charset="0"/>
              </a:rPr>
              <a:t>π</a:t>
            </a:r>
            <a:endParaRPr lang="ru-RU" sz="12000">
              <a:latin typeface="Times New Roman" pitchFamily="18" charset="0"/>
              <a:cs typeface="Times New Roman" pitchFamily="18" charset="0"/>
            </a:endParaRPr>
          </a:p>
        </p:txBody>
      </p:sp>
      <p:sp>
        <p:nvSpPr>
          <p:cNvPr id="19459" name="WordArt 2"/>
          <p:cNvSpPr>
            <a:spLocks noChangeArrowheads="1" noChangeShapeType="1" noTextEdit="1"/>
          </p:cNvSpPr>
          <p:nvPr/>
        </p:nvSpPr>
        <p:spPr bwMode="auto">
          <a:xfrm>
            <a:off x="7092950" y="3789363"/>
            <a:ext cx="1428750" cy="785812"/>
          </a:xfrm>
          <a:prstGeom prst="rect">
            <a:avLst/>
          </a:prstGeom>
        </p:spPr>
        <p:txBody>
          <a:bodyPr wrap="none" fromWordArt="1">
            <a:prstTxWarp prst="textPlain">
              <a:avLst>
                <a:gd name="adj" fmla="val 50000"/>
              </a:avLst>
            </a:prstTxWarp>
          </a:bodyPr>
          <a:lstStyle/>
          <a:p>
            <a:pPr algn="ctr"/>
            <a:r>
              <a:rPr lang="ru-RU" sz="3600" b="1" kern="10">
                <a:ln w="9525">
                  <a:solidFill>
                    <a:srgbClr val="000000"/>
                  </a:solidFill>
                  <a:round/>
                  <a:headEnd/>
                  <a:tailEnd/>
                </a:ln>
                <a:solidFill>
                  <a:srgbClr val="009900"/>
                </a:solidFill>
                <a:latin typeface="Arial"/>
                <a:cs typeface="Arial"/>
              </a:rPr>
              <a:t>≈ 3, 14</a:t>
            </a:r>
          </a:p>
        </p:txBody>
      </p:sp>
      <p:pic>
        <p:nvPicPr>
          <p:cNvPr id="19460" name="Picture 6" descr="j0387694"/>
          <p:cNvPicPr>
            <a:picLocks noChangeAspect="1" noChangeArrowheads="1"/>
          </p:cNvPicPr>
          <p:nvPr/>
        </p:nvPicPr>
        <p:blipFill>
          <a:blip r:embed="rId2"/>
          <a:srcRect/>
          <a:stretch>
            <a:fillRect/>
          </a:stretch>
        </p:blipFill>
        <p:spPr bwMode="auto">
          <a:xfrm>
            <a:off x="971550" y="3068638"/>
            <a:ext cx="3657600" cy="2609850"/>
          </a:xfrm>
          <a:prstGeom prst="rect">
            <a:avLst/>
          </a:prstGeom>
          <a:noFill/>
          <a:ln w="25400">
            <a:solidFill>
              <a:schemeClr val="bg1"/>
            </a:solidFill>
            <a:miter lim="800000"/>
            <a:headEnd/>
            <a:tailEnd/>
          </a:ln>
        </p:spPr>
      </p:pic>
      <p:sp>
        <p:nvSpPr>
          <p:cNvPr id="19461" name="WordArt 9"/>
          <p:cNvSpPr>
            <a:spLocks noChangeArrowheads="1" noChangeShapeType="1" noTextEdit="1"/>
          </p:cNvSpPr>
          <p:nvPr/>
        </p:nvSpPr>
        <p:spPr bwMode="auto">
          <a:xfrm>
            <a:off x="2339975" y="333375"/>
            <a:ext cx="4319588" cy="792163"/>
          </a:xfrm>
          <a:prstGeom prst="rect">
            <a:avLst/>
          </a:prstGeom>
        </p:spPr>
        <p:txBody>
          <a:bodyPr wrap="none" fromWordArt="1">
            <a:prstTxWarp prst="textPlain">
              <a:avLst>
                <a:gd name="adj" fmla="val 50000"/>
              </a:avLst>
            </a:prstTxWarp>
          </a:bodyPr>
          <a:lstStyle/>
          <a:p>
            <a:pPr algn="ctr"/>
            <a:r>
              <a:rPr lang="ru-RU" sz="3600" b="1" kern="10">
                <a:ln w="9525">
                  <a:solidFill>
                    <a:srgbClr val="000000"/>
                  </a:solidFill>
                  <a:round/>
                  <a:headEnd/>
                  <a:tailEnd/>
                </a:ln>
                <a:solidFill>
                  <a:srgbClr val="FFFFFF"/>
                </a:solidFill>
                <a:latin typeface="Arial"/>
                <a:cs typeface="Arial"/>
              </a:rPr>
              <a:t>Число "пи"</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457200" y="1600200"/>
            <a:ext cx="8291513" cy="4997450"/>
          </a:xfrm>
        </p:spPr>
        <p:txBody>
          <a:bodyPr/>
          <a:lstStyle/>
          <a:p>
            <a:pPr algn="just" eaLnBrk="1" hangingPunct="1">
              <a:lnSpc>
                <a:spcPct val="80000"/>
              </a:lnSpc>
              <a:buFont typeface="Wingdings" pitchFamily="2" charset="2"/>
              <a:buNone/>
              <a:defRPr/>
            </a:pPr>
            <a:r>
              <a:rPr lang="ru-RU" sz="2400" b="1" dirty="0"/>
              <a:t>        Чистая математика находится в постоянном движении и выражена в поэзии логических идей… </a:t>
            </a:r>
          </a:p>
          <a:p>
            <a:pPr algn="just" eaLnBrk="1" hangingPunct="1">
              <a:lnSpc>
                <a:spcPct val="80000"/>
              </a:lnSpc>
              <a:buFont typeface="Wingdings" pitchFamily="2" charset="2"/>
              <a:buNone/>
              <a:defRPr/>
            </a:pPr>
            <a:r>
              <a:rPr lang="ru-RU" sz="2400" b="1" dirty="0"/>
              <a:t>         И стихотворение и уравнение  являются деталями от одного производного. Они берут нас за душу и позволяют нам развиваться. </a:t>
            </a:r>
          </a:p>
          <a:p>
            <a:pPr algn="just" eaLnBrk="1" hangingPunct="1">
              <a:lnSpc>
                <a:spcPct val="80000"/>
              </a:lnSpc>
              <a:buFont typeface="Wingdings" pitchFamily="2" charset="2"/>
              <a:buNone/>
              <a:defRPr/>
            </a:pPr>
            <a:r>
              <a:rPr lang="ru-RU" sz="2400" b="1" dirty="0"/>
              <a:t>         Математика и поэзия не являются истинами, которые ждут, чтобы их обнаружили в конце объемной таблицы, они являются искусственными языками, которые расширяют наши горизонты понимания. </a:t>
            </a:r>
          </a:p>
          <a:p>
            <a:pPr algn="just" eaLnBrk="1" hangingPunct="1">
              <a:lnSpc>
                <a:spcPct val="80000"/>
              </a:lnSpc>
              <a:buFont typeface="Wingdings" pitchFamily="2" charset="2"/>
              <a:buNone/>
              <a:defRPr/>
            </a:pPr>
            <a:r>
              <a:rPr lang="ru-RU" sz="2400" b="1" dirty="0"/>
              <a:t>                                                 А. </a:t>
            </a:r>
            <a:r>
              <a:rPr lang="ru-RU" sz="2400" b="1" dirty="0" err="1"/>
              <a:t>Энштейн</a:t>
            </a:r>
            <a:endParaRPr lang="ru-RU" sz="2400" b="1" dirty="0"/>
          </a:p>
        </p:txBody>
      </p:sp>
      <p:sp>
        <p:nvSpPr>
          <p:cNvPr id="20482" name="WordArt 4"/>
          <p:cNvSpPr>
            <a:spLocks noChangeArrowheads="1" noChangeShapeType="1" noTextEdit="1"/>
          </p:cNvSpPr>
          <p:nvPr/>
        </p:nvSpPr>
        <p:spPr bwMode="auto">
          <a:xfrm>
            <a:off x="457200" y="277813"/>
            <a:ext cx="8229600" cy="1139825"/>
          </a:xfrm>
          <a:prstGeom prst="rect">
            <a:avLst/>
          </a:prstGeom>
        </p:spPr>
        <p:txBody>
          <a:bodyPr wrap="none" fromWordArt="1">
            <a:prstTxWarp prst="textPlain">
              <a:avLst>
                <a:gd name="adj" fmla="val 50000"/>
              </a:avLst>
            </a:prstTxWarp>
          </a:bodyPr>
          <a:lstStyle/>
          <a:p>
            <a:r>
              <a:rPr lang="ru-RU" sz="3600" b="1" kern="10" dirty="0">
                <a:ln w="9525">
                  <a:solidFill>
                    <a:srgbClr val="000000"/>
                  </a:solidFill>
                  <a:round/>
                  <a:headEnd/>
                  <a:tailEnd/>
                </a:ln>
                <a:solidFill>
                  <a:srgbClr val="FFFFFF"/>
                </a:solidFill>
                <a:latin typeface="Arial"/>
                <a:cs typeface="Arial"/>
              </a:rPr>
              <a:t>Поэзия логических идей</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457200" y="1600200"/>
            <a:ext cx="8291513" cy="4924425"/>
          </a:xfrm>
        </p:spPr>
        <p:txBody>
          <a:bodyPr/>
          <a:lstStyle/>
          <a:p>
            <a:pPr algn="just" eaLnBrk="1" hangingPunct="1">
              <a:lnSpc>
                <a:spcPct val="90000"/>
              </a:lnSpc>
              <a:buFont typeface="Wingdings" pitchFamily="2" charset="2"/>
              <a:buNone/>
              <a:defRPr/>
            </a:pPr>
            <a:r>
              <a:rPr lang="ru-RU" sz="2800" b="1"/>
              <a:t>        Галилей сказал: "Вся философия написана в этой великой книге – я подразумеваю Вселенную – которая непрерывно открыта для нашего пристального взгляда, но она не может быть усвоена, если мы не научимся постигать ее в большем объеме, как и ее язык, который способен преобразить сущность всего находящегося вокруг нас. Все это написано на языке математики …"</a:t>
            </a:r>
          </a:p>
          <a:p>
            <a:pPr eaLnBrk="1" hangingPunct="1">
              <a:defRPr/>
            </a:pPr>
            <a:endParaRPr lang="ru-RU" sz="2800"/>
          </a:p>
        </p:txBody>
      </p:sp>
      <p:sp>
        <p:nvSpPr>
          <p:cNvPr id="21506" name="WordArt 4"/>
          <p:cNvSpPr>
            <a:spLocks noChangeArrowheads="1" noChangeShapeType="1" noTextEdit="1"/>
          </p:cNvSpPr>
          <p:nvPr/>
        </p:nvSpPr>
        <p:spPr bwMode="auto">
          <a:xfrm>
            <a:off x="684213" y="333375"/>
            <a:ext cx="7848600" cy="892175"/>
          </a:xfrm>
          <a:prstGeom prst="rect">
            <a:avLst/>
          </a:prstGeom>
        </p:spPr>
        <p:txBody>
          <a:bodyPr wrap="none" fromWordArt="1">
            <a:prstTxWarp prst="textPlain">
              <a:avLst>
                <a:gd name="adj" fmla="val 50000"/>
              </a:avLst>
            </a:prstTxWarp>
          </a:bodyPr>
          <a:lstStyle/>
          <a:p>
            <a:pPr algn="ctr"/>
            <a:r>
              <a:rPr lang="ru-RU" sz="3600" b="1" kern="10">
                <a:ln w="9525">
                  <a:solidFill>
                    <a:srgbClr val="000000"/>
                  </a:solidFill>
                  <a:round/>
                  <a:headEnd/>
                  <a:tailEnd/>
                </a:ln>
                <a:solidFill>
                  <a:srgbClr val="FFFFFF"/>
                </a:solidFill>
                <a:latin typeface="Arial"/>
                <a:cs typeface="Arial"/>
              </a:rPr>
              <a:t>Как прочитать книгу Вселенной</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3059113" y="1600200"/>
            <a:ext cx="5905500" cy="4997450"/>
          </a:xfrm>
        </p:spPr>
        <p:txBody>
          <a:bodyPr/>
          <a:lstStyle/>
          <a:p>
            <a:pPr algn="just" eaLnBrk="1" hangingPunct="1">
              <a:lnSpc>
                <a:spcPct val="80000"/>
              </a:lnSpc>
              <a:buFont typeface="Wingdings" pitchFamily="2" charset="2"/>
              <a:buNone/>
              <a:defRPr/>
            </a:pPr>
            <a:r>
              <a:rPr lang="ru-RU" sz="2400" b="1"/>
              <a:t>       Ньютон не видел в своей работе ответа на то, что он смог прочесть великую книгу Вселенной, при этом описывая себя "как мальчика, играющего на берегу, который откладывает поближе…   более симпатичные раковины до тех пор, пока большой океан истины не выложит все до единой перед ним". А ведь одухотворенный портрет Ньютона нарисовал знаменитый поэт и художник Уильям Блейк.</a:t>
            </a:r>
          </a:p>
          <a:p>
            <a:pPr eaLnBrk="1" hangingPunct="1">
              <a:defRPr/>
            </a:pPr>
            <a:endParaRPr lang="ru-RU" sz="2800"/>
          </a:p>
        </p:txBody>
      </p:sp>
      <p:sp>
        <p:nvSpPr>
          <p:cNvPr id="22530" name="WordArt 4"/>
          <p:cNvSpPr>
            <a:spLocks noChangeArrowheads="1" noChangeShapeType="1" noTextEdit="1"/>
          </p:cNvSpPr>
          <p:nvPr/>
        </p:nvSpPr>
        <p:spPr bwMode="auto">
          <a:xfrm>
            <a:off x="323850" y="260350"/>
            <a:ext cx="8424863" cy="1223963"/>
          </a:xfrm>
          <a:prstGeom prst="rect">
            <a:avLst/>
          </a:prstGeom>
        </p:spPr>
        <p:txBody>
          <a:bodyPr wrap="none" fromWordArt="1">
            <a:prstTxWarp prst="textPlain">
              <a:avLst>
                <a:gd name="adj" fmla="val 50000"/>
              </a:avLst>
            </a:prstTxWarp>
          </a:bodyPr>
          <a:lstStyle/>
          <a:p>
            <a:pPr algn="ctr"/>
            <a:r>
              <a:rPr lang="ru-RU" sz="3600" b="1" kern="10">
                <a:ln w="9525">
                  <a:solidFill>
                    <a:srgbClr val="000000"/>
                  </a:solidFill>
                  <a:round/>
                  <a:headEnd/>
                  <a:tailEnd/>
                </a:ln>
                <a:solidFill>
                  <a:srgbClr val="FFFFFF"/>
                </a:solidFill>
                <a:latin typeface="Arial"/>
                <a:cs typeface="Arial"/>
              </a:rPr>
              <a:t>Ньютон перед океаном истины.</a:t>
            </a:r>
          </a:p>
        </p:txBody>
      </p:sp>
      <p:pic>
        <p:nvPicPr>
          <p:cNvPr id="22531" name="Picture 1" descr="C:\Users\User\Downloads\i ньютон.jpg"/>
          <p:cNvPicPr>
            <a:picLocks noChangeAspect="1" noChangeArrowheads="1"/>
          </p:cNvPicPr>
          <p:nvPr/>
        </p:nvPicPr>
        <p:blipFill>
          <a:blip r:embed="rId2"/>
          <a:srcRect/>
          <a:stretch>
            <a:fillRect/>
          </a:stretch>
        </p:blipFill>
        <p:spPr bwMode="auto">
          <a:xfrm>
            <a:off x="179388" y="1916113"/>
            <a:ext cx="3024187" cy="2881312"/>
          </a:xfrm>
          <a:prstGeom prst="rect">
            <a:avLst/>
          </a:prstGeom>
          <a:noFill/>
          <a:ln w="9525">
            <a:noFill/>
            <a:miter lim="800000"/>
            <a:headEnd/>
            <a:tailEnd/>
          </a:ln>
        </p:spPr>
      </p:pic>
      <p:sp>
        <p:nvSpPr>
          <p:cNvPr id="22532" name="Text Box 8"/>
          <p:cNvSpPr txBox="1">
            <a:spLocks noChangeArrowheads="1"/>
          </p:cNvSpPr>
          <p:nvPr/>
        </p:nvSpPr>
        <p:spPr bwMode="auto">
          <a:xfrm>
            <a:off x="0" y="5084763"/>
            <a:ext cx="3600450" cy="701675"/>
          </a:xfrm>
          <a:prstGeom prst="rect">
            <a:avLst/>
          </a:prstGeom>
          <a:noFill/>
          <a:ln w="9525">
            <a:noFill/>
            <a:miter lim="800000"/>
            <a:headEnd/>
            <a:tailEnd/>
          </a:ln>
        </p:spPr>
        <p:txBody>
          <a:bodyPr>
            <a:spAutoFit/>
          </a:bodyPr>
          <a:lstStyle/>
          <a:p>
            <a:r>
              <a:rPr lang="ru-RU" sz="2000" b="1"/>
              <a:t>Уильям Блейк</a:t>
            </a:r>
          </a:p>
          <a:p>
            <a:r>
              <a:rPr lang="ru-RU" sz="2000" b="1"/>
              <a:t>«Портрет Ньютона»</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Склон">
  <a:themeElements>
    <a:clrScheme name="Склон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Склон">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клон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Склон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Склон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Склон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Склон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Склон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Склон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506</TotalTime>
  <Words>757</Words>
  <Application>Microsoft Office PowerPoint</Application>
  <PresentationFormat>Экран (4:3)</PresentationFormat>
  <Paragraphs>103</Paragraphs>
  <Slides>19</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19</vt:i4>
      </vt:variant>
    </vt:vector>
  </HeadingPairs>
  <TitlesOfParts>
    <vt:vector size="21" baseType="lpstr">
      <vt:lpstr>Склон</vt:lpstr>
      <vt:lpstr>Формула</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О вычислениях значения числа π на современном этапе</vt:lpstr>
      <vt:lpstr>Слайд 17</vt:lpstr>
      <vt:lpstr>Слайд 18</vt:lpstr>
      <vt:lpstr>Слайд 19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administrator</cp:lastModifiedBy>
  <cp:revision>66</cp:revision>
  <dcterms:created xsi:type="dcterms:W3CDTF">2010-01-19T07:10:28Z</dcterms:created>
  <dcterms:modified xsi:type="dcterms:W3CDTF">2012-03-17T00:06:43Z</dcterms:modified>
</cp:coreProperties>
</file>