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4" r:id="rId7"/>
    <p:sldId id="262" r:id="rId8"/>
    <p:sldId id="261" r:id="rId9"/>
    <p:sldId id="263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5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23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3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88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96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84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71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8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1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40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5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D597-1F5B-42AC-94BD-4C8DCBE667E8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673D-6B2C-41F2-AE55-CFBF34A78F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7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309634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Программирование.</a:t>
            </a:r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9600" b="1" i="1" dirty="0" smtClean="0">
                <a:solidFill>
                  <a:srgbClr val="C00000"/>
                </a:solidFill>
              </a:rPr>
              <a:t>ABC</a:t>
            </a:r>
            <a:r>
              <a:rPr lang="ru-RU" sz="9600" b="1" i="1" dirty="0" smtClean="0">
                <a:solidFill>
                  <a:srgbClr val="C00000"/>
                </a:solidFill>
              </a:rPr>
              <a:t> </a:t>
            </a:r>
            <a:r>
              <a:rPr lang="en-US" sz="9600" b="1" i="1" dirty="0" smtClean="0">
                <a:solidFill>
                  <a:srgbClr val="C00000"/>
                </a:solidFill>
              </a:rPr>
              <a:t>Pascal</a:t>
            </a:r>
            <a:r>
              <a:rPr lang="ru-RU" sz="9600" b="1" i="1" dirty="0">
                <a:solidFill>
                  <a:srgbClr val="C00000"/>
                </a:solidFill>
              </a:rPr>
              <a:t/>
            </a:r>
            <a:br>
              <a:rPr lang="ru-RU" sz="9600" b="1" i="1" dirty="0">
                <a:solidFill>
                  <a:srgbClr val="C00000"/>
                </a:solidFill>
              </a:rPr>
            </a:b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550912"/>
          </a:xfrm>
        </p:spPr>
        <p:txBody>
          <a:bodyPr>
            <a:normAutofit lnSpcReduction="10000"/>
          </a:bodyPr>
          <a:lstStyle/>
          <a:p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3"/>
            <a:ext cx="8229600" cy="367240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Имена переменных: </a:t>
            </a:r>
            <a:r>
              <a:rPr lang="ru-RU" dirty="0" smtClean="0"/>
              <a:t>х, х1, </a:t>
            </a:r>
            <a:r>
              <a:rPr lang="en-US" dirty="0" smtClean="0"/>
              <a:t>pr_1, summa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ru-RU" dirty="0" smtClean="0"/>
              <a:t>После</a:t>
            </a:r>
            <a:r>
              <a:rPr lang="ru-RU" b="1" dirty="0" smtClean="0"/>
              <a:t> </a:t>
            </a:r>
            <a:r>
              <a:rPr lang="en-US" b="1" dirty="0" err="1" smtClean="0"/>
              <a:t>Var</a:t>
            </a:r>
            <a:r>
              <a:rPr lang="ru-RU" b="1" dirty="0" smtClean="0"/>
              <a:t> </a:t>
            </a:r>
            <a:r>
              <a:rPr lang="ru-RU" dirty="0" smtClean="0"/>
              <a:t>записываются имена переменных для:</a:t>
            </a:r>
          </a:p>
          <a:p>
            <a:r>
              <a:rPr lang="ru-RU" dirty="0" smtClean="0"/>
              <a:t>хранения данных;</a:t>
            </a:r>
          </a:p>
          <a:p>
            <a:r>
              <a:rPr lang="ru-RU" dirty="0" smtClean="0"/>
              <a:t>результатов вычисления;</a:t>
            </a:r>
          </a:p>
          <a:p>
            <a:r>
              <a:rPr lang="ru-RU" dirty="0" smtClean="0"/>
              <a:t>промежуточных данных.</a:t>
            </a:r>
          </a:p>
          <a:p>
            <a:pPr marL="0" indent="0">
              <a:buNone/>
            </a:pPr>
            <a:r>
              <a:rPr lang="ru-RU" b="1" dirty="0" smtClean="0"/>
              <a:t>Типы переменных:</a:t>
            </a:r>
          </a:p>
          <a:p>
            <a:pPr marL="0" indent="0">
              <a:buNone/>
            </a:pPr>
            <a:r>
              <a:rPr lang="en-US" b="1" dirty="0" smtClean="0"/>
              <a:t>Integer – </a:t>
            </a:r>
            <a:r>
              <a:rPr lang="ru-RU" b="1" dirty="0" smtClean="0"/>
              <a:t>целый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Real - </a:t>
            </a:r>
            <a:r>
              <a:rPr lang="ru-RU" b="1" dirty="0" smtClean="0"/>
              <a:t>вещественный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46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4149080"/>
            <a:ext cx="8712968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Действия в АВС</a:t>
            </a:r>
            <a:r>
              <a:rPr lang="en-US" b="1" dirty="0" smtClean="0"/>
              <a:t>Pascal</a:t>
            </a:r>
          </a:p>
          <a:p>
            <a:pPr marL="0" indent="0" algn="ctr">
              <a:buNone/>
            </a:pPr>
            <a:r>
              <a:rPr lang="ru-RU" b="1" dirty="0" smtClean="0"/>
              <a:t>*</a:t>
            </a:r>
            <a:r>
              <a:rPr lang="en-US" b="1" dirty="0" smtClean="0"/>
              <a:t>- </a:t>
            </a:r>
            <a:r>
              <a:rPr lang="ru-RU" dirty="0" smtClean="0"/>
              <a:t>умножение</a:t>
            </a:r>
          </a:p>
          <a:p>
            <a:pPr marL="0" indent="0" algn="ctr">
              <a:buNone/>
            </a:pPr>
            <a:r>
              <a:rPr lang="ru-RU" dirty="0" smtClean="0"/>
              <a:t> / - деление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Оператор присваивания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411760" y="1628800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292080" y="1613198"/>
            <a:ext cx="576064" cy="447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215516" y="2276872"/>
            <a:ext cx="8712968" cy="15841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/>
              <a:t>- переменная                              -  </a:t>
            </a:r>
            <a:r>
              <a:rPr lang="ru-RU" b="1" dirty="0"/>
              <a:t>выражение</a:t>
            </a:r>
            <a:endParaRPr lang="en-US" dirty="0"/>
          </a:p>
          <a:p>
            <a:pPr marL="0" indent="0">
              <a:buFont typeface="Arial" pitchFamily="34" charset="0"/>
              <a:buNone/>
            </a:pPr>
            <a:r>
              <a:rPr lang="ru-RU" b="1" dirty="0" smtClean="0"/>
              <a:t>в программе                               -  числа</a:t>
            </a:r>
          </a:p>
          <a:p>
            <a:pPr marL="0" indent="0">
              <a:buFont typeface="Arial" pitchFamily="34" charset="0"/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            -  переменная</a:t>
            </a:r>
            <a:endParaRPr lang="ru-RU" dirty="0" smtClean="0"/>
          </a:p>
          <a:p>
            <a:pPr marL="0" indent="0" algn="ctr"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7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Команды ввода и вывода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15516" y="1196752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(a);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ввод  данных с клавиатуры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Font typeface="Arial" pitchFamily="34" charset="0"/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15516" y="1798948"/>
            <a:ext cx="8712968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Read (alpha, beta, gamma);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260631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/>
              <a:t>program Pr4;</a:t>
            </a:r>
          </a:p>
          <a:p>
            <a:r>
              <a:rPr lang="es-ES" sz="2400" b="1" dirty="0"/>
              <a:t>uses crt;</a:t>
            </a:r>
          </a:p>
          <a:p>
            <a:r>
              <a:rPr lang="es-ES" sz="2400" b="1" dirty="0"/>
              <a:t> var x, y, z: real;</a:t>
            </a:r>
          </a:p>
          <a:p>
            <a:r>
              <a:rPr lang="es-ES" sz="2400" b="1" dirty="0"/>
              <a:t>  </a:t>
            </a:r>
            <a:r>
              <a:rPr lang="es-ES" sz="2400" b="1" dirty="0" smtClean="0"/>
              <a:t>begin</a:t>
            </a:r>
          </a:p>
          <a:p>
            <a:r>
              <a:rPr lang="es-ES" sz="2400" b="1" dirty="0" smtClean="0"/>
              <a:t>   read (x,y);</a:t>
            </a:r>
            <a:endParaRPr lang="es-ES" sz="2400" b="1" dirty="0"/>
          </a:p>
          <a:p>
            <a:r>
              <a:rPr lang="es-ES" sz="2400" b="1" dirty="0" smtClean="0"/>
              <a:t>   z</a:t>
            </a:r>
            <a:r>
              <a:rPr lang="es-ES" sz="2400" b="1" dirty="0"/>
              <a:t>:=x+y;</a:t>
            </a:r>
          </a:p>
          <a:p>
            <a:r>
              <a:rPr lang="es-ES" sz="2400" b="1" dirty="0"/>
              <a:t>   </a:t>
            </a:r>
            <a:r>
              <a:rPr lang="es-ES" sz="2400" b="1" dirty="0" smtClean="0"/>
              <a:t>write(z</a:t>
            </a:r>
            <a:r>
              <a:rPr lang="es-ES" sz="2400" b="1" dirty="0"/>
              <a:t>);</a:t>
            </a:r>
          </a:p>
          <a:p>
            <a:r>
              <a:rPr lang="es-ES" sz="2400" b="1" dirty="0"/>
              <a:t>end.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36282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Комментарии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126876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4000" b="1" dirty="0"/>
              <a:t>program Pr4;</a:t>
            </a:r>
          </a:p>
          <a:p>
            <a:r>
              <a:rPr lang="es-ES" sz="4000" b="1" dirty="0"/>
              <a:t>uses crt;</a:t>
            </a:r>
          </a:p>
          <a:p>
            <a:r>
              <a:rPr lang="es-ES" sz="4000" b="1" dirty="0"/>
              <a:t> var x, y, z: real;</a:t>
            </a:r>
          </a:p>
          <a:p>
            <a:r>
              <a:rPr lang="es-ES" sz="4000" b="1" dirty="0"/>
              <a:t>  </a:t>
            </a:r>
            <a:r>
              <a:rPr lang="es-ES" sz="4000" b="1" dirty="0" smtClean="0"/>
              <a:t>begin</a:t>
            </a:r>
          </a:p>
          <a:p>
            <a:r>
              <a:rPr lang="es-ES" sz="4000" b="1" dirty="0" smtClean="0"/>
              <a:t>   read (x,y);</a:t>
            </a:r>
            <a:endParaRPr lang="es-ES" sz="4000" b="1" dirty="0"/>
          </a:p>
          <a:p>
            <a:r>
              <a:rPr lang="es-ES" sz="4000" b="1" dirty="0" smtClean="0"/>
              <a:t>   z</a:t>
            </a:r>
            <a:r>
              <a:rPr lang="es-ES" sz="4000" b="1" dirty="0"/>
              <a:t>:=x+y;</a:t>
            </a:r>
          </a:p>
          <a:p>
            <a:r>
              <a:rPr lang="es-ES" sz="4000" b="1" dirty="0">
                <a:solidFill>
                  <a:srgbClr val="FF0000"/>
                </a:solidFill>
              </a:rPr>
              <a:t>   </a:t>
            </a:r>
            <a:r>
              <a:rPr lang="es-ES" sz="4000" b="1" dirty="0" smtClean="0">
                <a:solidFill>
                  <a:srgbClr val="FF0000"/>
                </a:solidFill>
              </a:rPr>
              <a:t>write(</a:t>
            </a:r>
            <a:r>
              <a:rPr lang="en-US" sz="4000" b="1" dirty="0" smtClean="0">
                <a:solidFill>
                  <a:srgbClr val="FF0000"/>
                </a:solidFill>
              </a:rPr>
              <a:t>‘</a:t>
            </a:r>
            <a:r>
              <a:rPr lang="ru-RU" sz="4000" b="1" dirty="0" smtClean="0">
                <a:solidFill>
                  <a:srgbClr val="FF0000"/>
                </a:solidFill>
              </a:rPr>
              <a:t>сумма</a:t>
            </a:r>
            <a:r>
              <a:rPr lang="en-US" sz="4000" b="1" dirty="0">
                <a:solidFill>
                  <a:srgbClr val="FF0000"/>
                </a:solidFill>
              </a:rPr>
              <a:t>=</a:t>
            </a:r>
            <a:r>
              <a:rPr lang="en-US" sz="4000" b="1" dirty="0" smtClean="0">
                <a:solidFill>
                  <a:srgbClr val="FF0000"/>
                </a:solidFill>
              </a:rPr>
              <a:t>’, </a:t>
            </a:r>
            <a:r>
              <a:rPr lang="es-ES" sz="4000" b="1" dirty="0" smtClean="0">
                <a:solidFill>
                  <a:srgbClr val="FF0000"/>
                </a:solidFill>
              </a:rPr>
              <a:t>z</a:t>
            </a:r>
            <a:r>
              <a:rPr lang="es-ES" sz="4000" b="1" dirty="0">
                <a:solidFill>
                  <a:srgbClr val="FF0000"/>
                </a:solidFill>
              </a:rPr>
              <a:t>);</a:t>
            </a:r>
          </a:p>
          <a:p>
            <a:r>
              <a:rPr lang="es-ES" sz="4000" b="1" dirty="0"/>
              <a:t>end.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43129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1350100"/>
                  </p:ext>
                </p:extLst>
              </p:nvPr>
            </p:nvGraphicFramePr>
            <p:xfrm>
              <a:off x="719571" y="1412776"/>
              <a:ext cx="7704857" cy="457986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49392"/>
                    <a:gridCol w="1348411"/>
                    <a:gridCol w="1711475"/>
                    <a:gridCol w="3395579"/>
                  </a:tblGrid>
                  <a:tr h="9986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Обозначение в </a:t>
                          </a:r>
                          <a:r>
                            <a:rPr lang="en-US" sz="2000" dirty="0">
                              <a:effectLst/>
                            </a:rPr>
                            <a:t>Pascal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err="1" smtClean="0">
                              <a:effectLst/>
                            </a:rPr>
                            <a:t>Обозначе-ние</a:t>
                          </a:r>
                          <a:r>
                            <a:rPr lang="ru-RU" sz="2000" dirty="0" smtClean="0">
                              <a:effectLst/>
                            </a:rPr>
                            <a:t> </a:t>
                          </a:r>
                          <a:r>
                            <a:rPr lang="ru-RU" sz="2000" dirty="0">
                              <a:effectLst/>
                            </a:rPr>
                            <a:t>в </a:t>
                          </a:r>
                          <a:r>
                            <a:rPr lang="ru-RU" sz="2000" dirty="0" err="1" smtClean="0">
                              <a:effectLst/>
                            </a:rPr>
                            <a:t>матема</a:t>
                          </a:r>
                          <a:r>
                            <a:rPr lang="ru-RU" sz="2000" dirty="0" smtClean="0">
                              <a:effectLst/>
                            </a:rPr>
                            <a:t>-тике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Тип </a:t>
                          </a:r>
                          <a:r>
                            <a:rPr lang="ru-RU" sz="2000" dirty="0" err="1" smtClean="0">
                              <a:effectLst/>
                            </a:rPr>
                            <a:t>возращаемо-го</a:t>
                          </a:r>
                          <a:r>
                            <a:rPr lang="ru-RU" sz="2000" dirty="0" smtClean="0">
                              <a:effectLst/>
                            </a:rPr>
                            <a:t> </a:t>
                          </a:r>
                          <a:r>
                            <a:rPr lang="ru-RU" sz="2000" dirty="0">
                              <a:effectLst/>
                            </a:rPr>
                            <a:t>результата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Описание</a:t>
                          </a:r>
                        </a:p>
                      </a:txBody>
                      <a:tcPr marL="68580" marR="68580" marT="0" marB="0"/>
                    </a:tc>
                  </a:tr>
                  <a:tr h="7993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smtClean="0">
                              <a:solidFill>
                                <a:srgbClr val="C00000"/>
                              </a:solidFill>
                              <a:effectLst/>
                            </a:rPr>
                            <a:t>Sqr</a:t>
                          </a:r>
                          <a:r>
                            <a:rPr lang="ru-RU" sz="2000" smtClean="0">
                              <a:solidFill>
                                <a:srgbClr val="C00000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US" sz="2000" smtClean="0">
                              <a:solidFill>
                                <a:srgbClr val="C00000"/>
                              </a:solidFill>
                              <a:effectLst/>
                            </a:rPr>
                            <a:t>(</a:t>
                          </a:r>
                          <a:r>
                            <a:rPr lang="en-US" sz="2000" dirty="0">
                              <a:solidFill>
                                <a:srgbClr val="C00000"/>
                              </a:solidFill>
                              <a:effectLst/>
                            </a:rPr>
                            <a:t>x)</a:t>
                          </a:r>
                          <a:endParaRPr lang="ru-RU" sz="2000" dirty="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</a:t>
                          </a:r>
                          <a:r>
                            <a:rPr lang="en-US" sz="2000" baseline="30000">
                              <a:effectLst/>
                            </a:rPr>
                            <a:t>2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совпадает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 с типом х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х в квадрате</a:t>
                          </a:r>
                        </a:p>
                      </a:txBody>
                      <a:tcPr marL="68580" marR="68580" marT="0" marB="0"/>
                    </a:tc>
                  </a:tr>
                  <a:tr h="7993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smtClean="0">
                              <a:solidFill>
                                <a:srgbClr val="C00000"/>
                              </a:solidFill>
                              <a:effectLst/>
                            </a:rPr>
                            <a:t>abs </a:t>
                          </a:r>
                          <a:r>
                            <a:rPr lang="en-US" sz="2000">
                              <a:solidFill>
                                <a:srgbClr val="C00000"/>
                              </a:solidFill>
                              <a:effectLst/>
                            </a:rPr>
                            <a:t>(x)</a:t>
                          </a:r>
                          <a:endParaRPr lang="ru-RU" sz="2000" dirty="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|</a:t>
                          </a:r>
                          <a:r>
                            <a:rPr lang="en-US" sz="2000" dirty="0">
                              <a:effectLst/>
                            </a:rPr>
                            <a:t>x|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совпадает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 с типом х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модуль х</a:t>
                          </a:r>
                        </a:p>
                      </a:txBody>
                      <a:tcPr marL="68580" marR="68580" marT="0" marB="0"/>
                    </a:tc>
                  </a:tr>
                  <a:tr h="41632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C00000"/>
                              </a:solidFill>
                              <a:effectLst/>
                            </a:rPr>
                            <a:t>sqrt(x)</a:t>
                          </a:r>
                          <a:endParaRPr lang="ru-RU" sz="200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2000" i="1">
                                        <a:effectLst/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real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корень квадратный из х</a:t>
                          </a:r>
                        </a:p>
                      </a:txBody>
                      <a:tcPr marL="68580" marR="68580" marT="0" marB="0"/>
                    </a:tc>
                  </a:tr>
                  <a:tr h="3876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C00000"/>
                              </a:solidFill>
                              <a:effectLst/>
                            </a:rPr>
                            <a:t>trunc (x)</a:t>
                          </a:r>
                          <a:endParaRPr lang="ru-RU" sz="200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integer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целую часть от числа х</a:t>
                          </a:r>
                        </a:p>
                      </a:txBody>
                      <a:tcPr marL="68580" marR="68580" marT="0" marB="0"/>
                    </a:tc>
                  </a:tr>
                  <a:tr h="3876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C00000"/>
                              </a:solidFill>
                              <a:effectLst/>
                            </a:rPr>
                            <a:t>round(x)</a:t>
                          </a:r>
                          <a:endParaRPr lang="ru-RU" sz="200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err="1">
                              <a:effectLst/>
                            </a:rPr>
                            <a:t>integer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Округляет х до целых</a:t>
                          </a:r>
                        </a:p>
                      </a:txBody>
                      <a:tcPr marL="68580" marR="68580" marT="0" marB="0"/>
                    </a:tc>
                  </a:tr>
                  <a:tr h="3876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solidFill>
                                <a:srgbClr val="C00000"/>
                              </a:solidFill>
                              <a:effectLst/>
                            </a:rPr>
                            <a:t>frac</a:t>
                          </a:r>
                          <a:r>
                            <a:rPr lang="en-US" sz="2000" dirty="0">
                              <a:solidFill>
                                <a:srgbClr val="C00000"/>
                              </a:solidFill>
                              <a:effectLst/>
                            </a:rPr>
                            <a:t>(x)</a:t>
                          </a:r>
                          <a:endParaRPr lang="ru-RU" sz="2000" dirty="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err="1">
                              <a:effectLst/>
                            </a:rPr>
                            <a:t>real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дробную часть от числа х</a:t>
                          </a: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01350100"/>
                  </p:ext>
                </p:extLst>
              </p:nvPr>
            </p:nvGraphicFramePr>
            <p:xfrm>
              <a:off x="719571" y="1412776"/>
              <a:ext cx="7704857" cy="455928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249392"/>
                    <a:gridCol w="1348411"/>
                    <a:gridCol w="1711475"/>
                    <a:gridCol w="3395579"/>
                  </a:tblGrid>
                  <a:tr h="1381506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Обозначение в </a:t>
                          </a:r>
                          <a:r>
                            <a:rPr lang="en-US" sz="2000" dirty="0">
                              <a:effectLst/>
                            </a:rPr>
                            <a:t>Pascal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err="1" smtClean="0">
                              <a:effectLst/>
                            </a:rPr>
                            <a:t>Обозначе-ние</a:t>
                          </a:r>
                          <a:r>
                            <a:rPr lang="ru-RU" sz="2000" dirty="0" smtClean="0">
                              <a:effectLst/>
                            </a:rPr>
                            <a:t> </a:t>
                          </a:r>
                          <a:r>
                            <a:rPr lang="ru-RU" sz="2000" dirty="0">
                              <a:effectLst/>
                            </a:rPr>
                            <a:t>в </a:t>
                          </a:r>
                          <a:r>
                            <a:rPr lang="ru-RU" sz="2000" dirty="0" err="1" smtClean="0">
                              <a:effectLst/>
                            </a:rPr>
                            <a:t>матема</a:t>
                          </a:r>
                          <a:r>
                            <a:rPr lang="ru-RU" sz="2000" dirty="0" smtClean="0">
                              <a:effectLst/>
                            </a:rPr>
                            <a:t>-тике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Тип </a:t>
                          </a:r>
                          <a:r>
                            <a:rPr lang="ru-RU" sz="2000" dirty="0" err="1" smtClean="0">
                              <a:effectLst/>
                            </a:rPr>
                            <a:t>возращаемо-го</a:t>
                          </a:r>
                          <a:r>
                            <a:rPr lang="ru-RU" sz="2000" dirty="0" smtClean="0">
                              <a:effectLst/>
                            </a:rPr>
                            <a:t> </a:t>
                          </a:r>
                          <a:r>
                            <a:rPr lang="ru-RU" sz="2000" dirty="0">
                              <a:effectLst/>
                            </a:rPr>
                            <a:t>результата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b="1" kern="1200" dirty="0">
                              <a:solidFill>
                                <a:schemeClr val="lt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Описание</a:t>
                          </a:r>
                        </a:p>
                      </a:txBody>
                      <a:tcPr marL="68580" marR="68580" marT="0" marB="0"/>
                    </a:tc>
                  </a:tr>
                  <a:tr h="7993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smtClean="0">
                              <a:solidFill>
                                <a:srgbClr val="C00000"/>
                              </a:solidFill>
                              <a:effectLst/>
                            </a:rPr>
                            <a:t>Sqr</a:t>
                          </a:r>
                          <a:r>
                            <a:rPr lang="ru-RU" sz="2000" smtClean="0">
                              <a:solidFill>
                                <a:srgbClr val="C00000"/>
                              </a:solidFill>
                              <a:effectLst/>
                            </a:rPr>
                            <a:t> </a:t>
                          </a:r>
                          <a:r>
                            <a:rPr lang="en-US" sz="2000" smtClean="0">
                              <a:solidFill>
                                <a:srgbClr val="C00000"/>
                              </a:solidFill>
                              <a:effectLst/>
                            </a:rPr>
                            <a:t>(</a:t>
                          </a:r>
                          <a:r>
                            <a:rPr lang="en-US" sz="2000" dirty="0">
                              <a:solidFill>
                                <a:srgbClr val="C00000"/>
                              </a:solidFill>
                              <a:effectLst/>
                            </a:rPr>
                            <a:t>x)</a:t>
                          </a:r>
                          <a:endParaRPr lang="ru-RU" sz="2000" dirty="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x</a:t>
                          </a:r>
                          <a:r>
                            <a:rPr lang="en-US" sz="2000" baseline="30000">
                              <a:effectLst/>
                            </a:rPr>
                            <a:t>2</a:t>
                          </a:r>
                          <a:endParaRPr lang="ru-RU" sz="20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совпадает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 с типом х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х в квадрате</a:t>
                          </a:r>
                        </a:p>
                      </a:txBody>
                      <a:tcPr marL="68580" marR="68580" marT="0" marB="0"/>
                    </a:tc>
                  </a:tr>
                  <a:tr h="799325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smtClean="0">
                              <a:solidFill>
                                <a:srgbClr val="C00000"/>
                              </a:solidFill>
                              <a:effectLst/>
                            </a:rPr>
                            <a:t>abs </a:t>
                          </a:r>
                          <a:r>
                            <a:rPr lang="en-US" sz="2000">
                              <a:solidFill>
                                <a:srgbClr val="C00000"/>
                              </a:solidFill>
                              <a:effectLst/>
                            </a:rPr>
                            <a:t>(x)</a:t>
                          </a:r>
                          <a:endParaRPr lang="ru-RU" sz="2000" dirty="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|</a:t>
                          </a:r>
                          <a:r>
                            <a:rPr lang="en-US" sz="2000" dirty="0">
                              <a:effectLst/>
                            </a:rPr>
                            <a:t>x|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совпадает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 с типом х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модуль х</a:t>
                          </a:r>
                        </a:p>
                      </a:txBody>
                      <a:tcPr marL="68580" marR="68580" marT="0" marB="0"/>
                    </a:tc>
                  </a:tr>
                  <a:tr h="41632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C00000"/>
                              </a:solidFill>
                              <a:effectLst/>
                            </a:rPr>
                            <a:t>sqrt(x)</a:t>
                          </a:r>
                          <a:endParaRPr lang="ru-RU" sz="200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92760" t="-732353" r="-379186" b="-3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real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корень квадратный из х</a:t>
                          </a:r>
                        </a:p>
                      </a:txBody>
                      <a:tcPr marL="68580" marR="68580" marT="0" marB="0"/>
                    </a:tc>
                  </a:tr>
                  <a:tr h="3876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C00000"/>
                              </a:solidFill>
                              <a:effectLst/>
                            </a:rPr>
                            <a:t>trunc (x)</a:t>
                          </a:r>
                          <a:endParaRPr lang="ru-RU" sz="200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integer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целую часть от числа х</a:t>
                          </a:r>
                        </a:p>
                      </a:txBody>
                      <a:tcPr marL="68580" marR="68580" marT="0" marB="0"/>
                    </a:tc>
                  </a:tr>
                  <a:tr h="3876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solidFill>
                                <a:srgbClr val="C00000"/>
                              </a:solidFill>
                              <a:effectLst/>
                            </a:rPr>
                            <a:t>round(x)</a:t>
                          </a:r>
                          <a:endParaRPr lang="ru-RU" sz="200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err="1">
                              <a:effectLst/>
                            </a:rPr>
                            <a:t>integer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Округляет х до целых</a:t>
                          </a:r>
                        </a:p>
                      </a:txBody>
                      <a:tcPr marL="68580" marR="68580" marT="0" marB="0"/>
                    </a:tc>
                  </a:tr>
                  <a:tr h="38760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 err="1">
                              <a:solidFill>
                                <a:srgbClr val="C00000"/>
                              </a:solidFill>
                              <a:effectLst/>
                            </a:rPr>
                            <a:t>frac</a:t>
                          </a:r>
                          <a:r>
                            <a:rPr lang="en-US" sz="2000" dirty="0">
                              <a:solidFill>
                                <a:srgbClr val="C00000"/>
                              </a:solidFill>
                              <a:effectLst/>
                            </a:rPr>
                            <a:t>(x)</a:t>
                          </a:r>
                          <a:endParaRPr lang="ru-RU" sz="2000" dirty="0">
                            <a:solidFill>
                              <a:srgbClr val="C0000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err="1">
                              <a:effectLst/>
                            </a:rPr>
                            <a:t>real</a:t>
                          </a:r>
                          <a:endParaRPr lang="ru-RU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Вычисляет дробную часть от числа х</a:t>
                          </a: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Стандартные функции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671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Комментарии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126876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4000" b="1" dirty="0"/>
              <a:t>program Pr4;</a:t>
            </a:r>
          </a:p>
          <a:p>
            <a:r>
              <a:rPr lang="es-ES" sz="4000" b="1" dirty="0"/>
              <a:t>uses crt;</a:t>
            </a:r>
          </a:p>
          <a:p>
            <a:r>
              <a:rPr lang="es-ES" sz="4000" b="1" dirty="0"/>
              <a:t> var x, y, z: real;</a:t>
            </a:r>
          </a:p>
          <a:p>
            <a:r>
              <a:rPr lang="es-ES" sz="4000" b="1" dirty="0"/>
              <a:t>  </a:t>
            </a:r>
            <a:r>
              <a:rPr lang="es-ES" sz="4000" b="1" dirty="0" smtClean="0"/>
              <a:t>begin</a:t>
            </a:r>
          </a:p>
          <a:p>
            <a:r>
              <a:rPr lang="es-ES" sz="4000" b="1" dirty="0" smtClean="0"/>
              <a:t>   read (x,y);</a:t>
            </a:r>
            <a:endParaRPr lang="es-ES" sz="4000" b="1" dirty="0"/>
          </a:p>
          <a:p>
            <a:r>
              <a:rPr lang="es-ES" sz="4000" b="1" dirty="0" smtClean="0"/>
              <a:t>   z</a:t>
            </a:r>
            <a:r>
              <a:rPr lang="es-ES" sz="4000" b="1" dirty="0"/>
              <a:t>:=x+y;</a:t>
            </a:r>
          </a:p>
          <a:p>
            <a:r>
              <a:rPr lang="es-ES" sz="4000" b="1" dirty="0">
                <a:solidFill>
                  <a:srgbClr val="FF0000"/>
                </a:solidFill>
              </a:rPr>
              <a:t>   </a:t>
            </a:r>
            <a:r>
              <a:rPr lang="es-ES" sz="4000" b="1" dirty="0" smtClean="0">
                <a:solidFill>
                  <a:srgbClr val="FF0000"/>
                </a:solidFill>
              </a:rPr>
              <a:t>write(</a:t>
            </a:r>
            <a:r>
              <a:rPr lang="en-US" sz="4000" b="1" dirty="0" smtClean="0">
                <a:solidFill>
                  <a:srgbClr val="FF0000"/>
                </a:solidFill>
              </a:rPr>
              <a:t>‘</a:t>
            </a:r>
            <a:r>
              <a:rPr lang="ru-RU" sz="4000" b="1" dirty="0" smtClean="0">
                <a:solidFill>
                  <a:srgbClr val="FF0000"/>
                </a:solidFill>
              </a:rPr>
              <a:t>сумма</a:t>
            </a:r>
            <a:r>
              <a:rPr lang="en-US" sz="4000" b="1" dirty="0">
                <a:solidFill>
                  <a:srgbClr val="FF0000"/>
                </a:solidFill>
              </a:rPr>
              <a:t>=</a:t>
            </a:r>
            <a:r>
              <a:rPr lang="en-US" sz="4000" b="1" dirty="0" smtClean="0">
                <a:solidFill>
                  <a:srgbClr val="FF0000"/>
                </a:solidFill>
              </a:rPr>
              <a:t>’, </a:t>
            </a:r>
            <a:r>
              <a:rPr lang="es-ES" sz="4000" b="1" dirty="0" smtClean="0">
                <a:solidFill>
                  <a:srgbClr val="FF0000"/>
                </a:solidFill>
              </a:rPr>
              <a:t>z</a:t>
            </a:r>
            <a:r>
              <a:rPr lang="es-ES" sz="4000" b="1" dirty="0">
                <a:solidFill>
                  <a:srgbClr val="FF0000"/>
                </a:solidFill>
              </a:rPr>
              <a:t>);</a:t>
            </a:r>
          </a:p>
          <a:p>
            <a:r>
              <a:rPr lang="es-ES" sz="4000" b="1" dirty="0"/>
              <a:t>end.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257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6712"/>
          </a:xfrm>
        </p:spPr>
        <p:txBody>
          <a:bodyPr>
            <a:noAutofit/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исполнителя Чертежник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661248"/>
            <a:ext cx="6400800" cy="550912"/>
          </a:xfrm>
        </p:spPr>
        <p:txBody>
          <a:bodyPr>
            <a:normAutofit lnSpcReduction="10000"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ABCPascal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40765"/>
            <a:ext cx="4672757" cy="4732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96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268760"/>
            <a:ext cx="8175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uses </a:t>
            </a:r>
            <a:r>
              <a:rPr lang="en-US" sz="2800" dirty="0" err="1" smtClean="0"/>
              <a:t>Drawman</a:t>
            </a:r>
            <a:r>
              <a:rPr lang="en-US" sz="2800" dirty="0" smtClean="0"/>
              <a:t> - </a:t>
            </a:r>
            <a:r>
              <a:rPr lang="ru-RU" sz="2800" dirty="0" smtClean="0"/>
              <a:t>использование команд Чертежника</a:t>
            </a:r>
            <a:endParaRPr lang="ru-RU" sz="2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операторы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88840"/>
            <a:ext cx="60024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Field (N,M)</a:t>
            </a:r>
            <a:r>
              <a:rPr lang="ru-RU" sz="2800" dirty="0" smtClean="0"/>
              <a:t> – размер поля Чертежника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3926" y="2636912"/>
            <a:ext cx="4007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PenDown</a:t>
            </a:r>
            <a:r>
              <a:rPr lang="ru-RU" sz="2800" dirty="0" smtClean="0"/>
              <a:t> – перо поднято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3920" y="5085184"/>
            <a:ext cx="7198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OnVector</a:t>
            </a:r>
            <a:r>
              <a:rPr lang="en-US" sz="2800" dirty="0" smtClean="0"/>
              <a:t> (</a:t>
            </a:r>
            <a:r>
              <a:rPr lang="en-US" sz="2800" dirty="0" err="1" smtClean="0"/>
              <a:t>a,b</a:t>
            </a:r>
            <a:r>
              <a:rPr lang="en-US" sz="2800" dirty="0" smtClean="0"/>
              <a:t>)</a:t>
            </a:r>
            <a:r>
              <a:rPr lang="ru-RU" sz="2800" dirty="0" smtClean="0"/>
              <a:t> – перемещение на вектор </a:t>
            </a:r>
            <a:r>
              <a:rPr lang="en-US" sz="2800" dirty="0" smtClean="0"/>
              <a:t>(</a:t>
            </a:r>
            <a:r>
              <a:rPr lang="en-US" sz="2800" dirty="0" err="1" smtClean="0"/>
              <a:t>a,b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221088"/>
            <a:ext cx="72340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ToPoint</a:t>
            </a:r>
            <a:r>
              <a:rPr lang="en-US" sz="2800" dirty="0" smtClean="0"/>
              <a:t> (</a:t>
            </a:r>
            <a:r>
              <a:rPr lang="en-US" sz="2800" dirty="0" err="1" smtClean="0"/>
              <a:t>x,y</a:t>
            </a:r>
            <a:r>
              <a:rPr lang="en-US" sz="2800" dirty="0" smtClean="0"/>
              <a:t>)</a:t>
            </a:r>
            <a:r>
              <a:rPr lang="ru-RU" sz="2800" dirty="0" smtClean="0"/>
              <a:t> – перемещение пера в точку</a:t>
            </a:r>
            <a:r>
              <a:rPr lang="en-US" sz="2800" dirty="0" smtClean="0"/>
              <a:t> (</a:t>
            </a:r>
            <a:r>
              <a:rPr lang="en-US" sz="2800" dirty="0" err="1" smtClean="0"/>
              <a:t>x,y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3920" y="3429000"/>
            <a:ext cx="36831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PenUp</a:t>
            </a:r>
            <a:r>
              <a:rPr lang="ru-RU" sz="2800" dirty="0" smtClean="0"/>
              <a:t> – перо опущено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4750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448" b="60121"/>
          <a:stretch/>
        </p:blipFill>
        <p:spPr bwMode="auto">
          <a:xfrm>
            <a:off x="424136" y="1412775"/>
            <a:ext cx="5536584" cy="2917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196752"/>
            <a:ext cx="4816773" cy="487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28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Задача 1. </a:t>
            </a:r>
            <a:r>
              <a:rPr lang="ru-RU" sz="2000" dirty="0" smtClean="0"/>
              <a:t>Написать программу построения треугольника с вершинами в точках  А(2,2), В (5,1),С (3,6)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6371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00808"/>
            <a:ext cx="3736653" cy="3784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08"/>
          <a:stretch/>
        </p:blipFill>
        <p:spPr bwMode="auto">
          <a:xfrm>
            <a:off x="179512" y="994376"/>
            <a:ext cx="8780617" cy="5542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1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Оператор</a:t>
            </a:r>
            <a:r>
              <a:rPr lang="en-US" dirty="0"/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OnVector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a,b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021288"/>
            <a:ext cx="71989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OnVector</a:t>
            </a:r>
            <a:r>
              <a:rPr lang="en-US" sz="2800" dirty="0" smtClean="0"/>
              <a:t> (</a:t>
            </a:r>
            <a:r>
              <a:rPr lang="en-US" sz="2800" dirty="0" err="1" smtClean="0"/>
              <a:t>a,b</a:t>
            </a:r>
            <a:r>
              <a:rPr lang="en-US" sz="2800" dirty="0" smtClean="0"/>
              <a:t>)</a:t>
            </a:r>
            <a:r>
              <a:rPr lang="ru-RU" sz="2800" dirty="0" smtClean="0"/>
              <a:t> – перемещение на вектор </a:t>
            </a:r>
            <a:r>
              <a:rPr lang="en-US" sz="2800" dirty="0" smtClean="0"/>
              <a:t>(</a:t>
            </a:r>
            <a:r>
              <a:rPr lang="en-US" sz="2800" dirty="0" err="1" smtClean="0"/>
              <a:t>a,b</a:t>
            </a:r>
            <a:r>
              <a:rPr lang="en-US" sz="2800" dirty="0" smtClean="0"/>
              <a:t>)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8918" y="1052736"/>
            <a:ext cx="87755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1. </a:t>
            </a:r>
            <a:r>
              <a:rPr lang="ru-RU" dirty="0"/>
              <a:t>Написать программу построения </a:t>
            </a:r>
            <a:r>
              <a:rPr lang="ru-RU" dirty="0" smtClean="0"/>
              <a:t>отрезка с </a:t>
            </a:r>
            <a:r>
              <a:rPr lang="ru-RU" dirty="0"/>
              <a:t>вершинами в точках  А(2,2</a:t>
            </a:r>
            <a:r>
              <a:rPr lang="ru-RU" dirty="0" smtClean="0"/>
              <a:t>) и  В(3,6</a:t>
            </a:r>
            <a:r>
              <a:rPr lang="ru-RU" dirty="0"/>
              <a:t>)</a:t>
            </a:r>
            <a:r>
              <a:rPr lang="en-US" dirty="0" smtClean="0"/>
              <a:t>.</a:t>
            </a:r>
            <a:r>
              <a:rPr lang="ru-RU" dirty="0" smtClean="0"/>
              <a:t> Перо Чертежника поднято, находится в начале координат.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4329" r="82305" b="50000"/>
          <a:stretch/>
        </p:blipFill>
        <p:spPr bwMode="auto">
          <a:xfrm>
            <a:off x="430414" y="1844824"/>
            <a:ext cx="433756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710" y="1869492"/>
            <a:ext cx="4099754" cy="415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053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755" y="197768"/>
            <a:ext cx="8824733" cy="1143000"/>
          </a:xfrm>
        </p:spPr>
        <p:txBody>
          <a:bodyPr>
            <a:noAutofit/>
          </a:bodyPr>
          <a:lstStyle/>
          <a:p>
            <a:pPr algn="just"/>
            <a:r>
              <a:rPr lang="ru-RU" sz="2000" b="1"/>
              <a:t>Задача </a:t>
            </a:r>
            <a:r>
              <a:rPr lang="ru-RU" sz="2000" b="1" smtClean="0"/>
              <a:t>2. </a:t>
            </a:r>
            <a:r>
              <a:rPr lang="ru-RU" sz="2000" dirty="0"/>
              <a:t>Написать программу построения </a:t>
            </a:r>
            <a:r>
              <a:rPr lang="ru-RU" sz="2000" dirty="0" smtClean="0"/>
              <a:t>квадрата с координатами (1,1), (1,4), (5,5) </a:t>
            </a:r>
            <a:r>
              <a:rPr lang="ru-RU" sz="2000" dirty="0"/>
              <a:t>и  </a:t>
            </a:r>
            <a:r>
              <a:rPr lang="ru-RU" sz="2000" dirty="0" smtClean="0"/>
              <a:t>(5,1)</a:t>
            </a:r>
            <a:r>
              <a:rPr lang="en-US" sz="2000" dirty="0"/>
              <a:t>.</a:t>
            </a:r>
            <a:r>
              <a:rPr lang="ru-RU" sz="2000" dirty="0"/>
              <a:t> Перо Чертежника поднято, находится в начале координат.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340768"/>
            <a:ext cx="4391114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52" y="1378781"/>
            <a:ext cx="4883781" cy="4945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2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Использование переменных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8918" y="1052736"/>
            <a:ext cx="87755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1. </a:t>
            </a:r>
            <a:r>
              <a:rPr lang="ru-RU" dirty="0"/>
              <a:t>Написать программу </a:t>
            </a:r>
            <a:r>
              <a:rPr lang="ru-RU" dirty="0" smtClean="0"/>
              <a:t>вывода на экран числа 13.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42206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program Pr3;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var</a:t>
            </a:r>
            <a:r>
              <a:rPr lang="en-US" sz="2800" dirty="0"/>
              <a:t> x: real;</a:t>
            </a:r>
          </a:p>
          <a:p>
            <a:r>
              <a:rPr lang="en-US" sz="2800" dirty="0"/>
              <a:t>  begin</a:t>
            </a:r>
          </a:p>
          <a:p>
            <a:r>
              <a:rPr lang="en-US" sz="2800" dirty="0"/>
              <a:t>    x:=13;</a:t>
            </a:r>
          </a:p>
          <a:p>
            <a:r>
              <a:rPr lang="en-US" sz="2800" dirty="0"/>
              <a:t>    write(x);</a:t>
            </a:r>
          </a:p>
          <a:p>
            <a:r>
              <a:rPr lang="en-US" sz="2800" dirty="0"/>
              <a:t>end.</a:t>
            </a:r>
            <a:endParaRPr lang="ru-RU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59832" y="2715808"/>
            <a:ext cx="2465791" cy="359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81" b="5181"/>
          <a:stretch/>
        </p:blipFill>
        <p:spPr bwMode="auto">
          <a:xfrm>
            <a:off x="3344478" y="5309366"/>
            <a:ext cx="869025" cy="67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43918" y="1697006"/>
            <a:ext cx="4465130" cy="2127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491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456" y="1124744"/>
            <a:ext cx="8640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Задача </a:t>
            </a:r>
            <a:r>
              <a:rPr lang="ru-RU" b="1" dirty="0" smtClean="0"/>
              <a:t>2. </a:t>
            </a:r>
            <a:r>
              <a:rPr lang="ru-RU" dirty="0"/>
              <a:t>Написать программу вычисления суммы двух чисел.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556792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2400" b="1" dirty="0"/>
              <a:t>program Pr4;</a:t>
            </a:r>
          </a:p>
          <a:p>
            <a:r>
              <a:rPr lang="es-ES" sz="2400" b="1" dirty="0"/>
              <a:t>uses crt;</a:t>
            </a:r>
          </a:p>
          <a:p>
            <a:r>
              <a:rPr lang="es-ES" sz="2400" b="1" dirty="0"/>
              <a:t> var x, y, z: real;</a:t>
            </a:r>
          </a:p>
          <a:p>
            <a:r>
              <a:rPr lang="es-ES" sz="2400" b="1" dirty="0"/>
              <a:t>  begin</a:t>
            </a:r>
          </a:p>
          <a:p>
            <a:r>
              <a:rPr lang="es-ES" sz="2400" b="1" dirty="0"/>
              <a:t>    x:=13;</a:t>
            </a:r>
          </a:p>
          <a:p>
            <a:r>
              <a:rPr lang="es-ES" sz="2400" b="1" dirty="0"/>
              <a:t>    y:=12;</a:t>
            </a:r>
          </a:p>
          <a:p>
            <a:r>
              <a:rPr lang="es-ES" sz="2400" b="1" dirty="0"/>
              <a:t>    z:=x+y;</a:t>
            </a:r>
          </a:p>
          <a:p>
            <a:r>
              <a:rPr lang="es-ES" sz="2400" b="1" dirty="0"/>
              <a:t>    write(z);</a:t>
            </a:r>
          </a:p>
          <a:p>
            <a:r>
              <a:rPr lang="es-ES" sz="2400" b="1" dirty="0"/>
              <a:t>end.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25553" y="2463552"/>
            <a:ext cx="5689798" cy="367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93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502</Words>
  <Application>Microsoft Office PowerPoint</Application>
  <PresentationFormat>Экран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Программирование. ABC Pascal </vt:lpstr>
      <vt:lpstr>Вид  исполнителя Чертежник</vt:lpstr>
      <vt:lpstr>Презентация PowerPoint</vt:lpstr>
      <vt:lpstr>Презентация PowerPoint</vt:lpstr>
      <vt:lpstr>Задача 1. Написать программу построения треугольника с вершинами в точках  А(2,2), В (5,1),С (3,6).</vt:lpstr>
      <vt:lpstr>Презентация PowerPoint</vt:lpstr>
      <vt:lpstr>Задача 2. Написать программу построения квадрата с координатами (1,1), (1,4), (5,5) и  (5,1). Перо Чертежника поднято, находится в начале координат.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Исполнитель  Чертежник</dc:title>
  <dc:creator>User</dc:creator>
  <cp:lastModifiedBy>СОШ</cp:lastModifiedBy>
  <cp:revision>22</cp:revision>
  <dcterms:created xsi:type="dcterms:W3CDTF">2012-01-21T19:33:27Z</dcterms:created>
  <dcterms:modified xsi:type="dcterms:W3CDTF">2013-10-08T19:58:13Z</dcterms:modified>
</cp:coreProperties>
</file>