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19B5-A430-4BDC-9BCC-F54F900A4106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9CC22A-A006-43BF-9D69-BD50775995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19B5-A430-4BDC-9BCC-F54F900A4106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C22A-A006-43BF-9D69-BD50775995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9CC22A-A006-43BF-9D69-BD50775995D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19B5-A430-4BDC-9BCC-F54F900A4106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19B5-A430-4BDC-9BCC-F54F900A4106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9CC22A-A006-43BF-9D69-BD50775995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19B5-A430-4BDC-9BCC-F54F900A4106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9CC22A-A006-43BF-9D69-BD50775995D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15919B5-A430-4BDC-9BCC-F54F900A4106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CC22A-A006-43BF-9D69-BD50775995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19B5-A430-4BDC-9BCC-F54F900A4106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9CC22A-A006-43BF-9D69-BD50775995D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19B5-A430-4BDC-9BCC-F54F900A4106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9CC22A-A006-43BF-9D69-BD5077599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19B5-A430-4BDC-9BCC-F54F900A4106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9CC22A-A006-43BF-9D69-BD50775995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9CC22A-A006-43BF-9D69-BD50775995D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919B5-A430-4BDC-9BCC-F54F900A4106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9CC22A-A006-43BF-9D69-BD50775995D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15919B5-A430-4BDC-9BCC-F54F900A4106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15919B5-A430-4BDC-9BCC-F54F900A4106}" type="datetimeFigureOut">
              <a:rPr lang="ru-RU" smtClean="0"/>
              <a:t>12.09.2012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9CC22A-A006-43BF-9D69-BD50775995D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404664"/>
            <a:ext cx="7322838" cy="258532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Архитектура </a:t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персонального</a:t>
            </a:r>
            <a:b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компьютера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3554" name="Picture 2" descr="http://www.ixbt.com/cm/intel-digitalhome112004/p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068959"/>
            <a:ext cx="3816424" cy="3326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8775" y="188913"/>
            <a:ext cx="8785225" cy="93662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Магистрально-модульный принцип построения</a:t>
            </a:r>
            <a:endParaRPr lang="ru-RU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996952"/>
            <a:ext cx="8568952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318536" y="1412776"/>
            <a:ext cx="8357920" cy="4032448"/>
            <a:chOff x="318536" y="1412776"/>
            <a:chExt cx="8357920" cy="403244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755576" y="1412776"/>
              <a:ext cx="2664296" cy="648072"/>
            </a:xfrm>
            <a:prstGeom prst="rect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Процессор</a:t>
              </a:r>
              <a:endParaRPr lang="ru-RU" b="1" dirty="0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5724128" y="1412776"/>
              <a:ext cx="2664296" cy="648072"/>
            </a:xfrm>
            <a:prstGeom prst="rect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Оперативная память</a:t>
              </a:r>
              <a:endParaRPr lang="ru-RU" b="1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323528" y="3212976"/>
              <a:ext cx="28083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23528" y="3429000"/>
              <a:ext cx="280831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3528" y="2944194"/>
              <a:ext cx="33123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Шина данных 8-64 бит</a:t>
              </a:r>
              <a:endParaRPr lang="ru-RU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8536" y="3160218"/>
              <a:ext cx="33123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Шина адреса 16-64 бит</a:t>
              </a:r>
              <a:endParaRPr lang="ru-RU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3528" y="3366258"/>
              <a:ext cx="331236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Шина управления</a:t>
              </a:r>
              <a:endParaRPr lang="ru-RU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660232" y="3140968"/>
              <a:ext cx="20162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/>
                <a:t>Магистраль</a:t>
              </a:r>
              <a:endParaRPr lang="ru-RU" sz="2000" b="1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95536" y="4797152"/>
              <a:ext cx="1872208" cy="648072"/>
            </a:xfrm>
            <a:prstGeom prst="rect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Устройства ввода</a:t>
              </a:r>
              <a:endParaRPr lang="ru-RU" b="1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804248" y="4797152"/>
              <a:ext cx="1872208" cy="648072"/>
            </a:xfrm>
            <a:prstGeom prst="rect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Сетевые устройства</a:t>
              </a:r>
              <a:endParaRPr lang="ru-RU" b="1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644008" y="4797152"/>
              <a:ext cx="1872208" cy="648072"/>
            </a:xfrm>
            <a:prstGeom prst="rect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/>
                <a:t>Долговремен-ная</a:t>
              </a:r>
              <a:r>
                <a:rPr lang="ru-RU" b="1" dirty="0" smtClean="0"/>
                <a:t> память</a:t>
              </a:r>
              <a:endParaRPr lang="ru-RU" b="1" dirty="0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517276" y="4797152"/>
              <a:ext cx="1872208" cy="648072"/>
            </a:xfrm>
            <a:prstGeom prst="rect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Устройства вывода</a:t>
              </a:r>
              <a:endParaRPr lang="ru-RU" b="1" dirty="0"/>
            </a:p>
          </p:txBody>
        </p:sp>
        <p:sp>
          <p:nvSpPr>
            <p:cNvPr id="20" name="Двойная стрелка вверх/вниз 19"/>
            <p:cNvSpPr/>
            <p:nvPr/>
          </p:nvSpPr>
          <p:spPr>
            <a:xfrm>
              <a:off x="1907704" y="2060848"/>
              <a:ext cx="144016" cy="936104"/>
            </a:xfrm>
            <a:prstGeom prst="upDownArrow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Двойная стрелка вверх/вниз 20"/>
            <p:cNvSpPr/>
            <p:nvPr/>
          </p:nvSpPr>
          <p:spPr>
            <a:xfrm>
              <a:off x="7020272" y="2060848"/>
              <a:ext cx="144016" cy="936104"/>
            </a:xfrm>
            <a:prstGeom prst="upDownArrow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Двойная стрелка вверх/вниз 21"/>
            <p:cNvSpPr/>
            <p:nvPr/>
          </p:nvSpPr>
          <p:spPr>
            <a:xfrm>
              <a:off x="1259632" y="3645024"/>
              <a:ext cx="144016" cy="1152128"/>
            </a:xfrm>
            <a:prstGeom prst="upDownArrow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Двойная стрелка вверх/вниз 22"/>
            <p:cNvSpPr/>
            <p:nvPr/>
          </p:nvSpPr>
          <p:spPr>
            <a:xfrm>
              <a:off x="3347864" y="3645024"/>
              <a:ext cx="144016" cy="1152128"/>
            </a:xfrm>
            <a:prstGeom prst="upDownArrow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Двойная стрелка вверх/вниз 23"/>
            <p:cNvSpPr/>
            <p:nvPr/>
          </p:nvSpPr>
          <p:spPr>
            <a:xfrm>
              <a:off x="5508104" y="3645024"/>
              <a:ext cx="144016" cy="1152128"/>
            </a:xfrm>
            <a:prstGeom prst="upDownArrow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Двойная стрелка вверх/вниз 24"/>
            <p:cNvSpPr/>
            <p:nvPr/>
          </p:nvSpPr>
          <p:spPr>
            <a:xfrm>
              <a:off x="7668344" y="3645024"/>
              <a:ext cx="144016" cy="1152128"/>
            </a:xfrm>
            <a:prstGeom prst="upDownArrow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188640"/>
            <a:ext cx="8785225" cy="575791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Чипсет</a:t>
            </a:r>
            <a:endParaRPr kumimoji="0" lang="ru-RU" sz="33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395536" y="764704"/>
            <a:ext cx="8496944" cy="5112568"/>
            <a:chOff x="395536" y="764704"/>
            <a:chExt cx="8496944" cy="511256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491880" y="1124744"/>
              <a:ext cx="2088232" cy="43204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3">
                      <a:lumMod val="75000"/>
                    </a:schemeClr>
                  </a:solidFill>
                </a:rPr>
                <a:t>Процессор</a:t>
              </a:r>
              <a:endParaRPr lang="ru-RU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707904" y="2348880"/>
              <a:ext cx="1728192" cy="86409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3">
                      <a:lumMod val="75000"/>
                    </a:schemeClr>
                  </a:solidFill>
                </a:rPr>
                <a:t>Северный </a:t>
              </a:r>
              <a:br>
                <a:rPr lang="ru-RU" b="1" dirty="0" smtClean="0">
                  <a:solidFill>
                    <a:schemeClr val="accent3">
                      <a:lumMod val="75000"/>
                    </a:schemeClr>
                  </a:solidFill>
                </a:rPr>
              </a:br>
              <a:r>
                <a:rPr lang="ru-RU" b="1" dirty="0" smtClean="0">
                  <a:solidFill>
                    <a:schemeClr val="accent3">
                      <a:lumMod val="75000"/>
                    </a:schemeClr>
                  </a:solidFill>
                </a:rPr>
                <a:t>мост</a:t>
              </a:r>
              <a:endParaRPr lang="ru-RU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3707904" y="4365104"/>
              <a:ext cx="1800200" cy="86409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3">
                      <a:lumMod val="75000"/>
                    </a:schemeClr>
                  </a:solidFill>
                </a:rPr>
                <a:t>Южный </a:t>
              </a:r>
              <a:br>
                <a:rPr lang="ru-RU" b="1" dirty="0" smtClean="0">
                  <a:solidFill>
                    <a:schemeClr val="accent3">
                      <a:lumMod val="75000"/>
                    </a:schemeClr>
                  </a:solidFill>
                </a:rPr>
              </a:br>
              <a:r>
                <a:rPr lang="ru-RU" b="1" dirty="0" smtClean="0">
                  <a:solidFill>
                    <a:schemeClr val="accent3">
                      <a:lumMod val="75000"/>
                    </a:schemeClr>
                  </a:solidFill>
                </a:rPr>
                <a:t>мост</a:t>
              </a:r>
              <a:endParaRPr lang="ru-RU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6" name="Двойная стрелка вверх/вниз 5"/>
            <p:cNvSpPr/>
            <p:nvPr/>
          </p:nvSpPr>
          <p:spPr>
            <a:xfrm>
              <a:off x="4355976" y="1556792"/>
              <a:ext cx="360040" cy="792088"/>
            </a:xfrm>
            <a:prstGeom prst="upDownArrow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Двойная стрелка вверх/вниз 6"/>
            <p:cNvSpPr/>
            <p:nvPr/>
          </p:nvSpPr>
          <p:spPr>
            <a:xfrm>
              <a:off x="4355976" y="3212976"/>
              <a:ext cx="360040" cy="1152128"/>
            </a:xfrm>
            <a:prstGeom prst="upDownArrow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95536" y="764704"/>
              <a:ext cx="2088232" cy="86409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3">
                      <a:lumMod val="75000"/>
                    </a:schemeClr>
                  </a:solidFill>
                </a:rPr>
                <a:t>Монитор</a:t>
              </a:r>
            </a:p>
            <a:p>
              <a:pPr algn="ctr"/>
              <a:r>
                <a:rPr lang="ru-RU" b="1" dirty="0" smtClean="0">
                  <a:solidFill>
                    <a:schemeClr val="accent3">
                      <a:lumMod val="75000"/>
                    </a:schemeClr>
                  </a:solidFill>
                </a:rPr>
                <a:t>Проектор</a:t>
              </a:r>
              <a:endParaRPr lang="ru-RU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95536" y="2348880"/>
              <a:ext cx="1800200" cy="86409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chemeClr val="accent3">
                      <a:lumMod val="75000"/>
                    </a:schemeClr>
                  </a:solidFill>
                </a:rPr>
                <a:t>Видеоплата</a:t>
              </a:r>
              <a:endParaRPr lang="ru-RU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6948264" y="2348880"/>
              <a:ext cx="1944216" cy="864096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3">
                      <a:lumMod val="75000"/>
                    </a:schemeClr>
                  </a:solidFill>
                </a:rPr>
                <a:t>Оперативная память</a:t>
              </a:r>
              <a:endParaRPr lang="ru-RU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95536" y="4077072"/>
              <a:ext cx="1800200" cy="129614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Жесткие диски</a:t>
              </a:r>
            </a:p>
            <a:p>
              <a:pPr algn="ctr"/>
              <a:r>
                <a:rPr lang="en-US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CD</a:t>
              </a:r>
              <a:r>
                <a:rPr lang="ru-RU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-дисководы</a:t>
              </a:r>
            </a:p>
            <a:p>
              <a:pPr algn="ctr"/>
              <a:r>
                <a:rPr lang="en-US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DVD-</a:t>
              </a:r>
              <a:r>
                <a:rPr lang="ru-RU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дисководы</a:t>
              </a:r>
              <a:endParaRPr lang="ru-RU" sz="1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7020272" y="3789040"/>
              <a:ext cx="1728192" cy="208823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Принтер</a:t>
              </a:r>
            </a:p>
            <a:p>
              <a:r>
                <a:rPr lang="ru-RU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Сканер</a:t>
              </a:r>
            </a:p>
            <a:p>
              <a:r>
                <a:rPr lang="ru-RU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Цифровая фотокамера</a:t>
              </a:r>
            </a:p>
            <a:p>
              <a:r>
                <a:rPr lang="en-US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Web</a:t>
              </a:r>
              <a:r>
                <a:rPr lang="ru-RU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-камера</a:t>
              </a:r>
            </a:p>
            <a:p>
              <a:r>
                <a:rPr lang="ru-RU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Модем</a:t>
              </a:r>
            </a:p>
            <a:p>
              <a:r>
                <a:rPr lang="ru-RU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Клавиатура</a:t>
              </a:r>
            </a:p>
            <a:p>
              <a:r>
                <a:rPr lang="ru-RU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Мышь </a:t>
              </a:r>
              <a:endParaRPr lang="ru-RU" sz="1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3" name="Двойная стрелка вверх/вниз 12"/>
            <p:cNvSpPr/>
            <p:nvPr/>
          </p:nvSpPr>
          <p:spPr>
            <a:xfrm>
              <a:off x="1187624" y="1628800"/>
              <a:ext cx="360040" cy="720080"/>
            </a:xfrm>
            <a:prstGeom prst="upDownArrow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Двойная стрелка влево/вправо 13"/>
            <p:cNvSpPr/>
            <p:nvPr/>
          </p:nvSpPr>
          <p:spPr>
            <a:xfrm>
              <a:off x="2195736" y="2564904"/>
              <a:ext cx="1512168" cy="504056"/>
            </a:xfrm>
            <a:prstGeom prst="leftRightArrow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accent3">
                      <a:lumMod val="75000"/>
                    </a:schemeClr>
                  </a:solidFill>
                </a:rPr>
                <a:t>PCI Express</a:t>
              </a:r>
              <a:endParaRPr lang="ru-RU" sz="14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5" name="Двойная стрелка влево/вправо 14"/>
            <p:cNvSpPr/>
            <p:nvPr/>
          </p:nvSpPr>
          <p:spPr>
            <a:xfrm>
              <a:off x="5436096" y="2564904"/>
              <a:ext cx="1512168" cy="504056"/>
            </a:xfrm>
            <a:prstGeom prst="leftRightArrow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accent3">
                      <a:lumMod val="75000"/>
                    </a:schemeClr>
                  </a:solidFill>
                </a:rPr>
                <a:t>Шина памяти</a:t>
              </a:r>
              <a:endParaRPr lang="ru-RU" sz="1200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6" name="Двойная стрелка влево/вправо 15"/>
            <p:cNvSpPr/>
            <p:nvPr/>
          </p:nvSpPr>
          <p:spPr>
            <a:xfrm>
              <a:off x="2195736" y="4509120"/>
              <a:ext cx="1512168" cy="504056"/>
            </a:xfrm>
            <a:prstGeom prst="leftRightArrow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SATA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7" name="Двойная стрелка влево/вправо 16"/>
            <p:cNvSpPr/>
            <p:nvPr/>
          </p:nvSpPr>
          <p:spPr>
            <a:xfrm>
              <a:off x="5508104" y="4581128"/>
              <a:ext cx="1512168" cy="504056"/>
            </a:xfrm>
            <a:prstGeom prst="leftRightArrow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3">
                      <a:lumMod val="75000"/>
                    </a:schemeClr>
                  </a:solidFill>
                </a:rPr>
                <a:t>USB</a:t>
              </a:r>
              <a:endParaRPr lang="ru-RU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188640"/>
            <a:ext cx="8785225" cy="575791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Пропускная способность шины</a:t>
            </a:r>
            <a:endParaRPr kumimoji="0" lang="ru-RU" sz="33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Такт - ?</a:t>
            </a:r>
          </a:p>
          <a:p>
            <a:r>
              <a:rPr lang="ru-RU" dirty="0" smtClean="0"/>
              <a:t>Разрядность - ?</a:t>
            </a:r>
          </a:p>
          <a:p>
            <a:r>
              <a:rPr lang="ru-RU" dirty="0" smtClean="0"/>
              <a:t>Быстродействие - ?</a:t>
            </a:r>
          </a:p>
          <a:p>
            <a:r>
              <a:rPr lang="ru-RU" dirty="0" smtClean="0"/>
              <a:t>Пропускная способность шины  = ?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2204864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Такт</a:t>
            </a:r>
            <a:r>
              <a:rPr lang="ru-RU" sz="2000" dirty="0" smtClean="0"/>
              <a:t> – промежуток времени между подачами электрических импульсов, синхронизирующих работу устройств компьютера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3068960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Разрядность</a:t>
            </a:r>
            <a:r>
              <a:rPr lang="ru-RU" sz="2000" dirty="0" smtClean="0"/>
              <a:t> – количество битов данных, обрабатываемых за один такт.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3789040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Быстродействие устройства</a:t>
            </a:r>
            <a:r>
              <a:rPr lang="ru-RU" sz="2000" dirty="0" smtClean="0"/>
              <a:t> зависит от тактовой частоты обработки данных (МГц) и разрядности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869160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</a:rPr>
              <a:t>Пропускная способность шины (бит/с)</a:t>
            </a:r>
            <a:r>
              <a:rPr lang="ru-RU" sz="2000" dirty="0" smtClean="0"/>
              <a:t> равна произведению разрядности шины и частоты шины:</a:t>
            </a:r>
          </a:p>
          <a:p>
            <a:pPr algn="ctr"/>
            <a:r>
              <a:rPr lang="ru-RU" sz="2000" dirty="0" err="1" smtClean="0"/>
              <a:t>ПСш</a:t>
            </a:r>
            <a:r>
              <a:rPr lang="ru-RU" sz="2000" dirty="0" smtClean="0"/>
              <a:t> = разрядность ∙ частота шины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188640"/>
            <a:ext cx="8785225" cy="575791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Заполните таблицу</a:t>
            </a:r>
            <a:endParaRPr kumimoji="0" lang="ru-RU" sz="33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052736"/>
          <a:ext cx="8496945" cy="2494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32315"/>
                <a:gridCol w="2832315"/>
                <a:gridCol w="28323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Пропускная</a:t>
                      </a:r>
                      <a:r>
                        <a:rPr lang="ru-RU" baseline="0" dirty="0" smtClean="0"/>
                        <a:t> способность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Назначение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Системная шина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Шина памяти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Шина </a:t>
                      </a:r>
                      <a:r>
                        <a:rPr lang="en-US" dirty="0" smtClean="0"/>
                        <a:t>PCI</a:t>
                      </a:r>
                      <a:r>
                        <a:rPr lang="en-US" baseline="0" dirty="0" smtClean="0"/>
                        <a:t> Express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Шина </a:t>
                      </a:r>
                      <a:r>
                        <a:rPr lang="en-US" dirty="0" smtClean="0"/>
                        <a:t>SATA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Шина </a:t>
                      </a:r>
                      <a:r>
                        <a:rPr lang="en-US" dirty="0" smtClean="0"/>
                        <a:t>USB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79512" y="188640"/>
            <a:ext cx="8785225" cy="575791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3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Проверьте</a:t>
            </a:r>
            <a:endParaRPr kumimoji="0" lang="ru-RU" sz="33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052736"/>
          <a:ext cx="8496945" cy="5212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832315"/>
                <a:gridCol w="2832315"/>
                <a:gridCol w="28323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Пропускная</a:t>
                      </a:r>
                      <a:r>
                        <a:rPr lang="ru-RU" baseline="0" dirty="0" smtClean="0"/>
                        <a:t> способность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Назначение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Системная шина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12,5</a:t>
                      </a:r>
                      <a:r>
                        <a:rPr lang="ru-RU" dirty="0" smtClean="0"/>
                        <a:t> Гб/с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Передача данных между северным мостом и процессором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Шина памяти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12800</a:t>
                      </a:r>
                      <a:r>
                        <a:rPr lang="ru-RU" dirty="0" smtClean="0"/>
                        <a:t> Мб/с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Обмен данными между северным мостом и оперативной памятью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Шина </a:t>
                      </a:r>
                      <a:r>
                        <a:rPr lang="en-US" dirty="0" smtClean="0"/>
                        <a:t>PCI</a:t>
                      </a:r>
                      <a:r>
                        <a:rPr lang="en-US" baseline="0" dirty="0" smtClean="0"/>
                        <a:t> Express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r>
                        <a:rPr lang="ru-RU" dirty="0" smtClean="0"/>
                        <a:t> Гб/с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Ускоренная шина взаимодействия периферийных устройств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Шина </a:t>
                      </a:r>
                      <a:r>
                        <a:rPr lang="en-US" dirty="0" smtClean="0"/>
                        <a:t>SATA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r>
                        <a:rPr lang="ru-RU" dirty="0" smtClean="0"/>
                        <a:t> Мб/с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Последовательная шина подключения накопителей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Шина </a:t>
                      </a:r>
                      <a:r>
                        <a:rPr lang="en-US" dirty="0" smtClean="0"/>
                        <a:t>USB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r>
                        <a:rPr lang="ru-RU" dirty="0" smtClean="0"/>
                        <a:t> Мб/с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Универсальная последовательная шина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</TotalTime>
  <Words>200</Words>
  <Application>Microsoft Office PowerPoint</Application>
  <PresentationFormat>Экран (4:3)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Слайд 1</vt:lpstr>
      <vt:lpstr>Магистрально-модульный принцип построения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2012-09-12T14:42:56Z</dcterms:created>
  <dcterms:modified xsi:type="dcterms:W3CDTF">2012-09-12T15:30:39Z</dcterms:modified>
</cp:coreProperties>
</file>