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93" r:id="rId31"/>
    <p:sldId id="294" r:id="rId32"/>
    <p:sldId id="287" r:id="rId33"/>
    <p:sldId id="295" r:id="rId34"/>
    <p:sldId id="296" r:id="rId35"/>
    <p:sldId id="292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A64DE-6902-4062-8D8D-E20424B477A1}" type="datetimeFigureOut">
              <a:rPr lang="ru-RU" smtClean="0"/>
              <a:pPr/>
              <a:t>20.11.2011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26F75-F2D6-4439-BEA6-7E8DF8A4D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A797-49DB-42AF-9E2B-62C9FE3E3E1A}" type="datetimeFigureOut">
              <a:rPr lang="ru-RU" smtClean="0"/>
              <a:pPr/>
              <a:t>20.11.2011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9516C-6845-4E4B-8B63-F01393B776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A797-49DB-42AF-9E2B-62C9FE3E3E1A}" type="datetimeFigureOut">
              <a:rPr lang="ru-RU" smtClean="0"/>
              <a:pPr/>
              <a:t>20.11.2011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9516C-6845-4E4B-8B63-F01393B776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A797-49DB-42AF-9E2B-62C9FE3E3E1A}" type="datetimeFigureOut">
              <a:rPr lang="ru-RU" smtClean="0"/>
              <a:pPr/>
              <a:t>20.11.2011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9516C-6845-4E4B-8B63-F01393B776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A797-49DB-42AF-9E2B-62C9FE3E3E1A}" type="datetimeFigureOut">
              <a:rPr lang="ru-RU" smtClean="0"/>
              <a:pPr/>
              <a:t>20.11.2011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9516C-6845-4E4B-8B63-F01393B776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A797-49DB-42AF-9E2B-62C9FE3E3E1A}" type="datetimeFigureOut">
              <a:rPr lang="ru-RU" smtClean="0"/>
              <a:pPr/>
              <a:t>20.11.2011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9516C-6845-4E4B-8B63-F01393B776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A797-49DB-42AF-9E2B-62C9FE3E3E1A}" type="datetimeFigureOut">
              <a:rPr lang="ru-RU" smtClean="0"/>
              <a:pPr/>
              <a:t>20.11.2011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9516C-6845-4E4B-8B63-F01393B776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A797-49DB-42AF-9E2B-62C9FE3E3E1A}" type="datetimeFigureOut">
              <a:rPr lang="ru-RU" smtClean="0"/>
              <a:pPr/>
              <a:t>20.11.2011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9516C-6845-4E4B-8B63-F01393B776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A797-49DB-42AF-9E2B-62C9FE3E3E1A}" type="datetimeFigureOut">
              <a:rPr lang="ru-RU" smtClean="0"/>
              <a:pPr/>
              <a:t>20.11.2011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9516C-6845-4E4B-8B63-F01393B776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A797-49DB-42AF-9E2B-62C9FE3E3E1A}" type="datetimeFigureOut">
              <a:rPr lang="ru-RU" smtClean="0"/>
              <a:pPr/>
              <a:t>20.11.2011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9516C-6845-4E4B-8B63-F01393B776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A797-49DB-42AF-9E2B-62C9FE3E3E1A}" type="datetimeFigureOut">
              <a:rPr lang="ru-RU" smtClean="0"/>
              <a:pPr/>
              <a:t>20.11.2011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9516C-6845-4E4B-8B63-F01393B776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A797-49DB-42AF-9E2B-62C9FE3E3E1A}" type="datetimeFigureOut">
              <a:rPr lang="ru-RU" smtClean="0"/>
              <a:pPr/>
              <a:t>20.11.2011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9516C-6845-4E4B-8B63-F01393B776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4A797-49DB-42AF-9E2B-62C9FE3E3E1A}" type="datetimeFigureOut">
              <a:rPr lang="ru-RU" smtClean="0"/>
              <a:pPr/>
              <a:t>20.11.2011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9516C-6845-4E4B-8B63-F01393B776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slide" Target="slide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slide" Target="slide31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slide" Target="slide35.xml"/><Relationship Id="rId5" Type="http://schemas.openxmlformats.org/officeDocument/2006/relationships/oleObject" Target="../embeddings/oleObject4.bin"/><Relationship Id="rId4" Type="http://schemas.openxmlformats.org/officeDocument/2006/relationships/slide" Target="slide2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slide" Target="slide31.xml"/><Relationship Id="rId4" Type="http://schemas.openxmlformats.org/officeDocument/2006/relationships/oleObject" Target="../embeddings/oleObject10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1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cawater-info.net/all_about_water/wp-content/uploads/2010/02/fales.jpg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roborn.com/wp-content/uploads/2011/03/Gottfried-Wilhelm-von-Leibniz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85861"/>
            <a:ext cx="7772400" cy="135732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Признаки равенства треугольников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Урок – КВН по математике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в 7 классе.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Учитель</a:t>
            </a:r>
            <a:r>
              <a:rPr lang="ru-RU" b="1" dirty="0" smtClean="0">
                <a:solidFill>
                  <a:schemeClr val="tx1"/>
                </a:solidFill>
              </a:rPr>
              <a:t>: </a:t>
            </a:r>
            <a:r>
              <a:rPr lang="ru-RU" b="1" dirty="0" err="1" smtClean="0">
                <a:solidFill>
                  <a:schemeClr val="tx1"/>
                </a:solidFill>
              </a:rPr>
              <a:t>Десятниченко</a:t>
            </a:r>
            <a:r>
              <a:rPr lang="ru-RU" b="1" dirty="0" smtClean="0">
                <a:solidFill>
                  <a:schemeClr val="tx1"/>
                </a:solidFill>
              </a:rPr>
              <a:t> Валентина Ивановна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Второй признак равенства треугольников</a:t>
            </a:r>
            <a:endParaRPr lang="ru-RU" sz="3200" dirty="0"/>
          </a:p>
        </p:txBody>
      </p:sp>
      <p:sp>
        <p:nvSpPr>
          <p:cNvPr id="3" name="Содержимое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38200" y="1571625"/>
            <a:ext cx="7772400" cy="4448175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Если сторона и два прилежащих к ней угла одного треугольника соответственно равны стороне и двум прилежащим к ней углам другого треугольника, то такие треугольники равны.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Сформулировать признак, соответствующий</a:t>
            </a:r>
            <a:b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рисунку.</a:t>
            </a:r>
            <a:endParaRPr lang="ru-RU" sz="2800" dirty="0"/>
          </a:p>
        </p:txBody>
      </p:sp>
      <p:sp>
        <p:nvSpPr>
          <p:cNvPr id="4" name="Равнобедренный треугольник 3"/>
          <p:cNvSpPr>
            <a:spLocks noChangeArrowheads="1"/>
          </p:cNvSpPr>
          <p:nvPr/>
        </p:nvSpPr>
        <p:spPr bwMode="auto">
          <a:xfrm rot="2454621">
            <a:off x="1112838" y="2127250"/>
            <a:ext cx="3073400" cy="1928813"/>
          </a:xfrm>
          <a:prstGeom prst="triangle">
            <a:avLst>
              <a:gd name="adj" fmla="val 69394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8" name="Равнобедренный треугольник 7"/>
          <p:cNvSpPr>
            <a:spLocks noChangeArrowheads="1"/>
          </p:cNvSpPr>
          <p:nvPr/>
        </p:nvSpPr>
        <p:spPr bwMode="auto">
          <a:xfrm rot="4630548">
            <a:off x="4960938" y="2605088"/>
            <a:ext cx="3071812" cy="1928812"/>
          </a:xfrm>
          <a:prstGeom prst="triangle">
            <a:avLst>
              <a:gd name="adj" fmla="val 69394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714625" y="4929188"/>
            <a:ext cx="395288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5">
                    <a:lumMod val="10000"/>
                  </a:schemeClr>
                </a:solidFill>
              </a:rPr>
              <a:t>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8625" y="2357438"/>
            <a:ext cx="500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b="1" baseline="-25000" dirty="0">
              <a:solidFill>
                <a:schemeClr val="accent5">
                  <a:lumMod val="10000"/>
                </a:schemeClr>
              </a:solidFill>
            </a:endParaRPr>
          </a:p>
          <a:p>
            <a:pPr>
              <a:defRPr/>
            </a:pPr>
            <a:r>
              <a:rPr lang="ru-RU" b="1" dirty="0">
                <a:solidFill>
                  <a:schemeClr val="accent5">
                    <a:lumMod val="10000"/>
                  </a:schemeClr>
                </a:solidFill>
              </a:rPr>
              <a:t>С</a:t>
            </a: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 bwMode="auto">
          <a:xfrm>
            <a:off x="1643063" y="-642938"/>
            <a:ext cx="4000500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ru-RU" sz="3200" b="1" baseline="-25000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86375" y="5000625"/>
            <a:ext cx="525463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5">
                    <a:lumMod val="10000"/>
                  </a:schemeClr>
                </a:solidFill>
              </a:rPr>
              <a:t>A</a:t>
            </a:r>
            <a:r>
              <a:rPr lang="en-US" b="1" baseline="-25000" dirty="0">
                <a:solidFill>
                  <a:schemeClr val="accent5">
                    <a:lumMod val="10000"/>
                  </a:schemeClr>
                </a:solidFill>
              </a:rPr>
              <a:t>1</a:t>
            </a:r>
            <a:endParaRPr lang="ru-RU" b="1" baseline="-25000" dirty="0">
              <a:solidFill>
                <a:schemeClr val="accent5">
                  <a:lumMod val="10000"/>
                </a:schemeClr>
              </a:solidFill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7715250" y="3571875"/>
            <a:ext cx="527050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5">
                    <a:lumMod val="10000"/>
                  </a:schemeClr>
                </a:solidFill>
              </a:rPr>
              <a:t>В</a:t>
            </a:r>
            <a:r>
              <a:rPr lang="en-US" b="1" baseline="-25000" dirty="0">
                <a:solidFill>
                  <a:schemeClr val="accent5">
                    <a:lumMod val="10000"/>
                  </a:schemeClr>
                </a:solidFill>
              </a:rPr>
              <a:t>1</a:t>
            </a:r>
            <a:endParaRPr lang="ru-RU" b="1" baseline="-25000" dirty="0">
              <a:solidFill>
                <a:schemeClr val="accent5">
                  <a:lumMod val="10000"/>
                </a:schemeClr>
              </a:solidFill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214938" y="1857375"/>
            <a:ext cx="525462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5">
                    <a:lumMod val="10000"/>
                  </a:schemeClr>
                </a:solidFill>
              </a:rPr>
              <a:t>С</a:t>
            </a:r>
            <a:r>
              <a:rPr lang="en-US" b="1" baseline="-25000" dirty="0">
                <a:solidFill>
                  <a:schemeClr val="accent5">
                    <a:lumMod val="10000"/>
                  </a:schemeClr>
                </a:solidFill>
              </a:rPr>
              <a:t>1</a:t>
            </a:r>
            <a:endParaRPr lang="ru-RU" b="1" baseline="-25000" dirty="0">
              <a:solidFill>
                <a:schemeClr val="accent5">
                  <a:lumMod val="10000"/>
                </a:schemeClr>
              </a:solidFill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786188" y="2357438"/>
            <a:ext cx="396875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5">
                    <a:lumMod val="10000"/>
                  </a:schemeClr>
                </a:solidFill>
              </a:rPr>
              <a:t>В</a:t>
            </a:r>
            <a:endParaRPr lang="ru-RU" b="1" baseline="-25000" dirty="0">
              <a:solidFill>
                <a:schemeClr val="accent5">
                  <a:lumMod val="10000"/>
                </a:schemeClr>
              </a:solidFill>
            </a:endParaRPr>
          </a:p>
          <a:p>
            <a:pPr>
              <a:defRPr/>
            </a:pPr>
            <a:endParaRPr lang="ru-RU" dirty="0"/>
          </a:p>
        </p:txBody>
      </p:sp>
      <p:cxnSp>
        <p:nvCxnSpPr>
          <p:cNvPr id="20" name="Прямая соединительная линия 19"/>
          <p:cNvCxnSpPr>
            <a:cxnSpLocks noChangeShapeType="1"/>
          </p:cNvCxnSpPr>
          <p:nvPr/>
        </p:nvCxnSpPr>
        <p:spPr bwMode="auto">
          <a:xfrm rot="5400000">
            <a:off x="2035175" y="2820988"/>
            <a:ext cx="500063" cy="1587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21" name="Прямая соединительная линия 20"/>
          <p:cNvCxnSpPr>
            <a:cxnSpLocks noChangeShapeType="1"/>
          </p:cNvCxnSpPr>
          <p:nvPr/>
        </p:nvCxnSpPr>
        <p:spPr bwMode="auto">
          <a:xfrm rot="5400000">
            <a:off x="6143625" y="2928938"/>
            <a:ext cx="500063" cy="357187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23" name="Прямая соединительная линия 22"/>
          <p:cNvCxnSpPr>
            <a:cxnSpLocks noChangeShapeType="1"/>
          </p:cNvCxnSpPr>
          <p:nvPr/>
        </p:nvCxnSpPr>
        <p:spPr bwMode="auto">
          <a:xfrm rot="5400000">
            <a:off x="1571625" y="3429000"/>
            <a:ext cx="428625" cy="428625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 type="none" w="sm" len="sm"/>
            <a:tailEnd type="none" w="sm" len="sm"/>
          </a:ln>
        </p:spPr>
      </p:cxnSp>
      <p:cxnSp>
        <p:nvCxnSpPr>
          <p:cNvPr id="26" name="Прямая соединительная линия 25"/>
          <p:cNvCxnSpPr>
            <a:cxnSpLocks noChangeShapeType="1"/>
          </p:cNvCxnSpPr>
          <p:nvPr/>
        </p:nvCxnSpPr>
        <p:spPr bwMode="auto">
          <a:xfrm rot="5400000">
            <a:off x="1724025" y="3581400"/>
            <a:ext cx="428625" cy="428625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 type="none" w="sm" len="sm"/>
            <a:tailEnd type="none" w="sm" len="sm"/>
          </a:ln>
        </p:spPr>
      </p:cxnSp>
      <p:cxnSp>
        <p:nvCxnSpPr>
          <p:cNvPr id="27" name="Прямая соединительная линия 26"/>
          <p:cNvCxnSpPr>
            <a:cxnSpLocks noChangeShapeType="1"/>
          </p:cNvCxnSpPr>
          <p:nvPr/>
        </p:nvCxnSpPr>
        <p:spPr bwMode="auto">
          <a:xfrm rot="5400000">
            <a:off x="5357813" y="3643313"/>
            <a:ext cx="428625" cy="428625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 type="none" w="sm" len="sm"/>
            <a:tailEnd type="none" w="sm" len="sm"/>
          </a:ln>
        </p:spPr>
      </p:cxnSp>
      <p:cxnSp>
        <p:nvCxnSpPr>
          <p:cNvPr id="28" name="Прямая соединительная линия 27"/>
          <p:cNvCxnSpPr>
            <a:cxnSpLocks noChangeShapeType="1"/>
          </p:cNvCxnSpPr>
          <p:nvPr/>
        </p:nvCxnSpPr>
        <p:spPr bwMode="auto">
          <a:xfrm rot="5400000">
            <a:off x="5286375" y="3500438"/>
            <a:ext cx="428625" cy="428625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 type="none" w="sm" len="sm"/>
            <a:tailEnd type="none" w="sm" len="sm"/>
          </a:ln>
        </p:spPr>
      </p:cxnSp>
      <p:cxnSp>
        <p:nvCxnSpPr>
          <p:cNvPr id="58" name="Прямая соединительная линия 57"/>
          <p:cNvCxnSpPr>
            <a:cxnSpLocks noChangeShapeType="1"/>
          </p:cNvCxnSpPr>
          <p:nvPr/>
        </p:nvCxnSpPr>
        <p:spPr bwMode="auto">
          <a:xfrm>
            <a:off x="3143250" y="3929063"/>
            <a:ext cx="428625" cy="142875"/>
          </a:xfrm>
          <a:prstGeom prst="line">
            <a:avLst/>
          </a:prstGeom>
          <a:noFill/>
          <a:ln w="38100" algn="ctr">
            <a:solidFill>
              <a:srgbClr val="008000"/>
            </a:solidFill>
            <a:round/>
            <a:headEnd type="none" w="sm" len="sm"/>
            <a:tailEnd type="none" w="sm" len="sm"/>
          </a:ln>
        </p:spPr>
      </p:cxnSp>
      <p:cxnSp>
        <p:nvCxnSpPr>
          <p:cNvPr id="62" name="Прямая соединительная линия 61"/>
          <p:cNvCxnSpPr>
            <a:cxnSpLocks noChangeShapeType="1"/>
          </p:cNvCxnSpPr>
          <p:nvPr/>
        </p:nvCxnSpPr>
        <p:spPr bwMode="auto">
          <a:xfrm>
            <a:off x="3071813" y="4071938"/>
            <a:ext cx="428625" cy="142875"/>
          </a:xfrm>
          <a:prstGeom prst="line">
            <a:avLst/>
          </a:prstGeom>
          <a:noFill/>
          <a:ln w="38100" algn="ctr">
            <a:solidFill>
              <a:srgbClr val="008000"/>
            </a:solidFill>
            <a:round/>
            <a:headEnd type="none" w="sm" len="sm"/>
            <a:tailEnd type="none" w="sm" len="sm"/>
          </a:ln>
        </p:spPr>
      </p:cxnSp>
      <p:cxnSp>
        <p:nvCxnSpPr>
          <p:cNvPr id="63" name="Прямая соединительная линия 62"/>
          <p:cNvCxnSpPr>
            <a:cxnSpLocks noChangeShapeType="1"/>
          </p:cNvCxnSpPr>
          <p:nvPr/>
        </p:nvCxnSpPr>
        <p:spPr bwMode="auto">
          <a:xfrm>
            <a:off x="3214688" y="3857625"/>
            <a:ext cx="428625" cy="142875"/>
          </a:xfrm>
          <a:prstGeom prst="line">
            <a:avLst/>
          </a:prstGeom>
          <a:noFill/>
          <a:ln w="38100" algn="ctr">
            <a:solidFill>
              <a:srgbClr val="008000"/>
            </a:solidFill>
            <a:round/>
            <a:headEnd type="none" w="sm" len="sm"/>
            <a:tailEnd type="none" w="sm" len="sm"/>
          </a:ln>
        </p:spPr>
      </p:cxnSp>
      <p:cxnSp>
        <p:nvCxnSpPr>
          <p:cNvPr id="65" name="Прямая соединительная линия 64"/>
          <p:cNvCxnSpPr>
            <a:cxnSpLocks noChangeShapeType="1"/>
          </p:cNvCxnSpPr>
          <p:nvPr/>
        </p:nvCxnSpPr>
        <p:spPr bwMode="auto">
          <a:xfrm>
            <a:off x="6286500" y="4714875"/>
            <a:ext cx="428625" cy="142875"/>
          </a:xfrm>
          <a:prstGeom prst="line">
            <a:avLst/>
          </a:prstGeom>
          <a:noFill/>
          <a:ln w="38100" algn="ctr">
            <a:solidFill>
              <a:srgbClr val="008000"/>
            </a:solidFill>
            <a:round/>
            <a:headEnd type="none" w="sm" len="sm"/>
            <a:tailEnd type="none" w="sm" len="sm"/>
          </a:ln>
        </p:spPr>
      </p:cxnSp>
      <p:cxnSp>
        <p:nvCxnSpPr>
          <p:cNvPr id="66" name="Прямая соединительная линия 65"/>
          <p:cNvCxnSpPr>
            <a:cxnSpLocks noChangeShapeType="1"/>
          </p:cNvCxnSpPr>
          <p:nvPr/>
        </p:nvCxnSpPr>
        <p:spPr bwMode="auto">
          <a:xfrm>
            <a:off x="6357938" y="4643438"/>
            <a:ext cx="428625" cy="142875"/>
          </a:xfrm>
          <a:prstGeom prst="line">
            <a:avLst/>
          </a:prstGeom>
          <a:noFill/>
          <a:ln w="38100" algn="ctr">
            <a:solidFill>
              <a:srgbClr val="008000"/>
            </a:solidFill>
            <a:round/>
            <a:headEnd type="none" w="sm" len="sm"/>
            <a:tailEnd type="none" w="sm" len="sm"/>
          </a:ln>
        </p:spPr>
      </p:cxnSp>
      <p:cxnSp>
        <p:nvCxnSpPr>
          <p:cNvPr id="68" name="Прямая соединительная линия 67"/>
          <p:cNvCxnSpPr>
            <a:cxnSpLocks noChangeShapeType="1"/>
          </p:cNvCxnSpPr>
          <p:nvPr/>
        </p:nvCxnSpPr>
        <p:spPr bwMode="auto">
          <a:xfrm>
            <a:off x="6500813" y="4572000"/>
            <a:ext cx="428625" cy="142875"/>
          </a:xfrm>
          <a:prstGeom prst="line">
            <a:avLst/>
          </a:prstGeom>
          <a:noFill/>
          <a:ln w="38100" algn="ctr">
            <a:solidFill>
              <a:srgbClr val="008000"/>
            </a:solidFill>
            <a:round/>
            <a:headEnd type="none" w="sm" len="sm"/>
            <a:tailEnd type="none" w="sm" len="sm"/>
          </a:ln>
        </p:spPr>
      </p:cxnSp>
      <p:sp>
        <p:nvSpPr>
          <p:cNvPr id="24" name="Стрелка вправо 23"/>
          <p:cNvSpPr/>
          <p:nvPr/>
        </p:nvSpPr>
        <p:spPr>
          <a:xfrm>
            <a:off x="5857884" y="5643578"/>
            <a:ext cx="2500330" cy="91326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проверка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Третий признак равенства треугольников</a:t>
            </a:r>
            <a:endParaRPr lang="ru-RU" sz="3200" dirty="0"/>
          </a:p>
        </p:txBody>
      </p:sp>
      <p:sp>
        <p:nvSpPr>
          <p:cNvPr id="3" name="Содержимое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Если три стороны одного треугольника соответственно равны  трем сторонам другого треугольника, то такие треугольники равны.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6953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Математический диктант</a:t>
            </a:r>
            <a:endParaRPr lang="ru-RU" dirty="0"/>
          </a:p>
        </p:txBody>
      </p:sp>
      <p:sp>
        <p:nvSpPr>
          <p:cNvPr id="3" name="Содержимое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38200" y="1143000"/>
            <a:ext cx="7772400" cy="4876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1. </a:t>
            </a:r>
            <a:r>
              <a:rPr lang="ru-RU" b="1" dirty="0" smtClean="0"/>
              <a:t>Сколько пар равных  сторон надо найти, доказывая равенство двух треугольников: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/>
              <a:t>а) по определению;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/>
              <a:t>б) по первому признаку;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/>
              <a:t>в) по второму признаку;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/>
              <a:t>г) по третьему признаку.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62388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Математический диктант</a:t>
            </a:r>
            <a:endParaRPr lang="ru-RU" dirty="0"/>
          </a:p>
        </p:txBody>
      </p:sp>
      <p:sp>
        <p:nvSpPr>
          <p:cNvPr id="3" name="Содержимое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38200" y="1285875"/>
            <a:ext cx="7772400" cy="47339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accent5">
                    <a:lumMod val="10000"/>
                  </a:schemeClr>
                </a:solidFill>
              </a:rPr>
              <a:t>2.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b="1" dirty="0" smtClean="0"/>
              <a:t>Сколько  пар равных углов надо найти, доказывая равенство двух треугольников: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/>
              <a:t> а) по определению;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/>
              <a:t>б) по первому признаку;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/>
              <a:t>в) по второму признаку;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/>
              <a:t>г) по третьему признаку.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4214813"/>
            <a:ext cx="7772400" cy="981075"/>
          </a:xfrm>
        </p:spPr>
        <p:txBody>
          <a:bodyPr/>
          <a:lstStyle/>
          <a:p>
            <a:pPr algn="ctr"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Игра «Математический хоккей»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38200" y="571500"/>
            <a:ext cx="7772400" cy="28575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Хоть ты смейся, хоть ты плачь</a:t>
            </a:r>
          </a:p>
          <a:p>
            <a:pPr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Не люблю решать задачи</a:t>
            </a:r>
          </a:p>
          <a:p>
            <a:pPr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Потому что нет удачи</a:t>
            </a:r>
          </a:p>
          <a:p>
            <a:pPr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На проклятые задачи</a:t>
            </a:r>
          </a:p>
          <a:p>
            <a:pPr>
              <a:buFont typeface="Wingdings" pitchFamily="2" charset="2"/>
              <a:buNone/>
              <a:defRPr/>
            </a:pP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accent5">
                    <a:lumMod val="10000"/>
                  </a:schemeClr>
                </a:solidFill>
              </a:rPr>
              <a:t>1. </a:t>
            </a:r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</a:rPr>
              <a:t>Найдите пары равных треугольников </a:t>
            </a:r>
            <a:br>
              <a:rPr lang="ru-RU" sz="2800" dirty="0" smtClean="0">
                <a:solidFill>
                  <a:schemeClr val="accent5">
                    <a:lumMod val="10000"/>
                  </a:schemeClr>
                </a:solidFill>
              </a:rPr>
            </a:br>
            <a:r>
              <a:rPr lang="ru-RU" sz="2800" dirty="0" smtClean="0">
                <a:solidFill>
                  <a:schemeClr val="accent5">
                    <a:lumMod val="10000"/>
                  </a:schemeClr>
                </a:solidFill>
              </a:rPr>
              <a:t>и докажите их равенство.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 rot="-1200000">
            <a:off x="914400" y="2209800"/>
            <a:ext cx="6096000" cy="3352800"/>
            <a:chOff x="576" y="1392"/>
            <a:chExt cx="3840" cy="2112"/>
          </a:xfrm>
        </p:grpSpPr>
        <p:sp>
          <p:nvSpPr>
            <p:cNvPr id="30738" name="Freeform 5"/>
            <p:cNvSpPr>
              <a:spLocks/>
            </p:cNvSpPr>
            <p:nvPr/>
          </p:nvSpPr>
          <p:spPr bwMode="auto">
            <a:xfrm>
              <a:off x="576" y="1389"/>
              <a:ext cx="2976" cy="1056"/>
            </a:xfrm>
            <a:custGeom>
              <a:avLst/>
              <a:gdLst>
                <a:gd name="T0" fmla="*/ 0 w 2976"/>
                <a:gd name="T1" fmla="*/ 192 h 1056"/>
                <a:gd name="T2" fmla="*/ 1920 w 2976"/>
                <a:gd name="T3" fmla="*/ 1056 h 1056"/>
                <a:gd name="T4" fmla="*/ 2976 w 2976"/>
                <a:gd name="T5" fmla="*/ 0 h 1056"/>
                <a:gd name="T6" fmla="*/ 0 w 2976"/>
                <a:gd name="T7" fmla="*/ 192 h 10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76"/>
                <a:gd name="T13" fmla="*/ 0 h 1056"/>
                <a:gd name="T14" fmla="*/ 2976 w 2976"/>
                <a:gd name="T15" fmla="*/ 1056 h 10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76" h="1056">
                  <a:moveTo>
                    <a:pt x="0" y="192"/>
                  </a:moveTo>
                  <a:lnTo>
                    <a:pt x="1920" y="1056"/>
                  </a:lnTo>
                  <a:lnTo>
                    <a:pt x="2976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31" name="Freeform 6"/>
            <p:cNvSpPr>
              <a:spLocks/>
            </p:cNvSpPr>
            <p:nvPr/>
          </p:nvSpPr>
          <p:spPr bwMode="auto">
            <a:xfrm rot="10800000">
              <a:off x="1440" y="2448"/>
              <a:ext cx="2976" cy="1056"/>
            </a:xfrm>
            <a:custGeom>
              <a:avLst/>
              <a:gdLst>
                <a:gd name="T0" fmla="*/ 0 w 2976"/>
                <a:gd name="T1" fmla="*/ 192 h 1056"/>
                <a:gd name="T2" fmla="*/ 1920 w 2976"/>
                <a:gd name="T3" fmla="*/ 1056 h 1056"/>
                <a:gd name="T4" fmla="*/ 2976 w 2976"/>
                <a:gd name="T5" fmla="*/ 0 h 1056"/>
                <a:gd name="T6" fmla="*/ 0 w 2976"/>
                <a:gd name="T7" fmla="*/ 192 h 10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76"/>
                <a:gd name="T13" fmla="*/ 0 h 1056"/>
                <a:gd name="T14" fmla="*/ 2976 w 2976"/>
                <a:gd name="T15" fmla="*/ 1056 h 10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76" h="1056">
                  <a:moveTo>
                    <a:pt x="0" y="192"/>
                  </a:moveTo>
                  <a:lnTo>
                    <a:pt x="1920" y="1056"/>
                  </a:lnTo>
                  <a:lnTo>
                    <a:pt x="2976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0070C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28600" y="2895600"/>
            <a:ext cx="3706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А</a:t>
            </a:r>
          </a:p>
        </p:txBody>
      </p:sp>
      <p:sp>
        <p:nvSpPr>
          <p:cNvPr id="38918" name="Text Box 8"/>
          <p:cNvSpPr txBox="1">
            <a:spLocks noChangeArrowheads="1"/>
          </p:cNvSpPr>
          <p:nvPr/>
        </p:nvSpPr>
        <p:spPr bwMode="auto">
          <a:xfrm>
            <a:off x="5029200" y="1371600"/>
            <a:ext cx="3577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/>
              <a:t>В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286116" y="3857628"/>
            <a:ext cx="348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С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362200" y="54102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2286000" y="5638800"/>
            <a:ext cx="3786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</a:t>
            </a:r>
            <a:endParaRPr lang="ru-RU" sz="2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7162800" y="3505200"/>
            <a:ext cx="3353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Е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2362200" y="2743200"/>
            <a:ext cx="3200400" cy="2438400"/>
            <a:chOff x="1488" y="1728"/>
            <a:chExt cx="2016" cy="1536"/>
          </a:xfrm>
        </p:grpSpPr>
        <p:sp>
          <p:nvSpPr>
            <p:cNvPr id="38924" name="Line 14"/>
            <p:cNvSpPr>
              <a:spLocks noChangeShapeType="1"/>
            </p:cNvSpPr>
            <p:nvPr/>
          </p:nvSpPr>
          <p:spPr bwMode="auto">
            <a:xfrm>
              <a:off x="1488" y="2208"/>
              <a:ext cx="96" cy="336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25" name="Line 15"/>
            <p:cNvSpPr>
              <a:spLocks noChangeShapeType="1"/>
            </p:cNvSpPr>
            <p:nvPr/>
          </p:nvSpPr>
          <p:spPr bwMode="auto">
            <a:xfrm>
              <a:off x="1584" y="2208"/>
              <a:ext cx="96" cy="336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26" name="Line 16"/>
            <p:cNvSpPr>
              <a:spLocks noChangeShapeType="1"/>
            </p:cNvSpPr>
            <p:nvPr/>
          </p:nvSpPr>
          <p:spPr bwMode="auto">
            <a:xfrm>
              <a:off x="3408" y="2352"/>
              <a:ext cx="96" cy="336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27" name="Line 17"/>
            <p:cNvSpPr>
              <a:spLocks noChangeShapeType="1"/>
            </p:cNvSpPr>
            <p:nvPr/>
          </p:nvSpPr>
          <p:spPr bwMode="auto">
            <a:xfrm>
              <a:off x="3312" y="2352"/>
              <a:ext cx="96" cy="336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28" name="Line 18"/>
            <p:cNvSpPr>
              <a:spLocks noChangeShapeType="1"/>
            </p:cNvSpPr>
            <p:nvPr/>
          </p:nvSpPr>
          <p:spPr bwMode="auto">
            <a:xfrm>
              <a:off x="2688" y="1728"/>
              <a:ext cx="192" cy="288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29" name="Line 19"/>
            <p:cNvSpPr>
              <a:spLocks noChangeShapeType="1"/>
            </p:cNvSpPr>
            <p:nvPr/>
          </p:nvSpPr>
          <p:spPr bwMode="auto">
            <a:xfrm>
              <a:off x="2112" y="2976"/>
              <a:ext cx="192" cy="288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857884" y="5500702"/>
            <a:ext cx="271464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hlinkClick r:id="rId2" action="ppaction://hlinksldjump"/>
              </a:rPr>
              <a:t>Доказательство</a:t>
            </a:r>
            <a:endParaRPr lang="ru-RU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0" y="381000"/>
            <a:ext cx="3124200" cy="609600"/>
          </a:xfrm>
        </p:spPr>
        <p:txBody>
          <a:bodyPr/>
          <a:lstStyle/>
          <a:p>
            <a:r>
              <a:rPr lang="ru-RU" sz="2800" b="1" smtClean="0"/>
              <a:t>Доказательство: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А</a:t>
            </a:r>
          </a:p>
        </p:txBody>
      </p:sp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3048000" y="1524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В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2514600" y="1066800"/>
            <a:ext cx="338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С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2362200" y="54102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1524000" y="23622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D</a:t>
            </a:r>
            <a:endParaRPr lang="ru-RU" sz="20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4191000" y="1143000"/>
            <a:ext cx="3286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Е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85800" y="533400"/>
            <a:ext cx="3429000" cy="1752600"/>
            <a:chOff x="576" y="1392"/>
            <a:chExt cx="3840" cy="2112"/>
          </a:xfrm>
          <a:solidFill>
            <a:schemeClr val="tx2">
              <a:lumMod val="40000"/>
              <a:lumOff val="60000"/>
            </a:schemeClr>
          </a:solidFill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 rot="-1200000">
              <a:off x="576" y="1392"/>
              <a:ext cx="3840" cy="2112"/>
              <a:chOff x="576" y="1392"/>
              <a:chExt cx="3840" cy="2112"/>
            </a:xfrm>
            <a:grpFill/>
          </p:grpSpPr>
          <p:sp>
            <p:nvSpPr>
              <p:cNvPr id="1054" name="Freeform 11"/>
              <p:cNvSpPr>
                <a:spLocks/>
              </p:cNvSpPr>
              <p:nvPr/>
            </p:nvSpPr>
            <p:spPr bwMode="auto">
              <a:xfrm>
                <a:off x="576" y="1392"/>
                <a:ext cx="2976" cy="1056"/>
              </a:xfrm>
              <a:custGeom>
                <a:avLst/>
                <a:gdLst>
                  <a:gd name="T0" fmla="*/ 0 w 2976"/>
                  <a:gd name="T1" fmla="*/ 192 h 1056"/>
                  <a:gd name="T2" fmla="*/ 1920 w 2976"/>
                  <a:gd name="T3" fmla="*/ 1056 h 1056"/>
                  <a:gd name="T4" fmla="*/ 2976 w 2976"/>
                  <a:gd name="T5" fmla="*/ 0 h 1056"/>
                  <a:gd name="T6" fmla="*/ 0 w 2976"/>
                  <a:gd name="T7" fmla="*/ 192 h 10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76"/>
                  <a:gd name="T13" fmla="*/ 0 h 1056"/>
                  <a:gd name="T14" fmla="*/ 2976 w 2976"/>
                  <a:gd name="T15" fmla="*/ 1056 h 10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76" h="1056">
                    <a:moveTo>
                      <a:pt x="0" y="192"/>
                    </a:moveTo>
                    <a:lnTo>
                      <a:pt x="1920" y="1056"/>
                    </a:lnTo>
                    <a:lnTo>
                      <a:pt x="2976" y="0"/>
                    </a:lnTo>
                    <a:lnTo>
                      <a:pt x="0" y="192"/>
                    </a:ln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5" name="Freeform 12"/>
              <p:cNvSpPr>
                <a:spLocks/>
              </p:cNvSpPr>
              <p:nvPr/>
            </p:nvSpPr>
            <p:spPr bwMode="auto">
              <a:xfrm rot="10800000">
                <a:off x="1440" y="2448"/>
                <a:ext cx="2976" cy="1056"/>
              </a:xfrm>
              <a:custGeom>
                <a:avLst/>
                <a:gdLst>
                  <a:gd name="T0" fmla="*/ 0 w 2976"/>
                  <a:gd name="T1" fmla="*/ 192 h 1056"/>
                  <a:gd name="T2" fmla="*/ 1920 w 2976"/>
                  <a:gd name="T3" fmla="*/ 1056 h 1056"/>
                  <a:gd name="T4" fmla="*/ 2976 w 2976"/>
                  <a:gd name="T5" fmla="*/ 0 h 1056"/>
                  <a:gd name="T6" fmla="*/ 0 w 2976"/>
                  <a:gd name="T7" fmla="*/ 192 h 10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76"/>
                  <a:gd name="T13" fmla="*/ 0 h 1056"/>
                  <a:gd name="T14" fmla="*/ 2976 w 2976"/>
                  <a:gd name="T15" fmla="*/ 1056 h 10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76" h="1056">
                    <a:moveTo>
                      <a:pt x="0" y="192"/>
                    </a:moveTo>
                    <a:lnTo>
                      <a:pt x="1920" y="1056"/>
                    </a:lnTo>
                    <a:lnTo>
                      <a:pt x="2976" y="0"/>
                    </a:lnTo>
                    <a:lnTo>
                      <a:pt x="0" y="192"/>
                    </a:lnTo>
                    <a:close/>
                  </a:path>
                </a:pathLst>
              </a:custGeom>
              <a:solidFill>
                <a:srgbClr val="0070C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1488" y="1728"/>
              <a:ext cx="2016" cy="1536"/>
              <a:chOff x="1488" y="1728"/>
              <a:chExt cx="2016" cy="1536"/>
            </a:xfrm>
            <a:grpFill/>
          </p:grpSpPr>
          <p:sp>
            <p:nvSpPr>
              <p:cNvPr id="1048" name="Line 14"/>
              <p:cNvSpPr>
                <a:spLocks noChangeShapeType="1"/>
              </p:cNvSpPr>
              <p:nvPr/>
            </p:nvSpPr>
            <p:spPr bwMode="auto">
              <a:xfrm>
                <a:off x="1488" y="2208"/>
                <a:ext cx="96" cy="336"/>
              </a:xfrm>
              <a:prstGeom prst="line">
                <a:avLst/>
              </a:prstGeom>
              <a:grpFill/>
              <a:ln w="38100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9" name="Line 15"/>
              <p:cNvSpPr>
                <a:spLocks noChangeShapeType="1"/>
              </p:cNvSpPr>
              <p:nvPr/>
            </p:nvSpPr>
            <p:spPr bwMode="auto">
              <a:xfrm>
                <a:off x="1584" y="2208"/>
                <a:ext cx="96" cy="336"/>
              </a:xfrm>
              <a:prstGeom prst="line">
                <a:avLst/>
              </a:prstGeom>
              <a:grpFill/>
              <a:ln w="38100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0" name="Line 16"/>
              <p:cNvSpPr>
                <a:spLocks noChangeShapeType="1"/>
              </p:cNvSpPr>
              <p:nvPr/>
            </p:nvSpPr>
            <p:spPr bwMode="auto">
              <a:xfrm>
                <a:off x="3408" y="2352"/>
                <a:ext cx="96" cy="336"/>
              </a:xfrm>
              <a:prstGeom prst="line">
                <a:avLst/>
              </a:prstGeom>
              <a:grpFill/>
              <a:ln w="38100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1" name="Line 17"/>
              <p:cNvSpPr>
                <a:spLocks noChangeShapeType="1"/>
              </p:cNvSpPr>
              <p:nvPr/>
            </p:nvSpPr>
            <p:spPr bwMode="auto">
              <a:xfrm>
                <a:off x="3312" y="2352"/>
                <a:ext cx="96" cy="336"/>
              </a:xfrm>
              <a:prstGeom prst="line">
                <a:avLst/>
              </a:prstGeom>
              <a:grpFill/>
              <a:ln w="38100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2" name="Line 18"/>
              <p:cNvSpPr>
                <a:spLocks noChangeShapeType="1"/>
              </p:cNvSpPr>
              <p:nvPr/>
            </p:nvSpPr>
            <p:spPr bwMode="auto">
              <a:xfrm>
                <a:off x="2688" y="1728"/>
                <a:ext cx="192" cy="288"/>
              </a:xfrm>
              <a:prstGeom prst="line">
                <a:avLst/>
              </a:prstGeom>
              <a:grpFill/>
              <a:ln w="38100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3" name="Line 19"/>
              <p:cNvSpPr>
                <a:spLocks noChangeShapeType="1"/>
              </p:cNvSpPr>
              <p:nvPr/>
            </p:nvSpPr>
            <p:spPr bwMode="auto">
              <a:xfrm>
                <a:off x="2112" y="2976"/>
                <a:ext cx="192" cy="288"/>
              </a:xfrm>
              <a:prstGeom prst="line">
                <a:avLst/>
              </a:prstGeom>
              <a:grpFill/>
              <a:ln w="38100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228600" y="3200400"/>
            <a:ext cx="2389188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1.</a:t>
            </a:r>
            <a:r>
              <a:rPr lang="ru-RU" sz="5000" b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4000" b="1" dirty="0">
                <a:solidFill>
                  <a:schemeClr val="accent5">
                    <a:lumMod val="10000"/>
                  </a:schemeClr>
                </a:solidFill>
              </a:rPr>
              <a:t>A</a:t>
            </a:r>
            <a:r>
              <a:rPr lang="ru-RU" sz="4000" b="1" dirty="0">
                <a:solidFill>
                  <a:schemeClr val="accent5">
                    <a:lumMod val="10000"/>
                  </a:schemeClr>
                </a:solidFill>
              </a:rPr>
              <a:t>С</a:t>
            </a:r>
            <a:r>
              <a:rPr lang="en-US" sz="4000" b="1" dirty="0">
                <a:solidFill>
                  <a:schemeClr val="accent5">
                    <a:lumMod val="10000"/>
                  </a:schemeClr>
                </a:solidFill>
              </a:rPr>
              <a:t>=CE</a:t>
            </a:r>
            <a:endParaRPr lang="ru-RU" sz="4000" b="1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37910" name="Text Box 22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304800" y="4191000"/>
            <a:ext cx="184858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  <a:r>
              <a:rPr lang="en-US" sz="4000" b="1" dirty="0"/>
              <a:t>B</a:t>
            </a:r>
            <a:r>
              <a:rPr lang="ru-RU" sz="4000" b="1" dirty="0"/>
              <a:t>С</a:t>
            </a:r>
            <a:r>
              <a:rPr lang="en-US" sz="4000" b="1" dirty="0"/>
              <a:t>=D</a:t>
            </a:r>
            <a:r>
              <a:rPr lang="ru-RU" sz="4000" b="1" dirty="0"/>
              <a:t>С</a:t>
            </a:r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214313" y="5429250"/>
            <a:ext cx="428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3.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7914" name="Text Box 26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228600" y="5943600"/>
            <a:ext cx="3186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вертикальные углы)</a:t>
            </a:r>
          </a:p>
        </p:txBody>
      </p:sp>
      <p:sp>
        <p:nvSpPr>
          <p:cNvPr id="37916" name="Text Box 2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724400" y="5562600"/>
            <a:ext cx="328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(по двум сторонам и углу </a:t>
            </a:r>
          </a:p>
          <a:p>
            <a:pPr>
              <a:defRPr/>
            </a:pP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между ними)</a:t>
            </a:r>
          </a:p>
        </p:txBody>
      </p: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4419600" y="3505200"/>
            <a:ext cx="914400" cy="3048000"/>
            <a:chOff x="3072" y="2208"/>
            <a:chExt cx="576" cy="1920"/>
          </a:xfrm>
        </p:grpSpPr>
        <p:sp>
          <p:nvSpPr>
            <p:cNvPr id="1044" name="AutoShape 31"/>
            <p:cNvSpPr>
              <a:spLocks/>
            </p:cNvSpPr>
            <p:nvPr/>
          </p:nvSpPr>
          <p:spPr bwMode="auto">
            <a:xfrm>
              <a:off x="3072" y="2208"/>
              <a:ext cx="144" cy="1920"/>
            </a:xfrm>
            <a:prstGeom prst="rightBrace">
              <a:avLst>
                <a:gd name="adj1" fmla="val 111111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5" name="AutoShape 32"/>
            <p:cNvSpPr>
              <a:spLocks noChangeArrowheads="1"/>
            </p:cNvSpPr>
            <p:nvPr/>
          </p:nvSpPr>
          <p:spPr bwMode="auto">
            <a:xfrm>
              <a:off x="3264" y="3024"/>
              <a:ext cx="384" cy="288"/>
            </a:xfrm>
            <a:prstGeom prst="rightArrow">
              <a:avLst>
                <a:gd name="adj1" fmla="val 50000"/>
                <a:gd name="adj2" fmla="val 33333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7923" name="Text Box 35"/>
          <p:cNvSpPr txBox="1">
            <a:spLocks noChangeArrowheads="1"/>
          </p:cNvSpPr>
          <p:nvPr/>
        </p:nvSpPr>
        <p:spPr bwMode="auto">
          <a:xfrm>
            <a:off x="2500298" y="3571876"/>
            <a:ext cx="19462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(по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условию)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924" name="Text Box 36"/>
          <p:cNvSpPr txBox="1">
            <a:spLocks noChangeArrowheads="1"/>
          </p:cNvSpPr>
          <p:nvPr/>
        </p:nvSpPr>
        <p:spPr bwMode="auto">
          <a:xfrm>
            <a:off x="2428860" y="4357694"/>
            <a:ext cx="19462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(по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условию)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785813" y="5286375"/>
          <a:ext cx="3429000" cy="606425"/>
        </p:xfrm>
        <a:graphic>
          <a:graphicData uri="http://schemas.openxmlformats.org/presentationml/2006/ole">
            <p:oleObj spid="_x0000_s1026" name="Формула" r:id="rId4" imgW="1028520" imgH="177480" progId="Equation.3">
              <p:embed/>
            </p:oleObj>
          </a:graphicData>
        </a:graphic>
      </p:graphicFrame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5429250" y="4714875"/>
          <a:ext cx="3429000" cy="642938"/>
        </p:xfrm>
        <a:graphic>
          <a:graphicData uri="http://schemas.openxmlformats.org/presentationml/2006/ole">
            <p:oleObj spid="_x0000_s1027" name="Формула" r:id="rId5" imgW="990360" imgH="177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2. 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Найдите пары равных треугольников </a:t>
            </a:r>
            <a:b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и докажите их равенство.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2362200" y="54102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425450" y="1371600"/>
            <a:ext cx="8647113" cy="4784726"/>
            <a:chOff x="144" y="1056"/>
            <a:chExt cx="5447" cy="3014"/>
          </a:xfrm>
        </p:grpSpPr>
        <p:sp>
          <p:nvSpPr>
            <p:cNvPr id="31752" name="Freeform 19"/>
            <p:cNvSpPr>
              <a:spLocks/>
            </p:cNvSpPr>
            <p:nvPr/>
          </p:nvSpPr>
          <p:spPr bwMode="auto">
            <a:xfrm>
              <a:off x="144" y="1200"/>
              <a:ext cx="2640" cy="2688"/>
            </a:xfrm>
            <a:custGeom>
              <a:avLst/>
              <a:gdLst>
                <a:gd name="T0" fmla="*/ 1824 w 1824"/>
                <a:gd name="T1" fmla="*/ 0 h 2496"/>
                <a:gd name="T2" fmla="*/ 1824 w 1824"/>
                <a:gd name="T3" fmla="*/ 1392 h 2496"/>
                <a:gd name="T4" fmla="*/ 0 w 1824"/>
                <a:gd name="T5" fmla="*/ 2496 h 2496"/>
                <a:gd name="T6" fmla="*/ 1824 w 1824"/>
                <a:gd name="T7" fmla="*/ 0 h 24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24"/>
                <a:gd name="T13" fmla="*/ 0 h 2496"/>
                <a:gd name="T14" fmla="*/ 1824 w 1824"/>
                <a:gd name="T15" fmla="*/ 2496 h 24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24" h="2496">
                  <a:moveTo>
                    <a:pt x="1824" y="0"/>
                  </a:moveTo>
                  <a:lnTo>
                    <a:pt x="1824" y="1392"/>
                  </a:lnTo>
                  <a:lnTo>
                    <a:pt x="0" y="2496"/>
                  </a:lnTo>
                  <a:lnTo>
                    <a:pt x="1824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949" name="Freeform 20"/>
            <p:cNvSpPr>
              <a:spLocks/>
            </p:cNvSpPr>
            <p:nvPr/>
          </p:nvSpPr>
          <p:spPr bwMode="auto">
            <a:xfrm flipH="1">
              <a:off x="2784" y="1200"/>
              <a:ext cx="2640" cy="2688"/>
            </a:xfrm>
            <a:custGeom>
              <a:avLst/>
              <a:gdLst>
                <a:gd name="T0" fmla="*/ 5530 w 1824"/>
                <a:gd name="T1" fmla="*/ 0 h 2496"/>
                <a:gd name="T2" fmla="*/ 5530 w 1824"/>
                <a:gd name="T3" fmla="*/ 1738 h 2496"/>
                <a:gd name="T4" fmla="*/ 0 w 1824"/>
                <a:gd name="T5" fmla="*/ 3118 h 2496"/>
                <a:gd name="T6" fmla="*/ 5530 w 1824"/>
                <a:gd name="T7" fmla="*/ 0 h 24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24"/>
                <a:gd name="T13" fmla="*/ 0 h 2496"/>
                <a:gd name="T14" fmla="*/ 1824 w 1824"/>
                <a:gd name="T15" fmla="*/ 2496 h 24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24" h="2496">
                  <a:moveTo>
                    <a:pt x="1824" y="0"/>
                  </a:moveTo>
                  <a:lnTo>
                    <a:pt x="1824" y="1392"/>
                  </a:lnTo>
                  <a:lnTo>
                    <a:pt x="0" y="2496"/>
                  </a:lnTo>
                  <a:lnTo>
                    <a:pt x="1824" y="0"/>
                  </a:lnTo>
                  <a:close/>
                </a:path>
              </a:pathLst>
            </a:custGeom>
            <a:solidFill>
              <a:srgbClr val="0070C0"/>
            </a:solidFill>
            <a:ln w="38100">
              <a:solidFill>
                <a:srgbClr val="66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8328" name="Text Box 24"/>
            <p:cNvSpPr txBox="1">
              <a:spLocks noChangeArrowheads="1"/>
            </p:cNvSpPr>
            <p:nvPr/>
          </p:nvSpPr>
          <p:spPr bwMode="auto">
            <a:xfrm>
              <a:off x="326" y="3837"/>
              <a:ext cx="20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А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98329" name="Text Box 25"/>
            <p:cNvSpPr txBox="1">
              <a:spLocks noChangeArrowheads="1"/>
            </p:cNvSpPr>
            <p:nvPr/>
          </p:nvSpPr>
          <p:spPr bwMode="auto">
            <a:xfrm>
              <a:off x="2400" y="1056"/>
              <a:ext cx="25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B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98330" name="Text Box 26"/>
            <p:cNvSpPr txBox="1">
              <a:spLocks noChangeArrowheads="1"/>
            </p:cNvSpPr>
            <p:nvPr/>
          </p:nvSpPr>
          <p:spPr bwMode="auto">
            <a:xfrm>
              <a:off x="2544" y="2736"/>
              <a:ext cx="24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C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98331" name="Text Box 27"/>
            <p:cNvSpPr txBox="1">
              <a:spLocks noChangeArrowheads="1"/>
            </p:cNvSpPr>
            <p:nvPr/>
          </p:nvSpPr>
          <p:spPr bwMode="auto">
            <a:xfrm>
              <a:off x="5328" y="3504"/>
              <a:ext cx="26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D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cxnSp>
        <p:nvCxnSpPr>
          <p:cNvPr id="39942" name="Прямая соединительная линия 17"/>
          <p:cNvCxnSpPr>
            <a:cxnSpLocks noChangeShapeType="1"/>
          </p:cNvCxnSpPr>
          <p:nvPr/>
        </p:nvCxnSpPr>
        <p:spPr bwMode="auto">
          <a:xfrm rot="16200000" flipH="1">
            <a:off x="2571750" y="3214688"/>
            <a:ext cx="357187" cy="357188"/>
          </a:xfrm>
          <a:prstGeom prst="line">
            <a:avLst/>
          </a:prstGeom>
          <a:noFill/>
          <a:ln w="38100" algn="ctr">
            <a:solidFill>
              <a:srgbClr val="C00000"/>
            </a:solidFill>
            <a:round/>
            <a:headEnd type="none" w="sm" len="sm"/>
            <a:tailEnd type="none" w="sm" len="sm"/>
          </a:ln>
        </p:spPr>
      </p:cxnSp>
      <p:cxnSp>
        <p:nvCxnSpPr>
          <p:cNvPr id="39943" name="Прямая соединительная линия 19"/>
          <p:cNvCxnSpPr>
            <a:cxnSpLocks noChangeShapeType="1"/>
          </p:cNvCxnSpPr>
          <p:nvPr/>
        </p:nvCxnSpPr>
        <p:spPr bwMode="auto">
          <a:xfrm rot="5400000">
            <a:off x="6072188" y="3071813"/>
            <a:ext cx="357187" cy="357187"/>
          </a:xfrm>
          <a:prstGeom prst="line">
            <a:avLst/>
          </a:prstGeom>
          <a:noFill/>
          <a:ln w="38100" algn="ctr">
            <a:solidFill>
              <a:srgbClr val="C00000"/>
            </a:solidFill>
            <a:round/>
            <a:headEnd type="none" w="sm" len="sm"/>
            <a:tailEnd type="none" w="sm" len="sm"/>
          </a:ln>
        </p:spPr>
      </p:cxnSp>
      <p:cxnSp>
        <p:nvCxnSpPr>
          <p:cNvPr id="39944" name="Прямая соединительная линия 21"/>
          <p:cNvCxnSpPr>
            <a:cxnSpLocks noChangeShapeType="1"/>
          </p:cNvCxnSpPr>
          <p:nvPr/>
        </p:nvCxnSpPr>
        <p:spPr bwMode="auto">
          <a:xfrm rot="16200000" flipH="1">
            <a:off x="2857500" y="4500563"/>
            <a:ext cx="357187" cy="357188"/>
          </a:xfrm>
          <a:prstGeom prst="line">
            <a:avLst/>
          </a:prstGeom>
          <a:noFill/>
          <a:ln w="38100" algn="ctr">
            <a:solidFill>
              <a:srgbClr val="C00000"/>
            </a:solidFill>
            <a:round/>
            <a:headEnd type="none" w="sm" len="sm"/>
            <a:tailEnd type="none" w="sm" len="sm"/>
          </a:ln>
        </p:spPr>
      </p:cxnSp>
      <p:cxnSp>
        <p:nvCxnSpPr>
          <p:cNvPr id="39945" name="Прямая соединительная линия 22"/>
          <p:cNvCxnSpPr>
            <a:cxnSpLocks noChangeShapeType="1"/>
          </p:cNvCxnSpPr>
          <p:nvPr/>
        </p:nvCxnSpPr>
        <p:spPr bwMode="auto">
          <a:xfrm rot="16200000" flipH="1">
            <a:off x="3000375" y="4357688"/>
            <a:ext cx="357187" cy="357188"/>
          </a:xfrm>
          <a:prstGeom prst="line">
            <a:avLst/>
          </a:prstGeom>
          <a:noFill/>
          <a:ln w="38100" algn="ctr">
            <a:solidFill>
              <a:srgbClr val="C00000"/>
            </a:solidFill>
            <a:round/>
            <a:headEnd type="none" w="sm" len="sm"/>
            <a:tailEnd type="none" w="sm" len="sm"/>
          </a:ln>
        </p:spPr>
      </p:cxnSp>
      <p:cxnSp>
        <p:nvCxnSpPr>
          <p:cNvPr id="39946" name="Прямая соединительная линия 23"/>
          <p:cNvCxnSpPr>
            <a:cxnSpLocks noChangeShapeType="1"/>
          </p:cNvCxnSpPr>
          <p:nvPr/>
        </p:nvCxnSpPr>
        <p:spPr bwMode="auto">
          <a:xfrm rot="5400000">
            <a:off x="5572125" y="4357688"/>
            <a:ext cx="357187" cy="357188"/>
          </a:xfrm>
          <a:prstGeom prst="line">
            <a:avLst/>
          </a:prstGeom>
          <a:noFill/>
          <a:ln w="38100" algn="ctr">
            <a:solidFill>
              <a:srgbClr val="C00000"/>
            </a:solidFill>
            <a:round/>
            <a:headEnd type="none" w="sm" len="sm"/>
            <a:tailEnd type="none" w="sm" len="sm"/>
          </a:ln>
        </p:spPr>
      </p:cxnSp>
      <p:cxnSp>
        <p:nvCxnSpPr>
          <p:cNvPr id="39947" name="Прямая соединительная линия 24"/>
          <p:cNvCxnSpPr>
            <a:cxnSpLocks noChangeShapeType="1"/>
          </p:cNvCxnSpPr>
          <p:nvPr/>
        </p:nvCxnSpPr>
        <p:spPr bwMode="auto">
          <a:xfrm rot="5400000">
            <a:off x="5786438" y="4500563"/>
            <a:ext cx="357187" cy="357187"/>
          </a:xfrm>
          <a:prstGeom prst="line">
            <a:avLst/>
          </a:prstGeom>
          <a:noFill/>
          <a:ln w="38100" algn="ctr">
            <a:solidFill>
              <a:srgbClr val="C00000"/>
            </a:solidFill>
            <a:round/>
            <a:headEnd type="none" w="sm" len="sm"/>
            <a:tailEnd type="none" w="sm" len="sm"/>
          </a:ln>
        </p:spPr>
      </p:cxnSp>
      <p:sp>
        <p:nvSpPr>
          <p:cNvPr id="18" name="TextBox 17"/>
          <p:cNvSpPr txBox="1"/>
          <p:nvPr/>
        </p:nvSpPr>
        <p:spPr>
          <a:xfrm>
            <a:off x="3714744" y="5857892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Доказательство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0" y="381000"/>
            <a:ext cx="3124200" cy="609600"/>
          </a:xfrm>
        </p:spPr>
        <p:txBody>
          <a:bodyPr/>
          <a:lstStyle/>
          <a:p>
            <a:r>
              <a:rPr lang="ru-RU" sz="2800" b="1" smtClean="0"/>
              <a:t>Доказательство:</a:t>
            </a:r>
          </a:p>
        </p:txBody>
      </p:sp>
      <p:sp>
        <p:nvSpPr>
          <p:cNvPr id="115715" name="Text Box 3"/>
          <p:cNvSpPr txBox="1">
            <a:spLocks noChangeArrowheads="1"/>
          </p:cNvSpPr>
          <p:nvPr/>
        </p:nvSpPr>
        <p:spPr bwMode="auto">
          <a:xfrm>
            <a:off x="2362200" y="54102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5716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106988" y="5334000"/>
            <a:ext cx="2484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(по трем сторонам)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286248" y="3500438"/>
            <a:ext cx="914400" cy="3048000"/>
            <a:chOff x="3072" y="2208"/>
            <a:chExt cx="576" cy="1920"/>
          </a:xfrm>
        </p:grpSpPr>
        <p:sp>
          <p:nvSpPr>
            <p:cNvPr id="2074" name="AutoShape 21"/>
            <p:cNvSpPr>
              <a:spLocks/>
            </p:cNvSpPr>
            <p:nvPr/>
          </p:nvSpPr>
          <p:spPr bwMode="auto">
            <a:xfrm>
              <a:off x="3072" y="2208"/>
              <a:ext cx="144" cy="1920"/>
            </a:xfrm>
            <a:prstGeom prst="rightBrace">
              <a:avLst>
                <a:gd name="adj1" fmla="val 111111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75" name="AutoShape 22"/>
            <p:cNvSpPr>
              <a:spLocks noChangeArrowheads="1"/>
            </p:cNvSpPr>
            <p:nvPr/>
          </p:nvSpPr>
          <p:spPr bwMode="auto">
            <a:xfrm>
              <a:off x="3264" y="3024"/>
              <a:ext cx="384" cy="288"/>
            </a:xfrm>
            <a:prstGeom prst="rightArrow">
              <a:avLst>
                <a:gd name="adj1" fmla="val 50000"/>
                <a:gd name="adj2" fmla="val 33333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5735" name="Rectangle 23"/>
          <p:cNvSpPr>
            <a:spLocks noChangeArrowheads="1"/>
          </p:cNvSpPr>
          <p:nvPr/>
        </p:nvSpPr>
        <p:spPr bwMode="auto">
          <a:xfrm>
            <a:off x="304800" y="5410200"/>
            <a:ext cx="175400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/>
              <a:t>3.</a:t>
            </a:r>
            <a:r>
              <a:rPr lang="en-US" sz="4000" b="1" dirty="0"/>
              <a:t>BC=CB</a:t>
            </a:r>
            <a:endParaRPr lang="ru-RU" sz="4000" b="1" dirty="0"/>
          </a:p>
        </p:txBody>
      </p:sp>
      <p:sp>
        <p:nvSpPr>
          <p:cNvPr id="115736" name="Text Box 24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214313" y="4286250"/>
            <a:ext cx="30861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2. </a:t>
            </a:r>
            <a:r>
              <a:rPr lang="en-US" sz="4000" b="1" dirty="0"/>
              <a:t>AC=CD</a:t>
            </a:r>
            <a:r>
              <a:rPr lang="en-US" sz="5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ru-RU" sz="5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285750" y="214313"/>
            <a:ext cx="4857750" cy="2547937"/>
            <a:chOff x="0" y="0"/>
            <a:chExt cx="3311" cy="1740"/>
          </a:xfrm>
        </p:grpSpPr>
        <p:sp>
          <p:nvSpPr>
            <p:cNvPr id="2068" name="Freeform 33"/>
            <p:cNvSpPr>
              <a:spLocks/>
            </p:cNvSpPr>
            <p:nvPr/>
          </p:nvSpPr>
          <p:spPr bwMode="auto">
            <a:xfrm>
              <a:off x="240" y="221"/>
              <a:ext cx="1447" cy="1428"/>
            </a:xfrm>
            <a:custGeom>
              <a:avLst/>
              <a:gdLst>
                <a:gd name="T0" fmla="*/ 1824 w 1824"/>
                <a:gd name="T1" fmla="*/ 0 h 2496"/>
                <a:gd name="T2" fmla="*/ 1824 w 1824"/>
                <a:gd name="T3" fmla="*/ 1392 h 2496"/>
                <a:gd name="T4" fmla="*/ 0 w 1824"/>
                <a:gd name="T5" fmla="*/ 2496 h 2496"/>
                <a:gd name="T6" fmla="*/ 1824 w 1824"/>
                <a:gd name="T7" fmla="*/ 0 h 24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24"/>
                <a:gd name="T13" fmla="*/ 0 h 2496"/>
                <a:gd name="T14" fmla="*/ 1824 w 1824"/>
                <a:gd name="T15" fmla="*/ 2496 h 24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24" h="2496">
                  <a:moveTo>
                    <a:pt x="1824" y="0"/>
                  </a:moveTo>
                  <a:lnTo>
                    <a:pt x="1824" y="1392"/>
                  </a:lnTo>
                  <a:lnTo>
                    <a:pt x="0" y="2496"/>
                  </a:lnTo>
                  <a:lnTo>
                    <a:pt x="1824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9" name="Freeform 34"/>
            <p:cNvSpPr>
              <a:spLocks/>
            </p:cNvSpPr>
            <p:nvPr/>
          </p:nvSpPr>
          <p:spPr bwMode="auto">
            <a:xfrm flipH="1">
              <a:off x="1687" y="221"/>
              <a:ext cx="1448" cy="1428"/>
            </a:xfrm>
            <a:custGeom>
              <a:avLst/>
              <a:gdLst>
                <a:gd name="T0" fmla="*/ 1824 w 1824"/>
                <a:gd name="T1" fmla="*/ 0 h 2496"/>
                <a:gd name="T2" fmla="*/ 1824 w 1824"/>
                <a:gd name="T3" fmla="*/ 1392 h 2496"/>
                <a:gd name="T4" fmla="*/ 0 w 1824"/>
                <a:gd name="T5" fmla="*/ 2496 h 2496"/>
                <a:gd name="T6" fmla="*/ 1824 w 1824"/>
                <a:gd name="T7" fmla="*/ 0 h 24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24"/>
                <a:gd name="T13" fmla="*/ 0 h 2496"/>
                <a:gd name="T14" fmla="*/ 1824 w 1824"/>
                <a:gd name="T15" fmla="*/ 2496 h 24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24" h="2496">
                  <a:moveTo>
                    <a:pt x="1824" y="0"/>
                  </a:moveTo>
                  <a:lnTo>
                    <a:pt x="1824" y="1392"/>
                  </a:lnTo>
                  <a:lnTo>
                    <a:pt x="0" y="2496"/>
                  </a:lnTo>
                  <a:lnTo>
                    <a:pt x="1824" y="0"/>
                  </a:lnTo>
                  <a:close/>
                </a:path>
              </a:pathLst>
            </a:custGeom>
            <a:solidFill>
              <a:srgbClr val="0070C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rgbClr val="0070C0"/>
                </a:solidFill>
              </a:endParaRPr>
            </a:p>
          </p:txBody>
        </p:sp>
        <p:sp>
          <p:nvSpPr>
            <p:cNvPr id="115750" name="Text Box 38"/>
            <p:cNvSpPr txBox="1">
              <a:spLocks noChangeArrowheads="1"/>
            </p:cNvSpPr>
            <p:nvPr/>
          </p:nvSpPr>
          <p:spPr bwMode="auto">
            <a:xfrm>
              <a:off x="0" y="1488"/>
              <a:ext cx="22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A</a:t>
              </a:r>
              <a:endPara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5751" name="Text Box 39"/>
            <p:cNvSpPr txBox="1">
              <a:spLocks noChangeArrowheads="1"/>
            </p:cNvSpPr>
            <p:nvPr/>
          </p:nvSpPr>
          <p:spPr bwMode="auto">
            <a:xfrm>
              <a:off x="1536" y="0"/>
              <a:ext cx="22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B</a:t>
              </a:r>
              <a:endPara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5752" name="Text Box 40"/>
            <p:cNvSpPr txBox="1">
              <a:spLocks noChangeArrowheads="1"/>
            </p:cNvSpPr>
            <p:nvPr/>
          </p:nvSpPr>
          <p:spPr bwMode="auto">
            <a:xfrm>
              <a:off x="1584" y="1056"/>
              <a:ext cx="224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C</a:t>
              </a:r>
              <a:endPara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5753" name="Text Box 41"/>
            <p:cNvSpPr txBox="1">
              <a:spLocks noChangeArrowheads="1"/>
            </p:cNvSpPr>
            <p:nvPr/>
          </p:nvSpPr>
          <p:spPr bwMode="auto">
            <a:xfrm>
              <a:off x="3072" y="1440"/>
              <a:ext cx="239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D</a:t>
              </a:r>
              <a:endPara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graphicFrame>
        <p:nvGraphicFramePr>
          <p:cNvPr id="2050" name="Object 2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5343525" y="4267200"/>
          <a:ext cx="3729038" cy="660400"/>
        </p:xfrm>
        <a:graphic>
          <a:graphicData uri="http://schemas.openxmlformats.org/presentationml/2006/ole">
            <p:oleObj spid="_x0000_s2050" name="Формула" r:id="rId5" imgW="1002960" imgH="177480" progId="Equation.3">
              <p:embed/>
            </p:oleObj>
          </a:graphicData>
        </a:graphic>
      </p:graphicFrame>
      <p:sp>
        <p:nvSpPr>
          <p:cNvPr id="115756" name="Text Box 44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2428860" y="5572140"/>
            <a:ext cx="18011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общая сторона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115758" name="Text Box 46"/>
          <p:cNvSpPr txBox="1">
            <a:spLocks noChangeArrowheads="1"/>
          </p:cNvSpPr>
          <p:nvPr/>
        </p:nvSpPr>
        <p:spPr bwMode="auto">
          <a:xfrm>
            <a:off x="2571736" y="4572008"/>
            <a:ext cx="14629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(по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условию)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5759" name="Text Box 47"/>
          <p:cNvSpPr txBox="1">
            <a:spLocks noChangeArrowheads="1"/>
          </p:cNvSpPr>
          <p:nvPr/>
        </p:nvSpPr>
        <p:spPr bwMode="auto">
          <a:xfrm>
            <a:off x="228600" y="3200400"/>
            <a:ext cx="1991251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1.</a:t>
            </a:r>
            <a:r>
              <a:rPr lang="ru-RU" sz="5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4000" b="1" dirty="0"/>
              <a:t>AB=BD</a:t>
            </a:r>
            <a:endParaRPr lang="ru-RU" sz="4000" b="1" dirty="0"/>
          </a:p>
        </p:txBody>
      </p:sp>
      <p:sp>
        <p:nvSpPr>
          <p:cNvPr id="115760" name="Text Box 48"/>
          <p:cNvSpPr txBox="1">
            <a:spLocks noChangeArrowheads="1"/>
          </p:cNvSpPr>
          <p:nvPr/>
        </p:nvSpPr>
        <p:spPr bwMode="auto">
          <a:xfrm>
            <a:off x="2714612" y="3500438"/>
            <a:ext cx="14629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(по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условию)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2062" name="Прямая соединительная линия 30"/>
          <p:cNvCxnSpPr>
            <a:cxnSpLocks noChangeShapeType="1"/>
          </p:cNvCxnSpPr>
          <p:nvPr/>
        </p:nvCxnSpPr>
        <p:spPr bwMode="auto">
          <a:xfrm rot="16200000" flipH="1">
            <a:off x="1643063" y="1285875"/>
            <a:ext cx="285750" cy="28575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2063" name="Прямая соединительная линия 32"/>
          <p:cNvCxnSpPr>
            <a:cxnSpLocks noChangeShapeType="1"/>
          </p:cNvCxnSpPr>
          <p:nvPr/>
        </p:nvCxnSpPr>
        <p:spPr bwMode="auto">
          <a:xfrm rot="5400000">
            <a:off x="3643313" y="1357313"/>
            <a:ext cx="285750" cy="28575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2064" name="Прямая соединительная линия 34"/>
          <p:cNvCxnSpPr>
            <a:cxnSpLocks noChangeShapeType="1"/>
          </p:cNvCxnSpPr>
          <p:nvPr/>
        </p:nvCxnSpPr>
        <p:spPr bwMode="auto">
          <a:xfrm rot="16200000" flipH="1">
            <a:off x="1678782" y="2035968"/>
            <a:ext cx="285750" cy="214313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2065" name="Прямая соединительная линия 36"/>
          <p:cNvCxnSpPr>
            <a:cxnSpLocks noChangeShapeType="1"/>
          </p:cNvCxnSpPr>
          <p:nvPr/>
        </p:nvCxnSpPr>
        <p:spPr bwMode="auto">
          <a:xfrm rot="16200000" flipH="1">
            <a:off x="1821657" y="1893093"/>
            <a:ext cx="285750" cy="214313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2066" name="Прямая соединительная линия 38"/>
          <p:cNvCxnSpPr>
            <a:cxnSpLocks noChangeShapeType="1"/>
          </p:cNvCxnSpPr>
          <p:nvPr/>
        </p:nvCxnSpPr>
        <p:spPr bwMode="auto">
          <a:xfrm rot="5400000">
            <a:off x="3143251" y="1785937"/>
            <a:ext cx="214312" cy="214313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2067" name="Прямая соединительная линия 40"/>
          <p:cNvCxnSpPr>
            <a:cxnSpLocks noChangeShapeType="1"/>
          </p:cNvCxnSpPr>
          <p:nvPr/>
        </p:nvCxnSpPr>
        <p:spPr bwMode="auto">
          <a:xfrm rot="5400000">
            <a:off x="3357563" y="1928813"/>
            <a:ext cx="214312" cy="214312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63" y="285750"/>
            <a:ext cx="7343775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урока:</a:t>
            </a: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38200" y="1571625"/>
            <a:ext cx="7772400" cy="444817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sz="4400" b="1" dirty="0" smtClean="0">
                <a:solidFill>
                  <a:srgbClr val="C00000"/>
                </a:solidFill>
              </a:rPr>
              <a:t>систематизировать и обобщить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4400" b="1" dirty="0" smtClean="0">
                <a:solidFill>
                  <a:srgbClr val="C00000"/>
                </a:solidFill>
              </a:rPr>
              <a:t>  знания по теме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4400" b="1" dirty="0" smtClean="0">
                <a:solidFill>
                  <a:srgbClr val="C00000"/>
                </a:solidFill>
              </a:rPr>
              <a:t>  «Признаки равенства треугольников»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3. 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Найдите пары равных треугольников </a:t>
            </a:r>
            <a:b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и докажите их равенство.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2362200" y="54102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714375" y="1428750"/>
            <a:ext cx="7205663" cy="4819650"/>
            <a:chOff x="422" y="940"/>
            <a:chExt cx="4539" cy="3036"/>
          </a:xfrm>
        </p:grpSpPr>
        <p:sp>
          <p:nvSpPr>
            <p:cNvPr id="40966" name="Freeform 20"/>
            <p:cNvSpPr>
              <a:spLocks/>
            </p:cNvSpPr>
            <p:nvPr/>
          </p:nvSpPr>
          <p:spPr bwMode="auto">
            <a:xfrm rot="-1200000">
              <a:off x="613" y="1523"/>
              <a:ext cx="2976" cy="1056"/>
            </a:xfrm>
            <a:custGeom>
              <a:avLst/>
              <a:gdLst>
                <a:gd name="T0" fmla="*/ 0 w 2976"/>
                <a:gd name="T1" fmla="*/ 192 h 1056"/>
                <a:gd name="T2" fmla="*/ 1920 w 2976"/>
                <a:gd name="T3" fmla="*/ 1056 h 1056"/>
                <a:gd name="T4" fmla="*/ 2976 w 2976"/>
                <a:gd name="T5" fmla="*/ 0 h 1056"/>
                <a:gd name="T6" fmla="*/ 0 w 2976"/>
                <a:gd name="T7" fmla="*/ 192 h 10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76"/>
                <a:gd name="T13" fmla="*/ 0 h 1056"/>
                <a:gd name="T14" fmla="*/ 2976 w 2976"/>
                <a:gd name="T15" fmla="*/ 1056 h 10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76" h="1056">
                  <a:moveTo>
                    <a:pt x="0" y="192"/>
                  </a:moveTo>
                  <a:lnTo>
                    <a:pt x="1920" y="1056"/>
                  </a:lnTo>
                  <a:lnTo>
                    <a:pt x="2976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67" name="Line 21"/>
            <p:cNvSpPr>
              <a:spLocks noChangeShapeType="1"/>
            </p:cNvSpPr>
            <p:nvPr/>
          </p:nvSpPr>
          <p:spPr bwMode="auto">
            <a:xfrm>
              <a:off x="2832" y="1728"/>
              <a:ext cx="288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1786" y="2220"/>
              <a:ext cx="2976" cy="1364"/>
              <a:chOff x="1786" y="2220"/>
              <a:chExt cx="2976" cy="1364"/>
            </a:xfrm>
          </p:grpSpPr>
          <p:sp>
            <p:nvSpPr>
              <p:cNvPr id="32784" name="Freeform 23"/>
              <p:cNvSpPr>
                <a:spLocks/>
              </p:cNvSpPr>
              <p:nvPr/>
            </p:nvSpPr>
            <p:spPr bwMode="auto">
              <a:xfrm rot="9600000">
                <a:off x="1786" y="2220"/>
                <a:ext cx="2976" cy="1056"/>
              </a:xfrm>
              <a:custGeom>
                <a:avLst/>
                <a:gdLst>
                  <a:gd name="T0" fmla="*/ 0 w 2976"/>
                  <a:gd name="T1" fmla="*/ 192 h 1056"/>
                  <a:gd name="T2" fmla="*/ 1920 w 2976"/>
                  <a:gd name="T3" fmla="*/ 1056 h 1056"/>
                  <a:gd name="T4" fmla="*/ 2976 w 2976"/>
                  <a:gd name="T5" fmla="*/ 0 h 1056"/>
                  <a:gd name="T6" fmla="*/ 0 w 2976"/>
                  <a:gd name="T7" fmla="*/ 192 h 10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76"/>
                  <a:gd name="T13" fmla="*/ 0 h 1056"/>
                  <a:gd name="T14" fmla="*/ 2976 w 2976"/>
                  <a:gd name="T15" fmla="*/ 1056 h 10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76" h="1056">
                    <a:moveTo>
                      <a:pt x="0" y="192"/>
                    </a:moveTo>
                    <a:lnTo>
                      <a:pt x="1920" y="1056"/>
                    </a:lnTo>
                    <a:lnTo>
                      <a:pt x="2976" y="0"/>
                    </a:lnTo>
                    <a:lnTo>
                      <a:pt x="0" y="192"/>
                    </a:lnTo>
                    <a:close/>
                  </a:path>
                </a:pathLst>
              </a:custGeom>
              <a:solidFill>
                <a:schemeClr val="tx2"/>
              </a:solidFill>
              <a:ln w="38100">
                <a:solidFill>
                  <a:schemeClr val="accent4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977" name="Freeform 24"/>
              <p:cNvSpPr>
                <a:spLocks/>
              </p:cNvSpPr>
              <p:nvPr/>
            </p:nvSpPr>
            <p:spPr bwMode="auto">
              <a:xfrm rot="9600000">
                <a:off x="2071" y="3342"/>
                <a:ext cx="633" cy="242"/>
              </a:xfrm>
              <a:custGeom>
                <a:avLst/>
                <a:gdLst>
                  <a:gd name="T0" fmla="*/ 0 w 2976"/>
                  <a:gd name="T1" fmla="*/ 2 h 1056"/>
                  <a:gd name="T2" fmla="*/ 19 w 2976"/>
                  <a:gd name="T3" fmla="*/ 13 h 1056"/>
                  <a:gd name="T4" fmla="*/ 29 w 2976"/>
                  <a:gd name="T5" fmla="*/ 0 h 1056"/>
                  <a:gd name="T6" fmla="*/ 0 w 2976"/>
                  <a:gd name="T7" fmla="*/ 2 h 10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76"/>
                  <a:gd name="T13" fmla="*/ 0 h 1056"/>
                  <a:gd name="T14" fmla="*/ 2976 w 2976"/>
                  <a:gd name="T15" fmla="*/ 1056 h 10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76" h="1056">
                    <a:moveTo>
                      <a:pt x="0" y="192"/>
                    </a:moveTo>
                    <a:lnTo>
                      <a:pt x="1920" y="1056"/>
                    </a:lnTo>
                    <a:lnTo>
                      <a:pt x="2976" y="0"/>
                    </a:lnTo>
                    <a:lnTo>
                      <a:pt x="0" y="192"/>
                    </a:lnTo>
                    <a:close/>
                  </a:path>
                </a:pathLst>
              </a:custGeom>
              <a:solidFill>
                <a:srgbClr val="FF0000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0969" name="Freeform 25"/>
            <p:cNvSpPr>
              <a:spLocks/>
            </p:cNvSpPr>
            <p:nvPr/>
          </p:nvSpPr>
          <p:spPr bwMode="auto">
            <a:xfrm rot="-1200000">
              <a:off x="2712" y="1139"/>
              <a:ext cx="670" cy="265"/>
            </a:xfrm>
            <a:custGeom>
              <a:avLst/>
              <a:gdLst>
                <a:gd name="T0" fmla="*/ 0 w 2976"/>
                <a:gd name="T1" fmla="*/ 3 h 1056"/>
                <a:gd name="T2" fmla="*/ 22 w 2976"/>
                <a:gd name="T3" fmla="*/ 17 h 1056"/>
                <a:gd name="T4" fmla="*/ 34 w 2976"/>
                <a:gd name="T5" fmla="*/ 0 h 1056"/>
                <a:gd name="T6" fmla="*/ 0 w 2976"/>
                <a:gd name="T7" fmla="*/ 3 h 10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76"/>
                <a:gd name="T13" fmla="*/ 0 h 1056"/>
                <a:gd name="T14" fmla="*/ 2976 w 2976"/>
                <a:gd name="T15" fmla="*/ 1056 h 10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76" h="1056">
                  <a:moveTo>
                    <a:pt x="0" y="192"/>
                  </a:moveTo>
                  <a:lnTo>
                    <a:pt x="1920" y="1056"/>
                  </a:lnTo>
                  <a:lnTo>
                    <a:pt x="2976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10" name="Text Box 26"/>
            <p:cNvSpPr txBox="1">
              <a:spLocks noChangeArrowheads="1"/>
            </p:cNvSpPr>
            <p:nvPr/>
          </p:nvSpPr>
          <p:spPr bwMode="auto">
            <a:xfrm>
              <a:off x="422" y="1852"/>
              <a:ext cx="3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M</a:t>
              </a:r>
              <a:endParaRPr lang="ru-RU" b="1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42011" name="Text Box 27"/>
            <p:cNvSpPr txBox="1">
              <a:spLocks noChangeArrowheads="1"/>
            </p:cNvSpPr>
            <p:nvPr/>
          </p:nvSpPr>
          <p:spPr bwMode="auto">
            <a:xfrm>
              <a:off x="2402" y="3685"/>
              <a:ext cx="27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Q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42012" name="Text Box 28"/>
            <p:cNvSpPr txBox="1">
              <a:spLocks noChangeArrowheads="1"/>
            </p:cNvSpPr>
            <p:nvPr/>
          </p:nvSpPr>
          <p:spPr bwMode="auto">
            <a:xfrm>
              <a:off x="4704" y="2208"/>
              <a:ext cx="25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R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40973" name="Line 29"/>
            <p:cNvSpPr>
              <a:spLocks noChangeShapeType="1"/>
            </p:cNvSpPr>
            <p:nvPr/>
          </p:nvSpPr>
          <p:spPr bwMode="auto">
            <a:xfrm>
              <a:off x="2304" y="2832"/>
              <a:ext cx="288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14" name="Text Box 30"/>
            <p:cNvSpPr txBox="1">
              <a:spLocks noChangeArrowheads="1"/>
            </p:cNvSpPr>
            <p:nvPr/>
          </p:nvSpPr>
          <p:spPr bwMode="auto">
            <a:xfrm>
              <a:off x="3302" y="940"/>
              <a:ext cx="3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N</a:t>
              </a:r>
              <a:endParaRPr lang="ru-RU" b="1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42015" name="Text Box 31"/>
            <p:cNvSpPr txBox="1">
              <a:spLocks noChangeArrowheads="1"/>
            </p:cNvSpPr>
            <p:nvPr/>
          </p:nvSpPr>
          <p:spPr bwMode="auto">
            <a:xfrm>
              <a:off x="2822" y="1996"/>
              <a:ext cx="2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Р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286380" y="5643578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Доказательство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0" y="381000"/>
            <a:ext cx="3124200" cy="609600"/>
          </a:xfrm>
        </p:spPr>
        <p:txBody>
          <a:bodyPr/>
          <a:lstStyle/>
          <a:p>
            <a:r>
              <a:rPr lang="ru-RU" sz="2800" b="1" smtClean="0"/>
              <a:t>Доказательство: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2362200" y="54102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9417" name="Text Box 2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106988" y="5334000"/>
            <a:ext cx="3937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(по стороне и </a:t>
            </a:r>
          </a:p>
          <a:p>
            <a:pPr algn="ctr">
              <a:defRPr/>
            </a:pP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двум прилежащим к ней углам)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142875" y="285750"/>
            <a:ext cx="5013326" cy="2759075"/>
            <a:chOff x="144" y="192"/>
            <a:chExt cx="3158" cy="1738"/>
          </a:xfrm>
        </p:grpSpPr>
        <p:sp>
          <p:nvSpPr>
            <p:cNvPr id="3091" name="Freeform 35"/>
            <p:cNvSpPr>
              <a:spLocks/>
            </p:cNvSpPr>
            <p:nvPr/>
          </p:nvSpPr>
          <p:spPr bwMode="auto">
            <a:xfrm rot="-1200000">
              <a:off x="362" y="478"/>
              <a:ext cx="1895" cy="659"/>
            </a:xfrm>
            <a:custGeom>
              <a:avLst/>
              <a:gdLst>
                <a:gd name="T0" fmla="*/ 0 w 2976"/>
                <a:gd name="T1" fmla="*/ 47 h 1056"/>
                <a:gd name="T2" fmla="*/ 496 w 2976"/>
                <a:gd name="T3" fmla="*/ 256 h 1056"/>
                <a:gd name="T4" fmla="*/ 769 w 2976"/>
                <a:gd name="T5" fmla="*/ 0 h 1056"/>
                <a:gd name="T6" fmla="*/ 0 w 2976"/>
                <a:gd name="T7" fmla="*/ 47 h 10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76"/>
                <a:gd name="T13" fmla="*/ 0 h 1056"/>
                <a:gd name="T14" fmla="*/ 2976 w 2976"/>
                <a:gd name="T15" fmla="*/ 1056 h 10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76" h="1056">
                  <a:moveTo>
                    <a:pt x="0" y="192"/>
                  </a:moveTo>
                  <a:lnTo>
                    <a:pt x="1920" y="1056"/>
                  </a:lnTo>
                  <a:lnTo>
                    <a:pt x="2976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2" name="Line 36"/>
            <p:cNvSpPr>
              <a:spLocks noChangeShapeType="1"/>
            </p:cNvSpPr>
            <p:nvPr/>
          </p:nvSpPr>
          <p:spPr bwMode="auto">
            <a:xfrm>
              <a:off x="1775" y="606"/>
              <a:ext cx="183" cy="1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37"/>
            <p:cNvGrpSpPr>
              <a:grpSpLocks/>
            </p:cNvGrpSpPr>
            <p:nvPr/>
          </p:nvGrpSpPr>
          <p:grpSpPr bwMode="auto">
            <a:xfrm>
              <a:off x="1109" y="913"/>
              <a:ext cx="1895" cy="877"/>
              <a:chOff x="1786" y="2220"/>
              <a:chExt cx="2976" cy="1405"/>
            </a:xfrm>
          </p:grpSpPr>
          <p:sp>
            <p:nvSpPr>
              <p:cNvPr id="3100" name="Freeform 38"/>
              <p:cNvSpPr>
                <a:spLocks/>
              </p:cNvSpPr>
              <p:nvPr/>
            </p:nvSpPr>
            <p:spPr bwMode="auto">
              <a:xfrm rot="9600000">
                <a:off x="1786" y="2220"/>
                <a:ext cx="2976" cy="1056"/>
              </a:xfrm>
              <a:custGeom>
                <a:avLst/>
                <a:gdLst>
                  <a:gd name="T0" fmla="*/ 0 w 2976"/>
                  <a:gd name="T1" fmla="*/ 192 h 1056"/>
                  <a:gd name="T2" fmla="*/ 1920 w 2976"/>
                  <a:gd name="T3" fmla="*/ 1056 h 1056"/>
                  <a:gd name="T4" fmla="*/ 2976 w 2976"/>
                  <a:gd name="T5" fmla="*/ 0 h 1056"/>
                  <a:gd name="T6" fmla="*/ 0 w 2976"/>
                  <a:gd name="T7" fmla="*/ 192 h 10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76"/>
                  <a:gd name="T13" fmla="*/ 0 h 1056"/>
                  <a:gd name="T14" fmla="*/ 2976 w 2976"/>
                  <a:gd name="T15" fmla="*/ 1056 h 10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76" h="1056">
                    <a:moveTo>
                      <a:pt x="0" y="192"/>
                    </a:moveTo>
                    <a:lnTo>
                      <a:pt x="1920" y="1056"/>
                    </a:lnTo>
                    <a:lnTo>
                      <a:pt x="2976" y="0"/>
                    </a:lnTo>
                    <a:lnTo>
                      <a:pt x="0" y="192"/>
                    </a:lnTo>
                    <a:close/>
                  </a:path>
                </a:pathLst>
              </a:custGeom>
              <a:solidFill>
                <a:srgbClr val="0070C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01" name="Freeform 39"/>
              <p:cNvSpPr>
                <a:spLocks/>
              </p:cNvSpPr>
              <p:nvPr/>
            </p:nvSpPr>
            <p:spPr bwMode="auto">
              <a:xfrm rot="9600000">
                <a:off x="1968" y="3360"/>
                <a:ext cx="744" cy="265"/>
              </a:xfrm>
              <a:custGeom>
                <a:avLst/>
                <a:gdLst>
                  <a:gd name="T0" fmla="*/ 0 w 2976"/>
                  <a:gd name="T1" fmla="*/ 3 h 1056"/>
                  <a:gd name="T2" fmla="*/ 30 w 2976"/>
                  <a:gd name="T3" fmla="*/ 17 h 1056"/>
                  <a:gd name="T4" fmla="*/ 47 w 2976"/>
                  <a:gd name="T5" fmla="*/ 0 h 1056"/>
                  <a:gd name="T6" fmla="*/ 0 w 2976"/>
                  <a:gd name="T7" fmla="*/ 3 h 10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76"/>
                  <a:gd name="T13" fmla="*/ 0 h 1056"/>
                  <a:gd name="T14" fmla="*/ 2976 w 2976"/>
                  <a:gd name="T15" fmla="*/ 1056 h 10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76" h="1056">
                    <a:moveTo>
                      <a:pt x="0" y="192"/>
                    </a:moveTo>
                    <a:lnTo>
                      <a:pt x="1920" y="1056"/>
                    </a:lnTo>
                    <a:lnTo>
                      <a:pt x="2976" y="0"/>
                    </a:lnTo>
                    <a:lnTo>
                      <a:pt x="0" y="192"/>
                    </a:lnTo>
                    <a:close/>
                  </a:path>
                </a:pathLst>
              </a:custGeom>
              <a:solidFill>
                <a:srgbClr val="FF0000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094" name="Freeform 40"/>
            <p:cNvSpPr>
              <a:spLocks/>
            </p:cNvSpPr>
            <p:nvPr/>
          </p:nvSpPr>
          <p:spPr bwMode="auto">
            <a:xfrm rot="-1200000">
              <a:off x="1653" y="246"/>
              <a:ext cx="473" cy="166"/>
            </a:xfrm>
            <a:custGeom>
              <a:avLst/>
              <a:gdLst>
                <a:gd name="T0" fmla="*/ 0 w 2976"/>
                <a:gd name="T1" fmla="*/ 1 h 1056"/>
                <a:gd name="T2" fmla="*/ 8 w 2976"/>
                <a:gd name="T3" fmla="*/ 4 h 1056"/>
                <a:gd name="T4" fmla="*/ 12 w 2976"/>
                <a:gd name="T5" fmla="*/ 0 h 1056"/>
                <a:gd name="T6" fmla="*/ 0 w 2976"/>
                <a:gd name="T7" fmla="*/ 1 h 10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76"/>
                <a:gd name="T13" fmla="*/ 0 h 1056"/>
                <a:gd name="T14" fmla="*/ 2976 w 2976"/>
                <a:gd name="T15" fmla="*/ 1056 h 10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76" h="1056">
                  <a:moveTo>
                    <a:pt x="0" y="192"/>
                  </a:moveTo>
                  <a:lnTo>
                    <a:pt x="1920" y="1056"/>
                  </a:lnTo>
                  <a:lnTo>
                    <a:pt x="2976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433" name="Text Box 41"/>
            <p:cNvSpPr txBox="1">
              <a:spLocks noChangeArrowheads="1"/>
            </p:cNvSpPr>
            <p:nvPr/>
          </p:nvSpPr>
          <p:spPr bwMode="auto">
            <a:xfrm>
              <a:off x="144" y="720"/>
              <a:ext cx="26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M</a:t>
              </a:r>
              <a:endParaRPr lang="ru-RU" sz="2000" b="1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9434" name="Text Box 42"/>
            <p:cNvSpPr txBox="1">
              <a:spLocks noChangeArrowheads="1"/>
            </p:cNvSpPr>
            <p:nvPr/>
          </p:nvSpPr>
          <p:spPr bwMode="auto">
            <a:xfrm>
              <a:off x="1044" y="1680"/>
              <a:ext cx="2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Q</a:t>
              </a:r>
              <a:endPara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9435" name="Text Box 43"/>
            <p:cNvSpPr txBox="1">
              <a:spLocks noChangeArrowheads="1"/>
            </p:cNvSpPr>
            <p:nvPr/>
          </p:nvSpPr>
          <p:spPr bwMode="auto">
            <a:xfrm>
              <a:off x="3069" y="957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R</a:t>
              </a:r>
              <a:endPara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9436" name="Text Box 44"/>
            <p:cNvSpPr txBox="1">
              <a:spLocks noChangeArrowheads="1"/>
            </p:cNvSpPr>
            <p:nvPr/>
          </p:nvSpPr>
          <p:spPr bwMode="auto">
            <a:xfrm>
              <a:off x="2074" y="192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N</a:t>
              </a:r>
              <a:endParaRPr lang="ru-RU" sz="2000" b="1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9437" name="Text Box 45"/>
            <p:cNvSpPr txBox="1">
              <a:spLocks noChangeArrowheads="1"/>
            </p:cNvSpPr>
            <p:nvPr/>
          </p:nvSpPr>
          <p:spPr bwMode="auto">
            <a:xfrm>
              <a:off x="1728" y="816"/>
              <a:ext cx="22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P</a:t>
              </a:r>
              <a:endPara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sp>
        <p:nvSpPr>
          <p:cNvPr id="59438" name="Text Box 46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228600" y="5943600"/>
            <a:ext cx="3186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(вертикальные углы)</a:t>
            </a:r>
          </a:p>
        </p:txBody>
      </p: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4714876" y="3571876"/>
            <a:ext cx="914400" cy="3048000"/>
            <a:chOff x="3072" y="2208"/>
            <a:chExt cx="576" cy="1920"/>
          </a:xfrm>
        </p:grpSpPr>
        <p:sp>
          <p:nvSpPr>
            <p:cNvPr id="3089" name="AutoShape 48"/>
            <p:cNvSpPr>
              <a:spLocks/>
            </p:cNvSpPr>
            <p:nvPr/>
          </p:nvSpPr>
          <p:spPr bwMode="auto">
            <a:xfrm>
              <a:off x="3072" y="2208"/>
              <a:ext cx="144" cy="1920"/>
            </a:xfrm>
            <a:prstGeom prst="rightBrace">
              <a:avLst>
                <a:gd name="adj1" fmla="val 111111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0" name="AutoShape 49"/>
            <p:cNvSpPr>
              <a:spLocks noChangeArrowheads="1"/>
            </p:cNvSpPr>
            <p:nvPr/>
          </p:nvSpPr>
          <p:spPr bwMode="auto">
            <a:xfrm>
              <a:off x="3264" y="3024"/>
              <a:ext cx="384" cy="288"/>
            </a:xfrm>
            <a:prstGeom prst="rightArrow">
              <a:avLst>
                <a:gd name="adj1" fmla="val 50000"/>
                <a:gd name="adj2" fmla="val 33333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9442" name="Rectangle 50"/>
          <p:cNvSpPr>
            <a:spLocks noChangeArrowheads="1"/>
          </p:cNvSpPr>
          <p:nvPr/>
        </p:nvSpPr>
        <p:spPr bwMode="auto">
          <a:xfrm>
            <a:off x="304800" y="5410200"/>
            <a:ext cx="374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3.</a:t>
            </a:r>
            <a:endParaRPr lang="ru-RU" sz="2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9444" name="Text Box 52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304800" y="455930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2. </a:t>
            </a:r>
            <a:endParaRPr lang="ru-RU" sz="50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9446" name="Text Box 54"/>
          <p:cNvSpPr txBox="1">
            <a:spLocks noChangeArrowheads="1"/>
          </p:cNvSpPr>
          <p:nvPr/>
        </p:nvSpPr>
        <p:spPr bwMode="auto">
          <a:xfrm>
            <a:off x="3143240" y="4929198"/>
            <a:ext cx="15319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(по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условию)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3074" name="Object 2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571472" y="4357694"/>
          <a:ext cx="3517892" cy="676243"/>
        </p:xfrm>
        <a:graphic>
          <a:graphicData uri="http://schemas.openxmlformats.org/presentationml/2006/ole">
            <p:oleObj spid="_x0000_s3074" name="Формула" r:id="rId5" imgW="1054080" imgH="203040" progId="Equation.3">
              <p:embed/>
            </p:oleObj>
          </a:graphicData>
        </a:graphic>
      </p:graphicFrame>
      <p:graphicFrame>
        <p:nvGraphicFramePr>
          <p:cNvPr id="3075" name="Object 4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5318125" y="4221163"/>
          <a:ext cx="3778250" cy="754062"/>
        </p:xfrm>
        <a:graphic>
          <a:graphicData uri="http://schemas.openxmlformats.org/presentationml/2006/ole">
            <p:oleObj spid="_x0000_s3075" name="Формула" r:id="rId7" imgW="1015920" imgH="203040" progId="Equation.3">
              <p:embed/>
            </p:oleObj>
          </a:graphicData>
        </a:graphic>
      </p:graphicFrame>
      <p:sp>
        <p:nvSpPr>
          <p:cNvPr id="3086" name="Line 58"/>
          <p:cNvSpPr>
            <a:spLocks noChangeShapeType="1"/>
          </p:cNvSpPr>
          <p:nvPr/>
        </p:nvSpPr>
        <p:spPr bwMode="auto">
          <a:xfrm>
            <a:off x="2284413" y="2055813"/>
            <a:ext cx="290512" cy="190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9451" name="Text Box 59"/>
          <p:cNvSpPr txBox="1">
            <a:spLocks noChangeArrowheads="1"/>
          </p:cNvSpPr>
          <p:nvPr/>
        </p:nvSpPr>
        <p:spPr bwMode="auto">
          <a:xfrm>
            <a:off x="228600" y="3200400"/>
            <a:ext cx="2018501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1.</a:t>
            </a:r>
            <a:r>
              <a:rPr lang="ru-RU" sz="5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4000" b="1" dirty="0" smtClean="0"/>
              <a:t>N</a:t>
            </a:r>
            <a:r>
              <a:rPr lang="ru-RU" sz="4000" b="1" dirty="0" smtClean="0"/>
              <a:t>Р</a:t>
            </a:r>
            <a:r>
              <a:rPr lang="en-US" sz="4000" b="1" dirty="0" smtClean="0"/>
              <a:t>=PQ</a:t>
            </a:r>
            <a:endParaRPr lang="ru-RU" sz="4000" b="1" dirty="0"/>
          </a:p>
        </p:txBody>
      </p:sp>
      <p:sp>
        <p:nvSpPr>
          <p:cNvPr id="59453" name="Text Box 61"/>
          <p:cNvSpPr txBox="1">
            <a:spLocks noChangeArrowheads="1"/>
          </p:cNvSpPr>
          <p:nvPr/>
        </p:nvSpPr>
        <p:spPr bwMode="auto">
          <a:xfrm>
            <a:off x="2500298" y="3500438"/>
            <a:ext cx="16430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(по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условию)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3076" name="Object 5"/>
          <p:cNvGraphicFramePr>
            <a:graphicFrameLocks noChangeAspect="1"/>
          </p:cNvGraphicFramePr>
          <p:nvPr/>
        </p:nvGraphicFramePr>
        <p:xfrm>
          <a:off x="785813" y="5286375"/>
          <a:ext cx="3071812" cy="560388"/>
        </p:xfrm>
        <a:graphic>
          <a:graphicData uri="http://schemas.openxmlformats.org/presentationml/2006/ole">
            <p:oleObj spid="_x0000_s3076" name="Формула" r:id="rId8" imgW="1066680" imgH="203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dirty="0" smtClean="0"/>
              <a:t>4. </a:t>
            </a:r>
            <a:r>
              <a:rPr lang="ru-RU" sz="2800" dirty="0" smtClean="0"/>
              <a:t>Найдите пары равных треугольников </a:t>
            </a:r>
            <a:br>
              <a:rPr lang="ru-RU" sz="2800" dirty="0" smtClean="0"/>
            </a:br>
            <a:r>
              <a:rPr lang="ru-RU" sz="2800" dirty="0" smtClean="0"/>
              <a:t>и докажите их равенство.</a:t>
            </a:r>
            <a:br>
              <a:rPr lang="ru-RU" sz="2800" dirty="0" smtClean="0"/>
            </a:br>
            <a:endParaRPr lang="ru-RU" sz="2800" dirty="0" smtClean="0"/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2362200" y="54102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-463550" y="1524000"/>
            <a:ext cx="7702550" cy="4878388"/>
            <a:chOff x="-292" y="960"/>
            <a:chExt cx="4852" cy="3073"/>
          </a:xfrm>
        </p:grpSpPr>
        <p:sp>
          <p:nvSpPr>
            <p:cNvPr id="41991" name="Freeform 18"/>
            <p:cNvSpPr>
              <a:spLocks/>
            </p:cNvSpPr>
            <p:nvPr/>
          </p:nvSpPr>
          <p:spPr bwMode="auto">
            <a:xfrm rot="8741210">
              <a:off x="-292" y="1062"/>
              <a:ext cx="4080" cy="1561"/>
            </a:xfrm>
            <a:custGeom>
              <a:avLst/>
              <a:gdLst>
                <a:gd name="T0" fmla="*/ 0 w 2976"/>
                <a:gd name="T1" fmla="*/ 621 h 1056"/>
                <a:gd name="T2" fmla="*/ 4946 w 2976"/>
                <a:gd name="T3" fmla="*/ 3412 h 1056"/>
                <a:gd name="T4" fmla="*/ 7669 w 2976"/>
                <a:gd name="T5" fmla="*/ 0 h 1056"/>
                <a:gd name="T6" fmla="*/ 0 w 2976"/>
                <a:gd name="T7" fmla="*/ 621 h 10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76"/>
                <a:gd name="T13" fmla="*/ 0 h 1056"/>
                <a:gd name="T14" fmla="*/ 2976 w 2976"/>
                <a:gd name="T15" fmla="*/ 1056 h 10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76" h="1056">
                  <a:moveTo>
                    <a:pt x="0" y="192"/>
                  </a:moveTo>
                  <a:lnTo>
                    <a:pt x="1920" y="1056"/>
                  </a:lnTo>
                  <a:lnTo>
                    <a:pt x="2976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2" name="Freeform 19"/>
            <p:cNvSpPr>
              <a:spLocks/>
            </p:cNvSpPr>
            <p:nvPr/>
          </p:nvSpPr>
          <p:spPr bwMode="auto">
            <a:xfrm rot="8741210">
              <a:off x="300" y="2974"/>
              <a:ext cx="1020" cy="392"/>
            </a:xfrm>
            <a:custGeom>
              <a:avLst/>
              <a:gdLst>
                <a:gd name="T0" fmla="*/ 0 w 2976"/>
                <a:gd name="T1" fmla="*/ 10 h 1056"/>
                <a:gd name="T2" fmla="*/ 77 w 2976"/>
                <a:gd name="T3" fmla="*/ 54 h 1056"/>
                <a:gd name="T4" fmla="*/ 120 w 2976"/>
                <a:gd name="T5" fmla="*/ 0 h 1056"/>
                <a:gd name="T6" fmla="*/ 0 w 2976"/>
                <a:gd name="T7" fmla="*/ 10 h 10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76"/>
                <a:gd name="T13" fmla="*/ 0 h 1056"/>
                <a:gd name="T14" fmla="*/ 2976 w 2976"/>
                <a:gd name="T15" fmla="*/ 1056 h 10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76" h="1056">
                  <a:moveTo>
                    <a:pt x="0" y="192"/>
                  </a:moveTo>
                  <a:lnTo>
                    <a:pt x="1920" y="1056"/>
                  </a:lnTo>
                  <a:lnTo>
                    <a:pt x="2976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1" name="Text Box 21"/>
            <p:cNvSpPr txBox="1">
              <a:spLocks noChangeArrowheads="1"/>
            </p:cNvSpPr>
            <p:nvPr/>
          </p:nvSpPr>
          <p:spPr bwMode="auto">
            <a:xfrm rot="45099">
              <a:off x="91" y="3463"/>
              <a:ext cx="26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D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61462" name="Text Box 22"/>
            <p:cNvSpPr txBox="1">
              <a:spLocks noChangeArrowheads="1"/>
            </p:cNvSpPr>
            <p:nvPr/>
          </p:nvSpPr>
          <p:spPr bwMode="auto">
            <a:xfrm rot="21543725">
              <a:off x="555" y="1298"/>
              <a:ext cx="23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E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61463" name="Text Box 23"/>
            <p:cNvSpPr txBox="1">
              <a:spLocks noChangeArrowheads="1"/>
            </p:cNvSpPr>
            <p:nvPr/>
          </p:nvSpPr>
          <p:spPr bwMode="auto">
            <a:xfrm rot="317345">
              <a:off x="3744" y="960"/>
              <a:ext cx="3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C</a:t>
              </a:r>
              <a:endParaRPr lang="ru-RU" b="1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61464" name="Text Box 24"/>
            <p:cNvSpPr txBox="1">
              <a:spLocks noChangeArrowheads="1"/>
            </p:cNvSpPr>
            <p:nvPr/>
          </p:nvSpPr>
          <p:spPr bwMode="auto">
            <a:xfrm>
              <a:off x="2556" y="3742"/>
              <a:ext cx="25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K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3805" name="Freeform 25"/>
            <p:cNvSpPr>
              <a:spLocks/>
            </p:cNvSpPr>
            <p:nvPr/>
          </p:nvSpPr>
          <p:spPr bwMode="auto">
            <a:xfrm rot="19076689" flipH="1">
              <a:off x="480" y="2064"/>
              <a:ext cx="4080" cy="1561"/>
            </a:xfrm>
            <a:custGeom>
              <a:avLst/>
              <a:gdLst>
                <a:gd name="T0" fmla="*/ 0 w 2976"/>
                <a:gd name="T1" fmla="*/ 192 h 1056"/>
                <a:gd name="T2" fmla="*/ 1920 w 2976"/>
                <a:gd name="T3" fmla="*/ 1056 h 1056"/>
                <a:gd name="T4" fmla="*/ 2976 w 2976"/>
                <a:gd name="T5" fmla="*/ 0 h 1056"/>
                <a:gd name="T6" fmla="*/ 0 w 2976"/>
                <a:gd name="T7" fmla="*/ 192 h 10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76"/>
                <a:gd name="T13" fmla="*/ 0 h 1056"/>
                <a:gd name="T14" fmla="*/ 2976 w 2976"/>
                <a:gd name="T15" fmla="*/ 1056 h 10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76" h="1056">
                  <a:moveTo>
                    <a:pt x="0" y="192"/>
                  </a:moveTo>
                  <a:lnTo>
                    <a:pt x="1920" y="1056"/>
                  </a:lnTo>
                  <a:lnTo>
                    <a:pt x="2976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0070C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998" name="Freeform 26"/>
            <p:cNvSpPr>
              <a:spLocks/>
            </p:cNvSpPr>
            <p:nvPr/>
          </p:nvSpPr>
          <p:spPr bwMode="auto">
            <a:xfrm rot="19076689" flipH="1">
              <a:off x="492" y="3262"/>
              <a:ext cx="1020" cy="392"/>
            </a:xfrm>
            <a:custGeom>
              <a:avLst/>
              <a:gdLst>
                <a:gd name="T0" fmla="*/ 0 w 2976"/>
                <a:gd name="T1" fmla="*/ 10 h 1056"/>
                <a:gd name="T2" fmla="*/ 77 w 2976"/>
                <a:gd name="T3" fmla="*/ 54 h 1056"/>
                <a:gd name="T4" fmla="*/ 120 w 2976"/>
                <a:gd name="T5" fmla="*/ 0 h 1056"/>
                <a:gd name="T6" fmla="*/ 0 w 2976"/>
                <a:gd name="T7" fmla="*/ 10 h 10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76"/>
                <a:gd name="T13" fmla="*/ 0 h 1056"/>
                <a:gd name="T14" fmla="*/ 2976 w 2976"/>
                <a:gd name="T15" fmla="*/ 1056 h 10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76" h="1056">
                  <a:moveTo>
                    <a:pt x="0" y="192"/>
                  </a:moveTo>
                  <a:lnTo>
                    <a:pt x="1920" y="1056"/>
                  </a:lnTo>
                  <a:lnTo>
                    <a:pt x="2976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9" name="Line 27"/>
            <p:cNvSpPr>
              <a:spLocks noChangeShapeType="1"/>
            </p:cNvSpPr>
            <p:nvPr/>
          </p:nvSpPr>
          <p:spPr bwMode="auto">
            <a:xfrm rot="7076690" flipH="1">
              <a:off x="1734" y="3655"/>
              <a:ext cx="288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990" name="Line 20"/>
          <p:cNvSpPr>
            <a:spLocks noChangeShapeType="1"/>
          </p:cNvSpPr>
          <p:nvPr/>
        </p:nvSpPr>
        <p:spPr bwMode="auto">
          <a:xfrm rot="-858789">
            <a:off x="931863" y="3467100"/>
            <a:ext cx="4572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643570" y="5500702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Доказательство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0" y="381000"/>
            <a:ext cx="3124200" cy="609600"/>
          </a:xfrm>
        </p:spPr>
        <p:txBody>
          <a:bodyPr/>
          <a:lstStyle/>
          <a:p>
            <a:r>
              <a:rPr lang="ru-RU" sz="2800" b="1" dirty="0" smtClean="0"/>
              <a:t>Доказательство: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2362200" y="54102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8852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096000" y="4953000"/>
            <a:ext cx="27019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(по двум сторонам и </a:t>
            </a:r>
          </a:p>
          <a:p>
            <a:pPr algn="ctr">
              <a:defRPr/>
            </a:pP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углу между ними)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0" y="228600"/>
            <a:ext cx="4578350" cy="2914650"/>
            <a:chOff x="0" y="144"/>
            <a:chExt cx="2884" cy="1836"/>
          </a:xfrm>
        </p:grpSpPr>
        <p:sp>
          <p:nvSpPr>
            <p:cNvPr id="4113" name="Freeform 32"/>
            <p:cNvSpPr>
              <a:spLocks/>
            </p:cNvSpPr>
            <p:nvPr/>
          </p:nvSpPr>
          <p:spPr bwMode="auto">
            <a:xfrm rot="8741210">
              <a:off x="0" y="197"/>
              <a:ext cx="2425" cy="894"/>
            </a:xfrm>
            <a:custGeom>
              <a:avLst/>
              <a:gdLst>
                <a:gd name="T0" fmla="*/ 0 w 2976"/>
                <a:gd name="T1" fmla="*/ 117 h 1056"/>
                <a:gd name="T2" fmla="*/ 1039 w 2976"/>
                <a:gd name="T3" fmla="*/ 641 h 1056"/>
                <a:gd name="T4" fmla="*/ 1610 w 2976"/>
                <a:gd name="T5" fmla="*/ 0 h 1056"/>
                <a:gd name="T6" fmla="*/ 0 w 2976"/>
                <a:gd name="T7" fmla="*/ 117 h 10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76"/>
                <a:gd name="T13" fmla="*/ 0 h 1056"/>
                <a:gd name="T14" fmla="*/ 2976 w 2976"/>
                <a:gd name="T15" fmla="*/ 1056 h 10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76" h="1056">
                  <a:moveTo>
                    <a:pt x="0" y="192"/>
                  </a:moveTo>
                  <a:lnTo>
                    <a:pt x="1920" y="1056"/>
                  </a:lnTo>
                  <a:lnTo>
                    <a:pt x="2976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4" name="Freeform 33"/>
            <p:cNvSpPr>
              <a:spLocks/>
            </p:cNvSpPr>
            <p:nvPr/>
          </p:nvSpPr>
          <p:spPr bwMode="auto">
            <a:xfrm rot="8741210">
              <a:off x="352" y="1291"/>
              <a:ext cx="606" cy="225"/>
            </a:xfrm>
            <a:custGeom>
              <a:avLst/>
              <a:gdLst>
                <a:gd name="T0" fmla="*/ 0 w 2976"/>
                <a:gd name="T1" fmla="*/ 2 h 1056"/>
                <a:gd name="T2" fmla="*/ 16 w 2976"/>
                <a:gd name="T3" fmla="*/ 10 h 1056"/>
                <a:gd name="T4" fmla="*/ 25 w 2976"/>
                <a:gd name="T5" fmla="*/ 0 h 1056"/>
                <a:gd name="T6" fmla="*/ 0 w 2976"/>
                <a:gd name="T7" fmla="*/ 2 h 10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76"/>
                <a:gd name="T13" fmla="*/ 0 h 1056"/>
                <a:gd name="T14" fmla="*/ 2976 w 2976"/>
                <a:gd name="T15" fmla="*/ 1056 h 10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76" h="1056">
                  <a:moveTo>
                    <a:pt x="0" y="192"/>
                  </a:moveTo>
                  <a:lnTo>
                    <a:pt x="1920" y="1056"/>
                  </a:lnTo>
                  <a:lnTo>
                    <a:pt x="2976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82" name="Text Box 34"/>
            <p:cNvSpPr txBox="1">
              <a:spLocks noChangeArrowheads="1"/>
            </p:cNvSpPr>
            <p:nvPr/>
          </p:nvSpPr>
          <p:spPr bwMode="auto">
            <a:xfrm rot="45099">
              <a:off x="285" y="1535"/>
              <a:ext cx="23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D</a:t>
              </a:r>
              <a:endPara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8883" name="Text Box 35"/>
            <p:cNvSpPr txBox="1">
              <a:spLocks noChangeArrowheads="1"/>
            </p:cNvSpPr>
            <p:nvPr/>
          </p:nvSpPr>
          <p:spPr bwMode="auto">
            <a:xfrm rot="21543725">
              <a:off x="484" y="287"/>
              <a:ext cx="21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E</a:t>
              </a:r>
              <a:endPara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8884" name="Text Box 36"/>
            <p:cNvSpPr txBox="1">
              <a:spLocks noChangeArrowheads="1"/>
            </p:cNvSpPr>
            <p:nvPr/>
          </p:nvSpPr>
          <p:spPr bwMode="auto">
            <a:xfrm rot="317345">
              <a:off x="2400" y="144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C</a:t>
              </a:r>
              <a:endParaRPr lang="ru-RU" sz="2000" b="1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8885" name="Text Box 37"/>
            <p:cNvSpPr txBox="1">
              <a:spLocks noChangeArrowheads="1"/>
            </p:cNvSpPr>
            <p:nvPr/>
          </p:nvSpPr>
          <p:spPr bwMode="auto">
            <a:xfrm>
              <a:off x="1776" y="1728"/>
              <a:ext cx="22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K</a:t>
              </a:r>
              <a:endPara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4119" name="Freeform 38"/>
            <p:cNvSpPr>
              <a:spLocks/>
            </p:cNvSpPr>
            <p:nvPr/>
          </p:nvSpPr>
          <p:spPr bwMode="auto">
            <a:xfrm rot="19076689" flipH="1">
              <a:off x="459" y="771"/>
              <a:ext cx="2425" cy="893"/>
            </a:xfrm>
            <a:custGeom>
              <a:avLst/>
              <a:gdLst>
                <a:gd name="T0" fmla="*/ 0 w 2976"/>
                <a:gd name="T1" fmla="*/ 192 h 1056"/>
                <a:gd name="T2" fmla="*/ 1920 w 2976"/>
                <a:gd name="T3" fmla="*/ 1056 h 1056"/>
                <a:gd name="T4" fmla="*/ 2976 w 2976"/>
                <a:gd name="T5" fmla="*/ 0 h 1056"/>
                <a:gd name="T6" fmla="*/ 0 w 2976"/>
                <a:gd name="T7" fmla="*/ 192 h 10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76"/>
                <a:gd name="T13" fmla="*/ 0 h 1056"/>
                <a:gd name="T14" fmla="*/ 2976 w 2976"/>
                <a:gd name="T15" fmla="*/ 1056 h 10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76" h="1056">
                  <a:moveTo>
                    <a:pt x="0" y="192"/>
                  </a:moveTo>
                  <a:lnTo>
                    <a:pt x="1920" y="1056"/>
                  </a:lnTo>
                  <a:lnTo>
                    <a:pt x="2976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0070C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0" name="Freeform 39"/>
            <p:cNvSpPr>
              <a:spLocks/>
            </p:cNvSpPr>
            <p:nvPr/>
          </p:nvSpPr>
          <p:spPr bwMode="auto">
            <a:xfrm rot="19076689" flipH="1">
              <a:off x="466" y="1456"/>
              <a:ext cx="606" cy="225"/>
            </a:xfrm>
            <a:custGeom>
              <a:avLst/>
              <a:gdLst>
                <a:gd name="T0" fmla="*/ 0 w 2976"/>
                <a:gd name="T1" fmla="*/ 2 h 1056"/>
                <a:gd name="T2" fmla="*/ 16 w 2976"/>
                <a:gd name="T3" fmla="*/ 10 h 1056"/>
                <a:gd name="T4" fmla="*/ 25 w 2976"/>
                <a:gd name="T5" fmla="*/ 0 h 1056"/>
                <a:gd name="T6" fmla="*/ 0 w 2976"/>
                <a:gd name="T7" fmla="*/ 2 h 10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76"/>
                <a:gd name="T13" fmla="*/ 0 h 1056"/>
                <a:gd name="T14" fmla="*/ 2976 w 2976"/>
                <a:gd name="T15" fmla="*/ 1056 h 10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76" h="1056">
                  <a:moveTo>
                    <a:pt x="0" y="192"/>
                  </a:moveTo>
                  <a:lnTo>
                    <a:pt x="1920" y="1056"/>
                  </a:lnTo>
                  <a:lnTo>
                    <a:pt x="2976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1" name="Line 40"/>
            <p:cNvSpPr>
              <a:spLocks noChangeShapeType="1"/>
            </p:cNvSpPr>
            <p:nvPr/>
          </p:nvSpPr>
          <p:spPr bwMode="auto">
            <a:xfrm rot="7076690" flipH="1">
              <a:off x="1207" y="1680"/>
              <a:ext cx="165" cy="8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2" name="Line 41"/>
            <p:cNvSpPr>
              <a:spLocks noChangeShapeType="1"/>
            </p:cNvSpPr>
            <p:nvPr/>
          </p:nvSpPr>
          <p:spPr bwMode="auto">
            <a:xfrm rot="2414582" flipH="1">
              <a:off x="488" y="904"/>
              <a:ext cx="165" cy="8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4800600" y="3505200"/>
            <a:ext cx="914400" cy="3048000"/>
            <a:chOff x="3072" y="2208"/>
            <a:chExt cx="576" cy="1920"/>
          </a:xfrm>
        </p:grpSpPr>
        <p:sp>
          <p:nvSpPr>
            <p:cNvPr id="4111" name="AutoShape 43"/>
            <p:cNvSpPr>
              <a:spLocks/>
            </p:cNvSpPr>
            <p:nvPr/>
          </p:nvSpPr>
          <p:spPr bwMode="auto">
            <a:xfrm>
              <a:off x="3072" y="2208"/>
              <a:ext cx="144" cy="1920"/>
            </a:xfrm>
            <a:prstGeom prst="rightBrace">
              <a:avLst>
                <a:gd name="adj1" fmla="val 111111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2" name="AutoShape 44"/>
            <p:cNvSpPr>
              <a:spLocks noChangeArrowheads="1"/>
            </p:cNvSpPr>
            <p:nvPr/>
          </p:nvSpPr>
          <p:spPr bwMode="auto">
            <a:xfrm>
              <a:off x="3264" y="3024"/>
              <a:ext cx="384" cy="288"/>
            </a:xfrm>
            <a:prstGeom prst="rightArrow">
              <a:avLst>
                <a:gd name="adj1" fmla="val 50000"/>
                <a:gd name="adj2" fmla="val 33333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8894" name="Rectangle 46"/>
          <p:cNvSpPr>
            <a:spLocks noChangeArrowheads="1"/>
          </p:cNvSpPr>
          <p:nvPr/>
        </p:nvSpPr>
        <p:spPr bwMode="auto">
          <a:xfrm>
            <a:off x="304800" y="5410200"/>
            <a:ext cx="428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3.</a:t>
            </a:r>
            <a:endParaRPr lang="ru-RU" sz="20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8895" name="Text Box 47"/>
          <p:cNvSpPr txBox="1">
            <a:spLocks noChangeArrowheads="1"/>
          </p:cNvSpPr>
          <p:nvPr/>
        </p:nvSpPr>
        <p:spPr bwMode="auto">
          <a:xfrm>
            <a:off x="228600" y="3200400"/>
            <a:ext cx="1960793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1.</a:t>
            </a:r>
            <a:r>
              <a:rPr lang="ru-RU" sz="5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4000" b="1" dirty="0"/>
              <a:t>ED=KD</a:t>
            </a:r>
            <a:endParaRPr lang="ru-RU" sz="4000" b="1" dirty="0"/>
          </a:p>
        </p:txBody>
      </p:sp>
      <p:sp>
        <p:nvSpPr>
          <p:cNvPr id="78896" name="Text Box 48"/>
          <p:cNvSpPr txBox="1">
            <a:spLocks noChangeArrowheads="1"/>
          </p:cNvSpPr>
          <p:nvPr/>
        </p:nvSpPr>
        <p:spPr bwMode="auto">
          <a:xfrm>
            <a:off x="3143240" y="3429000"/>
            <a:ext cx="15001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(по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условию)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8897" name="Text Box 49"/>
          <p:cNvSpPr txBox="1">
            <a:spLocks noChangeArrowheads="1"/>
          </p:cNvSpPr>
          <p:nvPr/>
        </p:nvSpPr>
        <p:spPr bwMode="auto">
          <a:xfrm>
            <a:off x="2857488" y="4357694"/>
            <a:ext cx="18192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общая сторона)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8898" name="Text Box 50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304800" y="4191000"/>
            <a:ext cx="23860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2. </a:t>
            </a:r>
            <a:r>
              <a:rPr lang="en-US" sz="4000" b="1" dirty="0">
                <a:solidFill>
                  <a:schemeClr val="bg2">
                    <a:lumMod val="10000"/>
                  </a:schemeClr>
                </a:solidFill>
              </a:rPr>
              <a:t>DC=CD</a:t>
            </a:r>
            <a:endParaRPr lang="ru-RU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4098" name="Object 2">
            <a:hlinkClick r:id="" action="ppaction://noaction"/>
          </p:cNvPr>
          <p:cNvGraphicFramePr>
            <a:graphicFrameLocks noChangeAspect="1"/>
          </p:cNvGraphicFramePr>
          <p:nvPr/>
        </p:nvGraphicFramePr>
        <p:xfrm>
          <a:off x="615950" y="5181600"/>
          <a:ext cx="3968750" cy="660400"/>
        </p:xfrm>
        <a:graphic>
          <a:graphicData uri="http://schemas.openxmlformats.org/presentationml/2006/ole">
            <p:oleObj spid="_x0000_s4098" name="Формула" r:id="rId4" imgW="1066680" imgH="177480" progId="Equation.3">
              <p:embed/>
            </p:oleObj>
          </a:graphicData>
        </a:graphic>
      </p:graphicFrame>
      <p:sp>
        <p:nvSpPr>
          <p:cNvPr id="78900" name="Text Box 52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85813" y="5929313"/>
            <a:ext cx="20621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(по условию)</a:t>
            </a:r>
          </a:p>
        </p:txBody>
      </p:sp>
      <p:graphicFrame>
        <p:nvGraphicFramePr>
          <p:cNvPr id="4099" name="Object 3">
            <a:hlinkClick r:id="" action="ppaction://hlinkshowjump?jump=nextslide"/>
          </p:cNvPr>
          <p:cNvGraphicFramePr>
            <a:graphicFrameLocks noChangeAspect="1"/>
          </p:cNvGraphicFramePr>
          <p:nvPr/>
        </p:nvGraphicFramePr>
        <p:xfrm>
          <a:off x="5143500" y="4071938"/>
          <a:ext cx="3825875" cy="660400"/>
        </p:xfrm>
        <a:graphic>
          <a:graphicData uri="http://schemas.openxmlformats.org/presentationml/2006/ole">
            <p:oleObj spid="_x0000_s4099" name="Формула" r:id="rId5" imgW="1028520" imgH="177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dirty="0" smtClean="0"/>
              <a:t>5. Найдите пары равных треугольников </a:t>
            </a:r>
            <a:br>
              <a:rPr lang="ru-RU" sz="2800" dirty="0" smtClean="0"/>
            </a:br>
            <a:r>
              <a:rPr lang="ru-RU" sz="2800" dirty="0" smtClean="0"/>
              <a:t>и докажите их равенство.</a:t>
            </a:r>
          </a:p>
        </p:txBody>
      </p:sp>
      <p:sp>
        <p:nvSpPr>
          <p:cNvPr id="43011" name="Содержимое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428625" y="1905000"/>
            <a:ext cx="5643563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            </a:t>
            </a:r>
          </a:p>
        </p:txBody>
      </p:sp>
      <p:sp>
        <p:nvSpPr>
          <p:cNvPr id="14" name="Прямоугольный треугольник 13"/>
          <p:cNvSpPr/>
          <p:nvPr/>
        </p:nvSpPr>
        <p:spPr bwMode="auto">
          <a:xfrm>
            <a:off x="2714625" y="2500313"/>
            <a:ext cx="1928813" cy="2928937"/>
          </a:xfrm>
          <a:prstGeom prst="rtTriangle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43013" name="Прямоугольный треугольник 16"/>
          <p:cNvSpPr>
            <a:spLocks noChangeArrowheads="1"/>
          </p:cNvSpPr>
          <p:nvPr/>
        </p:nvSpPr>
        <p:spPr bwMode="auto">
          <a:xfrm flipH="1">
            <a:off x="857250" y="2500313"/>
            <a:ext cx="1892300" cy="2909887"/>
          </a:xfrm>
          <a:prstGeom prst="rtTriangle">
            <a:avLst/>
          </a:prstGeom>
          <a:solidFill>
            <a:schemeClr val="tx2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8" name="Text Box 35"/>
          <p:cNvSpPr txBox="1">
            <a:spLocks noChangeArrowheads="1"/>
          </p:cNvSpPr>
          <p:nvPr/>
        </p:nvSpPr>
        <p:spPr bwMode="auto">
          <a:xfrm rot="21543725">
            <a:off x="2132013" y="2217738"/>
            <a:ext cx="3698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R</a:t>
            </a:r>
            <a:endParaRPr lang="ru-RU" sz="2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9" name="Text Box 35"/>
          <p:cNvSpPr txBox="1">
            <a:spLocks noChangeArrowheads="1"/>
          </p:cNvSpPr>
          <p:nvPr/>
        </p:nvSpPr>
        <p:spPr bwMode="auto">
          <a:xfrm rot="21543725">
            <a:off x="339725" y="5289550"/>
            <a:ext cx="382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Q</a:t>
            </a:r>
            <a:endParaRPr lang="ru-RU" sz="2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" name="Text Box 35"/>
          <p:cNvSpPr txBox="1">
            <a:spLocks noChangeArrowheads="1"/>
          </p:cNvSpPr>
          <p:nvPr/>
        </p:nvSpPr>
        <p:spPr bwMode="auto">
          <a:xfrm rot="21543725">
            <a:off x="4856163" y="5218113"/>
            <a:ext cx="352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</a:t>
            </a:r>
            <a:endParaRPr lang="ru-RU" sz="2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1" name="Text Box 35"/>
          <p:cNvSpPr txBox="1">
            <a:spLocks noChangeArrowheads="1"/>
          </p:cNvSpPr>
          <p:nvPr/>
        </p:nvSpPr>
        <p:spPr bwMode="auto">
          <a:xfrm rot="21543725">
            <a:off x="2625725" y="5503863"/>
            <a:ext cx="382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O</a:t>
            </a:r>
            <a:endParaRPr lang="ru-RU" sz="2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3018" name="Прямоугольник 21"/>
          <p:cNvSpPr>
            <a:spLocks noChangeArrowheads="1"/>
          </p:cNvSpPr>
          <p:nvPr/>
        </p:nvSpPr>
        <p:spPr bwMode="auto">
          <a:xfrm rot="10800000" flipV="1">
            <a:off x="2714625" y="5072063"/>
            <a:ext cx="481013" cy="368300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3019" name="Прямоугольник 23"/>
          <p:cNvSpPr>
            <a:spLocks noChangeArrowheads="1"/>
          </p:cNvSpPr>
          <p:nvPr/>
        </p:nvSpPr>
        <p:spPr bwMode="auto">
          <a:xfrm rot="10800000" flipV="1">
            <a:off x="2286000" y="5072063"/>
            <a:ext cx="481013" cy="368300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cxnSp>
        <p:nvCxnSpPr>
          <p:cNvPr id="43021" name="Прямая соединительная линия 26"/>
          <p:cNvCxnSpPr>
            <a:cxnSpLocks noChangeShapeType="1"/>
          </p:cNvCxnSpPr>
          <p:nvPr/>
        </p:nvCxnSpPr>
        <p:spPr bwMode="auto">
          <a:xfrm rot="5400000">
            <a:off x="1393825" y="5392738"/>
            <a:ext cx="357187" cy="1588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43022" name="Прямая соединительная линия 27"/>
          <p:cNvCxnSpPr>
            <a:cxnSpLocks noChangeShapeType="1"/>
          </p:cNvCxnSpPr>
          <p:nvPr/>
        </p:nvCxnSpPr>
        <p:spPr bwMode="auto">
          <a:xfrm rot="5400000">
            <a:off x="3465513" y="5392738"/>
            <a:ext cx="357187" cy="1587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sp>
        <p:nvSpPr>
          <p:cNvPr id="15" name="TextBox 14"/>
          <p:cNvSpPr txBox="1"/>
          <p:nvPr/>
        </p:nvSpPr>
        <p:spPr>
          <a:xfrm>
            <a:off x="5786446" y="5786454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Доказательство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19"/>
          <p:cNvSpPr txBox="1">
            <a:spLocks noChangeArrowheads="1"/>
          </p:cNvSpPr>
          <p:nvPr/>
        </p:nvSpPr>
        <p:spPr bwMode="auto">
          <a:xfrm>
            <a:off x="0" y="2714620"/>
            <a:ext cx="357187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800" dirty="0"/>
              <a:t>Q</a:t>
            </a:r>
            <a:endParaRPr lang="ru-RU" sz="2800" dirty="0"/>
          </a:p>
        </p:txBody>
      </p:sp>
      <p:sp>
        <p:nvSpPr>
          <p:cNvPr id="5125" name="Text Box 23"/>
          <p:cNvSpPr txBox="1">
            <a:spLocks noChangeArrowheads="1"/>
          </p:cNvSpPr>
          <p:nvPr/>
        </p:nvSpPr>
        <p:spPr bwMode="auto">
          <a:xfrm>
            <a:off x="1785938" y="142875"/>
            <a:ext cx="407987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/>
              <a:t>R</a:t>
            </a:r>
            <a:endParaRPr lang="ru-RU" sz="2800"/>
          </a:p>
        </p:txBody>
      </p:sp>
      <p:sp>
        <p:nvSpPr>
          <p:cNvPr id="5126" name="Text Box 24"/>
          <p:cNvSpPr txBox="1">
            <a:spLocks noChangeArrowheads="1"/>
          </p:cNvSpPr>
          <p:nvPr/>
        </p:nvSpPr>
        <p:spPr bwMode="auto">
          <a:xfrm>
            <a:off x="1428750" y="3000375"/>
            <a:ext cx="442913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800"/>
              <a:t>O</a:t>
            </a:r>
            <a:endParaRPr lang="ru-RU" sz="2800"/>
          </a:p>
        </p:txBody>
      </p:sp>
      <p:sp>
        <p:nvSpPr>
          <p:cNvPr id="5127" name="Text Box 25"/>
          <p:cNvSpPr txBox="1">
            <a:spLocks noChangeArrowheads="1"/>
          </p:cNvSpPr>
          <p:nvPr/>
        </p:nvSpPr>
        <p:spPr bwMode="auto">
          <a:xfrm>
            <a:off x="2928938" y="2571750"/>
            <a:ext cx="382587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/>
              <a:t>P</a:t>
            </a:r>
            <a:endParaRPr lang="ru-RU" sz="2800"/>
          </a:p>
        </p:txBody>
      </p:sp>
      <p:sp>
        <p:nvSpPr>
          <p:cNvPr id="5128" name="Прямоугольник 24"/>
          <p:cNvSpPr>
            <a:spLocks noChangeArrowheads="1"/>
          </p:cNvSpPr>
          <p:nvPr/>
        </p:nvSpPr>
        <p:spPr bwMode="auto">
          <a:xfrm>
            <a:off x="5143500" y="785813"/>
            <a:ext cx="27383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/>
              <a:t>Доказательство:</a:t>
            </a:r>
            <a:endParaRPr lang="ru-RU" sz="2800" dirty="0"/>
          </a:p>
        </p:txBody>
      </p:sp>
      <p:sp>
        <p:nvSpPr>
          <p:cNvPr id="29" name="Содержимое 2"/>
          <p:cNvSpPr txBox="1">
            <a:spLocks/>
          </p:cNvSpPr>
          <p:nvPr/>
        </p:nvSpPr>
        <p:spPr>
          <a:xfrm>
            <a:off x="2571750" y="2743200"/>
            <a:ext cx="5643563" cy="41148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ru-RU" sz="3200" kern="0">
                <a:latin typeface="+mn-lt"/>
              </a:rPr>
              <a:t>            </a:t>
            </a:r>
            <a:endParaRPr lang="ru-RU" sz="3200" kern="0" dirty="0">
              <a:latin typeface="+mn-lt"/>
            </a:endParaRPr>
          </a:p>
        </p:txBody>
      </p:sp>
      <p:sp>
        <p:nvSpPr>
          <p:cNvPr id="30" name="Прямоугольный треугольник 29"/>
          <p:cNvSpPr/>
          <p:nvPr/>
        </p:nvSpPr>
        <p:spPr bwMode="auto">
          <a:xfrm flipH="1">
            <a:off x="500063" y="214313"/>
            <a:ext cx="1177925" cy="2643187"/>
          </a:xfrm>
          <a:prstGeom prst="rtTriangle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31" name="Прямоугольный треугольник 30"/>
          <p:cNvSpPr/>
          <p:nvPr/>
        </p:nvSpPr>
        <p:spPr bwMode="auto">
          <a:xfrm>
            <a:off x="1643063" y="214313"/>
            <a:ext cx="1285875" cy="2643187"/>
          </a:xfrm>
          <a:prstGeom prst="rtTriangle">
            <a:avLst/>
          </a:prstGeom>
          <a:solidFill>
            <a:srgbClr val="0070C0"/>
          </a:solidFill>
          <a:ln w="12700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5132" name="Прямоугольник 32"/>
          <p:cNvSpPr>
            <a:spLocks noChangeArrowheads="1"/>
          </p:cNvSpPr>
          <p:nvPr/>
        </p:nvSpPr>
        <p:spPr bwMode="auto">
          <a:xfrm rot="10800000" flipV="1">
            <a:off x="1643063" y="2571750"/>
            <a:ext cx="428625" cy="296863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133" name="Прямоугольник 33"/>
          <p:cNvSpPr>
            <a:spLocks noChangeArrowheads="1"/>
          </p:cNvSpPr>
          <p:nvPr/>
        </p:nvSpPr>
        <p:spPr bwMode="auto">
          <a:xfrm rot="10800000" flipV="1">
            <a:off x="1285875" y="2571750"/>
            <a:ext cx="357188" cy="296863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357188" y="3643313"/>
            <a:ext cx="3071812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1. </a:t>
            </a:r>
            <a:r>
              <a:rPr lang="en-US" sz="4000" b="1" dirty="0"/>
              <a:t>QO=PO</a:t>
            </a:r>
            <a:endParaRPr lang="ru-RU" sz="40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428625" y="4572000"/>
            <a:ext cx="328612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sz="4000" b="1" dirty="0"/>
              <a:t>.  RO=OR</a:t>
            </a:r>
            <a:endParaRPr lang="ru-RU" sz="4000" b="1" dirty="0"/>
          </a:p>
        </p:txBody>
      </p:sp>
      <p:sp>
        <p:nvSpPr>
          <p:cNvPr id="37" name="Text Box 49"/>
          <p:cNvSpPr txBox="1">
            <a:spLocks noChangeArrowheads="1"/>
          </p:cNvSpPr>
          <p:nvPr/>
        </p:nvSpPr>
        <p:spPr bwMode="auto">
          <a:xfrm>
            <a:off x="2928926" y="4786322"/>
            <a:ext cx="18192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общая сторона)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" name="Text Box 48"/>
          <p:cNvSpPr txBox="1">
            <a:spLocks noChangeArrowheads="1"/>
          </p:cNvSpPr>
          <p:nvPr/>
        </p:nvSpPr>
        <p:spPr bwMode="auto">
          <a:xfrm>
            <a:off x="3214688" y="3929063"/>
            <a:ext cx="1500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(по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условию)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5138" name="Прямая соединительная линия 39"/>
          <p:cNvCxnSpPr>
            <a:cxnSpLocks noChangeShapeType="1"/>
          </p:cNvCxnSpPr>
          <p:nvPr/>
        </p:nvCxnSpPr>
        <p:spPr bwMode="auto">
          <a:xfrm rot="5400000">
            <a:off x="892175" y="2820988"/>
            <a:ext cx="357187" cy="1588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5139" name="Прямая соединительная линия 41"/>
          <p:cNvCxnSpPr>
            <a:cxnSpLocks noChangeShapeType="1"/>
          </p:cNvCxnSpPr>
          <p:nvPr/>
        </p:nvCxnSpPr>
        <p:spPr bwMode="auto">
          <a:xfrm rot="5400000">
            <a:off x="2179638" y="2820988"/>
            <a:ext cx="357187" cy="1587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graphicFrame>
        <p:nvGraphicFramePr>
          <p:cNvPr id="5122" name="Object 25">
            <a:hlinkClick r:id="" action="ppaction://noaction"/>
          </p:cNvPr>
          <p:cNvGraphicFramePr>
            <a:graphicFrameLocks noChangeAspect="1"/>
          </p:cNvGraphicFramePr>
          <p:nvPr/>
        </p:nvGraphicFramePr>
        <p:xfrm>
          <a:off x="760413" y="5310188"/>
          <a:ext cx="3875087" cy="755650"/>
        </p:xfrm>
        <a:graphic>
          <a:graphicData uri="http://schemas.openxmlformats.org/presentationml/2006/ole">
            <p:oleObj spid="_x0000_s5122" name="Формула" r:id="rId3" imgW="1041120" imgH="203040" progId="Equation.3">
              <p:embed/>
            </p:oleObj>
          </a:graphicData>
        </a:graphic>
      </p:graphicFrame>
      <p:sp>
        <p:nvSpPr>
          <p:cNvPr id="45" name="Rectangle 46"/>
          <p:cNvSpPr>
            <a:spLocks noChangeArrowheads="1"/>
          </p:cNvSpPr>
          <p:nvPr/>
        </p:nvSpPr>
        <p:spPr bwMode="auto">
          <a:xfrm>
            <a:off x="285750" y="5500688"/>
            <a:ext cx="428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3.</a:t>
            </a:r>
            <a:endParaRPr lang="ru-RU" sz="20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4800600" y="3505200"/>
            <a:ext cx="914400" cy="3048000"/>
            <a:chOff x="3072" y="2208"/>
            <a:chExt cx="576" cy="1920"/>
          </a:xfrm>
        </p:grpSpPr>
        <p:sp>
          <p:nvSpPr>
            <p:cNvPr id="5143" name="AutoShape 43"/>
            <p:cNvSpPr>
              <a:spLocks/>
            </p:cNvSpPr>
            <p:nvPr/>
          </p:nvSpPr>
          <p:spPr bwMode="auto">
            <a:xfrm>
              <a:off x="3072" y="2208"/>
              <a:ext cx="144" cy="1920"/>
            </a:xfrm>
            <a:prstGeom prst="rightBrace">
              <a:avLst>
                <a:gd name="adj1" fmla="val 111111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4" name="AutoShape 44"/>
            <p:cNvSpPr>
              <a:spLocks noChangeArrowheads="1"/>
            </p:cNvSpPr>
            <p:nvPr/>
          </p:nvSpPr>
          <p:spPr bwMode="auto">
            <a:xfrm>
              <a:off x="3264" y="3024"/>
              <a:ext cx="384" cy="288"/>
            </a:xfrm>
            <a:prstGeom prst="rightArrow">
              <a:avLst>
                <a:gd name="adj1" fmla="val 50000"/>
                <a:gd name="adj2" fmla="val 33333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aphicFrame>
        <p:nvGraphicFramePr>
          <p:cNvPr id="5123" name="Object 26">
            <a:hlinkClick r:id="" action="ppaction://hlinkshowjump?jump=nextslide"/>
          </p:cNvPr>
          <p:cNvGraphicFramePr>
            <a:graphicFrameLocks noChangeAspect="1"/>
          </p:cNvGraphicFramePr>
          <p:nvPr/>
        </p:nvGraphicFramePr>
        <p:xfrm>
          <a:off x="5191125" y="4024313"/>
          <a:ext cx="3730625" cy="755650"/>
        </p:xfrm>
        <a:graphic>
          <a:graphicData uri="http://schemas.openxmlformats.org/presentationml/2006/ole">
            <p:oleObj spid="_x0000_s5123" name="Формула" r:id="rId4" imgW="1002960" imgH="203040" progId="Equation.3">
              <p:embed/>
            </p:oleObj>
          </a:graphicData>
        </a:graphic>
      </p:graphicFrame>
      <p:sp>
        <p:nvSpPr>
          <p:cNvPr id="50" name="Text Box 4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6096000" y="4953000"/>
            <a:ext cx="27019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(по двум сторонам и </a:t>
            </a:r>
          </a:p>
          <a:p>
            <a:pPr algn="ctr">
              <a:defRPr/>
            </a:pP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углу между ними)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57356" y="6215082"/>
            <a:ext cx="1492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(по условию)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6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Найдите пары равных треугольников </a:t>
            </a:r>
            <a:b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и докажите их равенство.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228600" y="1187450"/>
            <a:ext cx="7085013" cy="4546600"/>
            <a:chOff x="144" y="748"/>
            <a:chExt cx="4463" cy="2864"/>
          </a:xfrm>
        </p:grpSpPr>
        <p:sp>
          <p:nvSpPr>
            <p:cNvPr id="44041" name="Freeform 19"/>
            <p:cNvSpPr>
              <a:spLocks/>
            </p:cNvSpPr>
            <p:nvPr/>
          </p:nvSpPr>
          <p:spPr bwMode="auto">
            <a:xfrm rot="9600000">
              <a:off x="144" y="816"/>
              <a:ext cx="4080" cy="1561"/>
            </a:xfrm>
            <a:custGeom>
              <a:avLst/>
              <a:gdLst>
                <a:gd name="T0" fmla="*/ 0 w 2976"/>
                <a:gd name="T1" fmla="*/ 621 h 1056"/>
                <a:gd name="T2" fmla="*/ 4946 w 2976"/>
                <a:gd name="T3" fmla="*/ 3412 h 1056"/>
                <a:gd name="T4" fmla="*/ 7669 w 2976"/>
                <a:gd name="T5" fmla="*/ 0 h 1056"/>
                <a:gd name="T6" fmla="*/ 0 w 2976"/>
                <a:gd name="T7" fmla="*/ 621 h 10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76"/>
                <a:gd name="T13" fmla="*/ 0 h 1056"/>
                <a:gd name="T14" fmla="*/ 2976 w 2976"/>
                <a:gd name="T15" fmla="*/ 1056 h 10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76" h="1056">
                  <a:moveTo>
                    <a:pt x="0" y="192"/>
                  </a:moveTo>
                  <a:lnTo>
                    <a:pt x="1920" y="1056"/>
                  </a:lnTo>
                  <a:lnTo>
                    <a:pt x="2976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50" name="Freeform 22"/>
            <p:cNvSpPr>
              <a:spLocks/>
            </p:cNvSpPr>
            <p:nvPr/>
          </p:nvSpPr>
          <p:spPr bwMode="auto">
            <a:xfrm rot="-1200000">
              <a:off x="527" y="2051"/>
              <a:ext cx="4080" cy="1561"/>
            </a:xfrm>
            <a:custGeom>
              <a:avLst/>
              <a:gdLst>
                <a:gd name="T0" fmla="*/ 0 w 2976"/>
                <a:gd name="T1" fmla="*/ 192 h 1056"/>
                <a:gd name="T2" fmla="*/ 1920 w 2976"/>
                <a:gd name="T3" fmla="*/ 1056 h 1056"/>
                <a:gd name="T4" fmla="*/ 2976 w 2976"/>
                <a:gd name="T5" fmla="*/ 0 h 1056"/>
                <a:gd name="T6" fmla="*/ 0 w 2976"/>
                <a:gd name="T7" fmla="*/ 192 h 10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76"/>
                <a:gd name="T13" fmla="*/ 0 h 1056"/>
                <a:gd name="T14" fmla="*/ 2976 w 2976"/>
                <a:gd name="T15" fmla="*/ 1056 h 10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76" h="1056">
                  <a:moveTo>
                    <a:pt x="0" y="192"/>
                  </a:moveTo>
                  <a:lnTo>
                    <a:pt x="1920" y="1056"/>
                  </a:lnTo>
                  <a:lnTo>
                    <a:pt x="2976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0070C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43" name="Line 24"/>
            <p:cNvSpPr>
              <a:spLocks noChangeShapeType="1"/>
            </p:cNvSpPr>
            <p:nvPr/>
          </p:nvSpPr>
          <p:spPr bwMode="auto">
            <a:xfrm>
              <a:off x="3600" y="2448"/>
              <a:ext cx="288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44" name="Line 25"/>
            <p:cNvSpPr>
              <a:spLocks noChangeShapeType="1"/>
            </p:cNvSpPr>
            <p:nvPr/>
          </p:nvSpPr>
          <p:spPr bwMode="auto">
            <a:xfrm>
              <a:off x="960" y="1680"/>
              <a:ext cx="288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898" name="Text Box 26"/>
            <p:cNvSpPr txBox="1">
              <a:spLocks noChangeArrowheads="1"/>
            </p:cNvSpPr>
            <p:nvPr/>
          </p:nvSpPr>
          <p:spPr bwMode="auto">
            <a:xfrm>
              <a:off x="230" y="2668"/>
              <a:ext cx="25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K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9899" name="Text Box 27"/>
            <p:cNvSpPr txBox="1">
              <a:spLocks noChangeArrowheads="1"/>
            </p:cNvSpPr>
            <p:nvPr/>
          </p:nvSpPr>
          <p:spPr bwMode="auto">
            <a:xfrm>
              <a:off x="1094" y="748"/>
              <a:ext cx="22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L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9900" name="Text Box 28"/>
            <p:cNvSpPr txBox="1">
              <a:spLocks noChangeArrowheads="1"/>
            </p:cNvSpPr>
            <p:nvPr/>
          </p:nvSpPr>
          <p:spPr bwMode="auto">
            <a:xfrm>
              <a:off x="4262" y="988"/>
              <a:ext cx="28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M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9901" name="Text Box 29"/>
            <p:cNvSpPr txBox="1">
              <a:spLocks noChangeArrowheads="1"/>
            </p:cNvSpPr>
            <p:nvPr/>
          </p:nvSpPr>
          <p:spPr bwMode="auto">
            <a:xfrm>
              <a:off x="3446" y="3148"/>
              <a:ext cx="26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N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cxnSp>
        <p:nvCxnSpPr>
          <p:cNvPr id="44037" name="Прямая соединительная линия 17"/>
          <p:cNvCxnSpPr>
            <a:cxnSpLocks noChangeShapeType="1"/>
          </p:cNvCxnSpPr>
          <p:nvPr/>
        </p:nvCxnSpPr>
        <p:spPr bwMode="auto">
          <a:xfrm rot="5400000">
            <a:off x="2821782" y="4964906"/>
            <a:ext cx="285750" cy="214313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44038" name="Прямая соединительная линия 18"/>
          <p:cNvCxnSpPr>
            <a:cxnSpLocks noChangeShapeType="1"/>
          </p:cNvCxnSpPr>
          <p:nvPr/>
        </p:nvCxnSpPr>
        <p:spPr bwMode="auto">
          <a:xfrm rot="5400000">
            <a:off x="3107532" y="5036343"/>
            <a:ext cx="285750" cy="214313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44039" name="Прямая соединительная линия 19"/>
          <p:cNvCxnSpPr>
            <a:cxnSpLocks noChangeShapeType="1"/>
          </p:cNvCxnSpPr>
          <p:nvPr/>
        </p:nvCxnSpPr>
        <p:spPr bwMode="auto">
          <a:xfrm rot="5400000">
            <a:off x="4036219" y="1821657"/>
            <a:ext cx="285750" cy="214312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44040" name="Прямая соединительная линия 20"/>
          <p:cNvCxnSpPr>
            <a:cxnSpLocks noChangeShapeType="1"/>
          </p:cNvCxnSpPr>
          <p:nvPr/>
        </p:nvCxnSpPr>
        <p:spPr bwMode="auto">
          <a:xfrm rot="5400000">
            <a:off x="3821907" y="1750218"/>
            <a:ext cx="285750" cy="214313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sp>
        <p:nvSpPr>
          <p:cNvPr id="17" name="TextBox 16"/>
          <p:cNvSpPr txBox="1"/>
          <p:nvPr/>
        </p:nvSpPr>
        <p:spPr>
          <a:xfrm>
            <a:off x="5572132" y="5929330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Доказательство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0" y="381000"/>
            <a:ext cx="3124200" cy="609600"/>
          </a:xfrm>
        </p:spPr>
        <p:txBody>
          <a:bodyPr/>
          <a:lstStyle/>
          <a:p>
            <a:r>
              <a:rPr lang="ru-RU" sz="2800" b="1" smtClean="0"/>
              <a:t>Доказательство:</a:t>
            </a: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2362200" y="54102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7284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172200" y="4876800"/>
            <a:ext cx="256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(по трем сторонам )</a:t>
            </a:r>
          </a:p>
        </p:txBody>
      </p:sp>
      <p:sp>
        <p:nvSpPr>
          <p:cNvPr id="97327" name="Text Box 47"/>
          <p:cNvSpPr txBox="1">
            <a:spLocks noChangeArrowheads="1"/>
          </p:cNvSpPr>
          <p:nvPr/>
        </p:nvSpPr>
        <p:spPr bwMode="auto">
          <a:xfrm>
            <a:off x="3071813" y="5214938"/>
            <a:ext cx="18573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(по условию)</a:t>
            </a:r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4929188" y="3500438"/>
            <a:ext cx="914400" cy="3048000"/>
            <a:chOff x="3072" y="2208"/>
            <a:chExt cx="576" cy="1920"/>
          </a:xfrm>
        </p:grpSpPr>
        <p:sp>
          <p:nvSpPr>
            <p:cNvPr id="6170" name="AutoShape 49"/>
            <p:cNvSpPr>
              <a:spLocks/>
            </p:cNvSpPr>
            <p:nvPr/>
          </p:nvSpPr>
          <p:spPr bwMode="auto">
            <a:xfrm>
              <a:off x="3072" y="2208"/>
              <a:ext cx="144" cy="1920"/>
            </a:xfrm>
            <a:prstGeom prst="rightBrace">
              <a:avLst>
                <a:gd name="adj1" fmla="val 111111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1" name="AutoShape 50"/>
            <p:cNvSpPr>
              <a:spLocks noChangeArrowheads="1"/>
            </p:cNvSpPr>
            <p:nvPr/>
          </p:nvSpPr>
          <p:spPr bwMode="auto">
            <a:xfrm>
              <a:off x="3264" y="3024"/>
              <a:ext cx="384" cy="288"/>
            </a:xfrm>
            <a:prstGeom prst="rightArrow">
              <a:avLst>
                <a:gd name="adj1" fmla="val 50000"/>
                <a:gd name="adj2" fmla="val 33333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7331" name="Rectangle 51"/>
          <p:cNvSpPr>
            <a:spLocks noChangeArrowheads="1"/>
          </p:cNvSpPr>
          <p:nvPr/>
        </p:nvSpPr>
        <p:spPr bwMode="auto">
          <a:xfrm>
            <a:off x="428625" y="5000625"/>
            <a:ext cx="2908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r>
              <a:rPr lang="en-US" sz="4000" b="1" dirty="0">
                <a:solidFill>
                  <a:schemeClr val="bg2">
                    <a:lumMod val="10000"/>
                  </a:schemeClr>
                </a:solidFill>
              </a:rPr>
              <a:t>.</a:t>
            </a:r>
            <a:r>
              <a:rPr lang="ru-RU" sz="40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4000" b="1" dirty="0">
                <a:solidFill>
                  <a:schemeClr val="bg2">
                    <a:lumMod val="10000"/>
                  </a:schemeClr>
                </a:solidFill>
              </a:rPr>
              <a:t>KN=LM</a:t>
            </a:r>
            <a:endParaRPr lang="ru-RU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7332" name="Text Box 52"/>
          <p:cNvSpPr txBox="1">
            <a:spLocks noChangeArrowheads="1"/>
          </p:cNvSpPr>
          <p:nvPr/>
        </p:nvSpPr>
        <p:spPr bwMode="auto">
          <a:xfrm>
            <a:off x="228600" y="3200400"/>
            <a:ext cx="2066591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1.</a:t>
            </a:r>
            <a:r>
              <a:rPr lang="ru-RU" sz="5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4000" b="1" dirty="0"/>
              <a:t>KL=MN</a:t>
            </a:r>
            <a:endParaRPr lang="ru-RU" sz="4000" b="1" dirty="0"/>
          </a:p>
        </p:txBody>
      </p:sp>
      <p:sp>
        <p:nvSpPr>
          <p:cNvPr id="97333" name="Text Box 53"/>
          <p:cNvSpPr txBox="1">
            <a:spLocks noChangeArrowheads="1"/>
          </p:cNvSpPr>
          <p:nvPr/>
        </p:nvSpPr>
        <p:spPr bwMode="auto">
          <a:xfrm>
            <a:off x="3214688" y="3429000"/>
            <a:ext cx="17859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(по условию)</a:t>
            </a:r>
          </a:p>
        </p:txBody>
      </p:sp>
      <p:sp>
        <p:nvSpPr>
          <p:cNvPr id="97335" name="Text Box 55"/>
          <p:cNvSpPr txBox="1">
            <a:spLocks noChangeArrowheads="1"/>
          </p:cNvSpPr>
          <p:nvPr/>
        </p:nvSpPr>
        <p:spPr bwMode="auto">
          <a:xfrm>
            <a:off x="3000375" y="4286250"/>
            <a:ext cx="2143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(общая сторона)</a:t>
            </a:r>
          </a:p>
        </p:txBody>
      </p:sp>
      <p:sp>
        <p:nvSpPr>
          <p:cNvPr id="97336" name="Text Box 56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304800" y="4191000"/>
            <a:ext cx="26304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2.  </a:t>
            </a:r>
            <a:r>
              <a:rPr lang="en-US" sz="4000" b="1" dirty="0">
                <a:solidFill>
                  <a:schemeClr val="bg2">
                    <a:lumMod val="10000"/>
                  </a:schemeClr>
                </a:solidFill>
              </a:rPr>
              <a:t>KM=MK</a:t>
            </a:r>
            <a:endParaRPr lang="ru-RU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5072063" y="4000500"/>
          <a:ext cx="3873500" cy="660400"/>
        </p:xfrm>
        <a:graphic>
          <a:graphicData uri="http://schemas.openxmlformats.org/presentationml/2006/ole">
            <p:oleObj spid="_x0000_s6146" name="Формула" r:id="rId4" imgW="1079280" imgH="177480" progId="Equation.3">
              <p:embed/>
            </p:oleObj>
          </a:graphicData>
        </a:graphic>
      </p:graphicFrame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500063" y="428625"/>
            <a:ext cx="4572000" cy="2643188"/>
            <a:chOff x="144" y="748"/>
            <a:chExt cx="4463" cy="2864"/>
          </a:xfrm>
        </p:grpSpPr>
        <p:sp>
          <p:nvSpPr>
            <p:cNvPr id="6162" name="Freeform 19"/>
            <p:cNvSpPr>
              <a:spLocks/>
            </p:cNvSpPr>
            <p:nvPr/>
          </p:nvSpPr>
          <p:spPr bwMode="auto">
            <a:xfrm rot="9600000">
              <a:off x="144" y="816"/>
              <a:ext cx="4080" cy="1561"/>
            </a:xfrm>
            <a:custGeom>
              <a:avLst/>
              <a:gdLst>
                <a:gd name="T0" fmla="*/ 0 w 2976"/>
                <a:gd name="T1" fmla="*/ 621 h 1056"/>
                <a:gd name="T2" fmla="*/ 4946 w 2976"/>
                <a:gd name="T3" fmla="*/ 3412 h 1056"/>
                <a:gd name="T4" fmla="*/ 7669 w 2976"/>
                <a:gd name="T5" fmla="*/ 0 h 1056"/>
                <a:gd name="T6" fmla="*/ 0 w 2976"/>
                <a:gd name="T7" fmla="*/ 621 h 10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76"/>
                <a:gd name="T13" fmla="*/ 0 h 1056"/>
                <a:gd name="T14" fmla="*/ 2976 w 2976"/>
                <a:gd name="T15" fmla="*/ 1056 h 10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76" h="1056">
                  <a:moveTo>
                    <a:pt x="0" y="192"/>
                  </a:moveTo>
                  <a:lnTo>
                    <a:pt x="1920" y="1056"/>
                  </a:lnTo>
                  <a:lnTo>
                    <a:pt x="2976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3" name="Freeform 22"/>
            <p:cNvSpPr>
              <a:spLocks/>
            </p:cNvSpPr>
            <p:nvPr/>
          </p:nvSpPr>
          <p:spPr bwMode="auto">
            <a:xfrm rot="-1200000">
              <a:off x="527" y="2052"/>
              <a:ext cx="4080" cy="1560"/>
            </a:xfrm>
            <a:custGeom>
              <a:avLst/>
              <a:gdLst>
                <a:gd name="T0" fmla="*/ 0 w 2976"/>
                <a:gd name="T1" fmla="*/ 192 h 1056"/>
                <a:gd name="T2" fmla="*/ 1920 w 2976"/>
                <a:gd name="T3" fmla="*/ 1056 h 1056"/>
                <a:gd name="T4" fmla="*/ 2976 w 2976"/>
                <a:gd name="T5" fmla="*/ 0 h 1056"/>
                <a:gd name="T6" fmla="*/ 0 w 2976"/>
                <a:gd name="T7" fmla="*/ 192 h 10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76"/>
                <a:gd name="T13" fmla="*/ 0 h 1056"/>
                <a:gd name="T14" fmla="*/ 2976 w 2976"/>
                <a:gd name="T15" fmla="*/ 1056 h 10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76" h="1056">
                  <a:moveTo>
                    <a:pt x="0" y="192"/>
                  </a:moveTo>
                  <a:lnTo>
                    <a:pt x="1920" y="1056"/>
                  </a:lnTo>
                  <a:lnTo>
                    <a:pt x="2976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0070C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64" name="Line 24"/>
            <p:cNvSpPr>
              <a:spLocks noChangeShapeType="1"/>
            </p:cNvSpPr>
            <p:nvPr/>
          </p:nvSpPr>
          <p:spPr bwMode="auto">
            <a:xfrm>
              <a:off x="3600" y="2448"/>
              <a:ext cx="288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5" name="Line 25"/>
            <p:cNvSpPr>
              <a:spLocks noChangeShapeType="1"/>
            </p:cNvSpPr>
            <p:nvPr/>
          </p:nvSpPr>
          <p:spPr bwMode="auto">
            <a:xfrm>
              <a:off x="960" y="1680"/>
              <a:ext cx="288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Text Box 26"/>
            <p:cNvSpPr txBox="1">
              <a:spLocks noChangeArrowheads="1"/>
            </p:cNvSpPr>
            <p:nvPr/>
          </p:nvSpPr>
          <p:spPr bwMode="auto">
            <a:xfrm>
              <a:off x="229" y="2668"/>
              <a:ext cx="25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K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8" name="Text Box 27"/>
            <p:cNvSpPr txBox="1">
              <a:spLocks noChangeArrowheads="1"/>
            </p:cNvSpPr>
            <p:nvPr/>
          </p:nvSpPr>
          <p:spPr bwMode="auto">
            <a:xfrm>
              <a:off x="1094" y="748"/>
              <a:ext cx="22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L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9" name="Text Box 28"/>
            <p:cNvSpPr txBox="1">
              <a:spLocks noChangeArrowheads="1"/>
            </p:cNvSpPr>
            <p:nvPr/>
          </p:nvSpPr>
          <p:spPr bwMode="auto">
            <a:xfrm>
              <a:off x="4261" y="989"/>
              <a:ext cx="29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M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40" name="Text Box 29"/>
            <p:cNvSpPr txBox="1">
              <a:spLocks noChangeArrowheads="1"/>
            </p:cNvSpPr>
            <p:nvPr/>
          </p:nvSpPr>
          <p:spPr bwMode="auto">
            <a:xfrm>
              <a:off x="3446" y="3148"/>
              <a:ext cx="26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N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cxnSp>
        <p:nvCxnSpPr>
          <p:cNvPr id="6158" name="Прямая соединительная линия 40"/>
          <p:cNvCxnSpPr>
            <a:cxnSpLocks noChangeShapeType="1"/>
          </p:cNvCxnSpPr>
          <p:nvPr/>
        </p:nvCxnSpPr>
        <p:spPr bwMode="auto">
          <a:xfrm rot="5400000">
            <a:off x="2035969" y="2607469"/>
            <a:ext cx="285750" cy="214312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6159" name="Прямая соединительная линия 41"/>
          <p:cNvCxnSpPr>
            <a:cxnSpLocks noChangeShapeType="1"/>
          </p:cNvCxnSpPr>
          <p:nvPr/>
        </p:nvCxnSpPr>
        <p:spPr bwMode="auto">
          <a:xfrm rot="5400000">
            <a:off x="2250282" y="2607468"/>
            <a:ext cx="285750" cy="214313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6160" name="Прямая соединительная линия 42"/>
          <p:cNvCxnSpPr>
            <a:cxnSpLocks noChangeShapeType="1"/>
          </p:cNvCxnSpPr>
          <p:nvPr/>
        </p:nvCxnSpPr>
        <p:spPr bwMode="auto">
          <a:xfrm rot="5400000">
            <a:off x="2821782" y="678656"/>
            <a:ext cx="285750" cy="214313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6161" name="Прямая соединительная линия 43"/>
          <p:cNvCxnSpPr>
            <a:cxnSpLocks noChangeShapeType="1"/>
          </p:cNvCxnSpPr>
          <p:nvPr/>
        </p:nvCxnSpPr>
        <p:spPr bwMode="auto">
          <a:xfrm rot="5400000">
            <a:off x="3036094" y="678657"/>
            <a:ext cx="285750" cy="214312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571500" y="285750"/>
            <a:ext cx="7772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7. 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Найдите пары равных треугольников </a:t>
            </a:r>
            <a:b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и докажите их равенство.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 rot="5400000">
            <a:off x="-199260" y="1842278"/>
            <a:ext cx="5541963" cy="4143375"/>
            <a:chOff x="18" y="1114"/>
            <a:chExt cx="4679" cy="2578"/>
          </a:xfrm>
        </p:grpSpPr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290" y="1400"/>
              <a:ext cx="4407" cy="1919"/>
              <a:chOff x="530" y="1640"/>
              <a:chExt cx="4407" cy="1919"/>
            </a:xfrm>
          </p:grpSpPr>
          <p:sp>
            <p:nvSpPr>
              <p:cNvPr id="36878" name="Freeform 22"/>
              <p:cNvSpPr>
                <a:spLocks/>
              </p:cNvSpPr>
              <p:nvPr/>
            </p:nvSpPr>
            <p:spPr bwMode="auto">
              <a:xfrm rot="-2471742">
                <a:off x="530" y="2391"/>
                <a:ext cx="4407" cy="1168"/>
              </a:xfrm>
              <a:custGeom>
                <a:avLst/>
                <a:gdLst>
                  <a:gd name="T0" fmla="*/ 0 w 2976"/>
                  <a:gd name="T1" fmla="*/ 192 h 1056"/>
                  <a:gd name="T2" fmla="*/ 1920 w 2976"/>
                  <a:gd name="T3" fmla="*/ 1056 h 1056"/>
                  <a:gd name="T4" fmla="*/ 2976 w 2976"/>
                  <a:gd name="T5" fmla="*/ 0 h 1056"/>
                  <a:gd name="T6" fmla="*/ 0 w 2976"/>
                  <a:gd name="T7" fmla="*/ 192 h 10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76"/>
                  <a:gd name="T13" fmla="*/ 0 h 1056"/>
                  <a:gd name="T14" fmla="*/ 2976 w 2976"/>
                  <a:gd name="T15" fmla="*/ 1056 h 10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76" h="1056">
                    <a:moveTo>
                      <a:pt x="0" y="192"/>
                    </a:moveTo>
                    <a:lnTo>
                      <a:pt x="1920" y="1056"/>
                    </a:lnTo>
                    <a:lnTo>
                      <a:pt x="2976" y="0"/>
                    </a:lnTo>
                    <a:lnTo>
                      <a:pt x="0" y="192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071" name="Freeform 23"/>
              <p:cNvSpPr>
                <a:spLocks/>
              </p:cNvSpPr>
              <p:nvPr/>
            </p:nvSpPr>
            <p:spPr bwMode="auto">
              <a:xfrm rot="19343193">
                <a:off x="3253" y="1640"/>
                <a:ext cx="809" cy="243"/>
              </a:xfrm>
              <a:custGeom>
                <a:avLst/>
                <a:gdLst>
                  <a:gd name="T0" fmla="*/ 0 w 2976"/>
                  <a:gd name="T1" fmla="*/ 3 h 1056"/>
                  <a:gd name="T2" fmla="*/ 32 w 2976"/>
                  <a:gd name="T3" fmla="*/ 18 h 1056"/>
                  <a:gd name="T4" fmla="*/ 49 w 2976"/>
                  <a:gd name="T5" fmla="*/ 0 h 1056"/>
                  <a:gd name="T6" fmla="*/ 0 w 2976"/>
                  <a:gd name="T7" fmla="*/ 3 h 10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76"/>
                  <a:gd name="T13" fmla="*/ 0 h 1056"/>
                  <a:gd name="T14" fmla="*/ 2976 w 2976"/>
                  <a:gd name="T15" fmla="*/ 1056 h 10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76" h="1056">
                    <a:moveTo>
                      <a:pt x="0" y="192"/>
                    </a:moveTo>
                    <a:lnTo>
                      <a:pt x="1920" y="1056"/>
                    </a:lnTo>
                    <a:lnTo>
                      <a:pt x="2976" y="0"/>
                    </a:lnTo>
                    <a:lnTo>
                      <a:pt x="0" y="192"/>
                    </a:lnTo>
                    <a:close/>
                  </a:path>
                </a:pathLst>
              </a:custGeom>
              <a:solidFill>
                <a:srgbClr val="FF0000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5065" name="Line 24"/>
            <p:cNvSpPr>
              <a:spLocks noChangeShapeType="1"/>
            </p:cNvSpPr>
            <p:nvPr/>
          </p:nvSpPr>
          <p:spPr bwMode="auto">
            <a:xfrm>
              <a:off x="3377" y="2284"/>
              <a:ext cx="288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898" name="Text Box 26"/>
            <p:cNvSpPr txBox="1">
              <a:spLocks noChangeArrowheads="1"/>
            </p:cNvSpPr>
            <p:nvPr/>
          </p:nvSpPr>
          <p:spPr bwMode="auto">
            <a:xfrm rot="16200000">
              <a:off x="93" y="3371"/>
              <a:ext cx="246" cy="3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C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9899" name="Text Box 27"/>
            <p:cNvSpPr txBox="1">
              <a:spLocks noChangeArrowheads="1"/>
            </p:cNvSpPr>
            <p:nvPr/>
          </p:nvSpPr>
          <p:spPr bwMode="auto">
            <a:xfrm rot="16200000">
              <a:off x="220" y="1400"/>
              <a:ext cx="225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F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9900" name="Text Box 28"/>
            <p:cNvSpPr txBox="1">
              <a:spLocks noChangeArrowheads="1"/>
            </p:cNvSpPr>
            <p:nvPr/>
          </p:nvSpPr>
          <p:spPr bwMode="auto">
            <a:xfrm rot="16200000">
              <a:off x="3801" y="1059"/>
              <a:ext cx="283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E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9901" name="Text Box 29"/>
            <p:cNvSpPr txBox="1">
              <a:spLocks noChangeArrowheads="1"/>
            </p:cNvSpPr>
            <p:nvPr/>
          </p:nvSpPr>
          <p:spPr bwMode="auto">
            <a:xfrm rot="16404389">
              <a:off x="3483" y="2788"/>
              <a:ext cx="239" cy="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D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sp>
        <p:nvSpPr>
          <p:cNvPr id="45061" name="Freeform 22"/>
          <p:cNvSpPr>
            <a:spLocks/>
          </p:cNvSpPr>
          <p:nvPr/>
        </p:nvSpPr>
        <p:spPr bwMode="auto">
          <a:xfrm rot="-7839773">
            <a:off x="608013" y="2071688"/>
            <a:ext cx="5214937" cy="1925637"/>
          </a:xfrm>
          <a:custGeom>
            <a:avLst/>
            <a:gdLst>
              <a:gd name="T0" fmla="*/ 0 w 2976"/>
              <a:gd name="T1" fmla="*/ 638443421 h 1056"/>
              <a:gd name="T2" fmla="*/ 2147483647 w 2976"/>
              <a:gd name="T3" fmla="*/ 2147483647 h 1056"/>
              <a:gd name="T4" fmla="*/ 2147483647 w 2976"/>
              <a:gd name="T5" fmla="*/ 0 h 1056"/>
              <a:gd name="T6" fmla="*/ 0 w 2976"/>
              <a:gd name="T7" fmla="*/ 638443421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2976"/>
              <a:gd name="T13" fmla="*/ 0 h 1056"/>
              <a:gd name="T14" fmla="*/ 2976 w 2976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76" h="1056">
                <a:moveTo>
                  <a:pt x="0" y="192"/>
                </a:moveTo>
                <a:lnTo>
                  <a:pt x="1920" y="1056"/>
                </a:lnTo>
                <a:lnTo>
                  <a:pt x="2976" y="0"/>
                </a:lnTo>
                <a:lnTo>
                  <a:pt x="0" y="192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45062" name="Прямая соединительная линия 24"/>
          <p:cNvCxnSpPr>
            <a:cxnSpLocks noChangeShapeType="1"/>
          </p:cNvCxnSpPr>
          <p:nvPr/>
        </p:nvCxnSpPr>
        <p:spPr bwMode="auto">
          <a:xfrm rot="5400000">
            <a:off x="2043113" y="1671637"/>
            <a:ext cx="414338" cy="214313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sp>
        <p:nvSpPr>
          <p:cNvPr id="45063" name="Прямоугольный треугольник 29"/>
          <p:cNvSpPr>
            <a:spLocks noChangeArrowheads="1"/>
          </p:cNvSpPr>
          <p:nvPr/>
        </p:nvSpPr>
        <p:spPr bwMode="auto">
          <a:xfrm rot="10800000">
            <a:off x="785813" y="1714500"/>
            <a:ext cx="642937" cy="571500"/>
          </a:xfrm>
          <a:prstGeom prst="rtTriangle">
            <a:avLst/>
          </a:prstGeom>
          <a:solidFill>
            <a:srgbClr val="FF0000"/>
          </a:solidFill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6357950" y="5715016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Доказательство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0"/>
          <p:cNvGrpSpPr>
            <a:grpSpLocks/>
          </p:cNvGrpSpPr>
          <p:nvPr/>
        </p:nvGrpSpPr>
        <p:grpSpPr bwMode="auto">
          <a:xfrm rot="5400000">
            <a:off x="111338" y="425743"/>
            <a:ext cx="4083607" cy="3878708"/>
            <a:chOff x="139" y="1142"/>
            <a:chExt cx="4534" cy="2413"/>
          </a:xfrm>
        </p:grpSpPr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286" y="1599"/>
              <a:ext cx="4387" cy="1723"/>
              <a:chOff x="526" y="1839"/>
              <a:chExt cx="4387" cy="1723"/>
            </a:xfrm>
          </p:grpSpPr>
          <p:sp>
            <p:nvSpPr>
              <p:cNvPr id="7193" name="Freeform 22"/>
              <p:cNvSpPr>
                <a:spLocks/>
              </p:cNvSpPr>
              <p:nvPr/>
            </p:nvSpPr>
            <p:spPr bwMode="auto">
              <a:xfrm rot="-2471742">
                <a:off x="526" y="2367"/>
                <a:ext cx="4387" cy="1195"/>
              </a:xfrm>
              <a:custGeom>
                <a:avLst/>
                <a:gdLst>
                  <a:gd name="T0" fmla="*/ 0 w 2976"/>
                  <a:gd name="T1" fmla="*/ 192 h 1056"/>
                  <a:gd name="T2" fmla="*/ 1920 w 2976"/>
                  <a:gd name="T3" fmla="*/ 1056 h 1056"/>
                  <a:gd name="T4" fmla="*/ 2976 w 2976"/>
                  <a:gd name="T5" fmla="*/ 0 h 1056"/>
                  <a:gd name="T6" fmla="*/ 0 w 2976"/>
                  <a:gd name="T7" fmla="*/ 192 h 10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76"/>
                  <a:gd name="T13" fmla="*/ 0 h 1056"/>
                  <a:gd name="T14" fmla="*/ 2976 w 2976"/>
                  <a:gd name="T15" fmla="*/ 1056 h 10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76" h="1056">
                    <a:moveTo>
                      <a:pt x="0" y="192"/>
                    </a:moveTo>
                    <a:lnTo>
                      <a:pt x="1920" y="1056"/>
                    </a:lnTo>
                    <a:lnTo>
                      <a:pt x="2976" y="0"/>
                    </a:lnTo>
                    <a:lnTo>
                      <a:pt x="0" y="192"/>
                    </a:ln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94" name="Freeform 23"/>
              <p:cNvSpPr>
                <a:spLocks/>
              </p:cNvSpPr>
              <p:nvPr/>
            </p:nvSpPr>
            <p:spPr bwMode="auto">
              <a:xfrm rot="-2662488">
                <a:off x="3052" y="1839"/>
                <a:ext cx="842" cy="222"/>
              </a:xfrm>
              <a:custGeom>
                <a:avLst/>
                <a:gdLst>
                  <a:gd name="T0" fmla="*/ 0 w 2976"/>
                  <a:gd name="T1" fmla="*/ 2 h 1056"/>
                  <a:gd name="T2" fmla="*/ 44 w 2976"/>
                  <a:gd name="T3" fmla="*/ 10 h 1056"/>
                  <a:gd name="T4" fmla="*/ 67 w 2976"/>
                  <a:gd name="T5" fmla="*/ 0 h 1056"/>
                  <a:gd name="T6" fmla="*/ 0 w 2976"/>
                  <a:gd name="T7" fmla="*/ 2 h 10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76"/>
                  <a:gd name="T13" fmla="*/ 0 h 1056"/>
                  <a:gd name="T14" fmla="*/ 2976 w 2976"/>
                  <a:gd name="T15" fmla="*/ 1056 h 10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76" h="1056">
                    <a:moveTo>
                      <a:pt x="0" y="192"/>
                    </a:moveTo>
                    <a:lnTo>
                      <a:pt x="1920" y="1056"/>
                    </a:lnTo>
                    <a:lnTo>
                      <a:pt x="2976" y="0"/>
                    </a:lnTo>
                    <a:lnTo>
                      <a:pt x="0" y="192"/>
                    </a:lnTo>
                    <a:close/>
                  </a:path>
                </a:pathLst>
              </a:custGeom>
              <a:solidFill>
                <a:srgbClr val="FF0000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188" name="Line 24"/>
            <p:cNvSpPr>
              <a:spLocks noChangeShapeType="1"/>
            </p:cNvSpPr>
            <p:nvPr/>
          </p:nvSpPr>
          <p:spPr bwMode="auto">
            <a:xfrm>
              <a:off x="3377" y="2284"/>
              <a:ext cx="288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898" name="Text Box 26"/>
            <p:cNvSpPr txBox="1">
              <a:spLocks noChangeArrowheads="1"/>
            </p:cNvSpPr>
            <p:nvPr/>
          </p:nvSpPr>
          <p:spPr bwMode="auto">
            <a:xfrm rot="16200000">
              <a:off x="252" y="3233"/>
              <a:ext cx="246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C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9899" name="Text Box 27"/>
            <p:cNvSpPr txBox="1">
              <a:spLocks noChangeArrowheads="1"/>
            </p:cNvSpPr>
            <p:nvPr/>
          </p:nvSpPr>
          <p:spPr bwMode="auto">
            <a:xfrm rot="16200000">
              <a:off x="222" y="1396"/>
              <a:ext cx="229" cy="3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F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9900" name="Text Box 28"/>
            <p:cNvSpPr txBox="1">
              <a:spLocks noChangeArrowheads="1"/>
            </p:cNvSpPr>
            <p:nvPr/>
          </p:nvSpPr>
          <p:spPr bwMode="auto">
            <a:xfrm rot="16200000">
              <a:off x="3246" y="1086"/>
              <a:ext cx="283" cy="3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E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9901" name="Text Box 29"/>
            <p:cNvSpPr txBox="1">
              <a:spLocks noChangeArrowheads="1"/>
            </p:cNvSpPr>
            <p:nvPr/>
          </p:nvSpPr>
          <p:spPr bwMode="auto">
            <a:xfrm rot="16404389">
              <a:off x="3483" y="2788"/>
              <a:ext cx="239" cy="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D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sp>
        <p:nvSpPr>
          <p:cNvPr id="7173" name="Freeform 22"/>
          <p:cNvSpPr>
            <a:spLocks/>
          </p:cNvSpPr>
          <p:nvPr/>
        </p:nvSpPr>
        <p:spPr bwMode="auto">
          <a:xfrm rot="-7839773">
            <a:off x="762794" y="377031"/>
            <a:ext cx="3960813" cy="1946275"/>
          </a:xfrm>
          <a:custGeom>
            <a:avLst/>
            <a:gdLst>
              <a:gd name="T0" fmla="*/ 0 w 2976"/>
              <a:gd name="T1" fmla="*/ 652201105 h 1056"/>
              <a:gd name="T2" fmla="*/ 2147483647 w 2976"/>
              <a:gd name="T3" fmla="*/ 2147483647 h 1056"/>
              <a:gd name="T4" fmla="*/ 2147483647 w 2976"/>
              <a:gd name="T5" fmla="*/ 0 h 1056"/>
              <a:gd name="T6" fmla="*/ 0 w 2976"/>
              <a:gd name="T7" fmla="*/ 652201105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2976"/>
              <a:gd name="T13" fmla="*/ 0 h 1056"/>
              <a:gd name="T14" fmla="*/ 2976 w 2976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76" h="1056">
                <a:moveTo>
                  <a:pt x="0" y="192"/>
                </a:moveTo>
                <a:lnTo>
                  <a:pt x="1920" y="1056"/>
                </a:lnTo>
                <a:lnTo>
                  <a:pt x="2976" y="0"/>
                </a:lnTo>
                <a:lnTo>
                  <a:pt x="0" y="192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7174" name="Прямая соединительная линия 24"/>
          <p:cNvCxnSpPr>
            <a:cxnSpLocks noChangeShapeType="1"/>
          </p:cNvCxnSpPr>
          <p:nvPr/>
        </p:nvCxnSpPr>
        <p:spPr bwMode="auto">
          <a:xfrm rot="5400000">
            <a:off x="1757363" y="314325"/>
            <a:ext cx="414337" cy="214313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sp>
        <p:nvSpPr>
          <p:cNvPr id="7175" name="Прямоугольный треугольник 29"/>
          <p:cNvSpPr>
            <a:spLocks noChangeArrowheads="1"/>
          </p:cNvSpPr>
          <p:nvPr/>
        </p:nvSpPr>
        <p:spPr bwMode="auto">
          <a:xfrm rot="10348020">
            <a:off x="749300" y="469900"/>
            <a:ext cx="430213" cy="560388"/>
          </a:xfrm>
          <a:prstGeom prst="rtTriangle">
            <a:avLst/>
          </a:prstGeom>
          <a:solidFill>
            <a:srgbClr val="FF0000"/>
          </a:solidFill>
          <a:ln w="127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7176" name="Заголовок 15"/>
          <p:cNvSpPr>
            <a:spLocks noGrp="1"/>
          </p:cNvSpPr>
          <p:nvPr>
            <p:ph type="title"/>
          </p:nvPr>
        </p:nvSpPr>
        <p:spPr>
          <a:xfrm>
            <a:off x="5357813" y="304800"/>
            <a:ext cx="3024187" cy="766763"/>
          </a:xfrm>
        </p:spPr>
        <p:txBody>
          <a:bodyPr/>
          <a:lstStyle/>
          <a:p>
            <a:r>
              <a:rPr lang="ru-RU" sz="2800" b="1" smtClean="0"/>
              <a:t>Доказательство</a:t>
            </a:r>
            <a:r>
              <a:rPr lang="ru-RU" b="1" smtClean="0"/>
              <a:t>:</a:t>
            </a:r>
            <a:endParaRPr lang="ru-RU" smtClean="0"/>
          </a:p>
        </p:txBody>
      </p:sp>
      <p:sp>
        <p:nvSpPr>
          <p:cNvPr id="19" name="Прямоугольник 18"/>
          <p:cNvSpPr/>
          <p:nvPr/>
        </p:nvSpPr>
        <p:spPr>
          <a:xfrm>
            <a:off x="357188" y="3929063"/>
            <a:ext cx="17764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1. </a:t>
            </a:r>
            <a:r>
              <a:rPr lang="en-US" sz="4000" b="1" dirty="0"/>
              <a:t>CF=DE</a:t>
            </a:r>
            <a:endParaRPr lang="ru-RU" sz="40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57188" y="4786313"/>
            <a:ext cx="18458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2. </a:t>
            </a:r>
            <a:r>
              <a:rPr lang="en-US" sz="4000" b="1" dirty="0"/>
              <a:t>CE =EC</a:t>
            </a:r>
            <a:endParaRPr lang="ru-RU" sz="4000" b="1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714375" y="5715000"/>
          <a:ext cx="3143250" cy="606425"/>
        </p:xfrm>
        <a:graphic>
          <a:graphicData uri="http://schemas.openxmlformats.org/presentationml/2006/ole">
            <p:oleObj spid="_x0000_s7170" name="Формула" r:id="rId3" imgW="1041120" imgH="177480" progId="Equation.3">
              <p:embed/>
            </p:oleObj>
          </a:graphicData>
        </a:graphic>
      </p:graphicFrame>
      <p:sp>
        <p:nvSpPr>
          <p:cNvPr id="23" name="Rectangle 46"/>
          <p:cNvSpPr>
            <a:spLocks noChangeArrowheads="1"/>
          </p:cNvSpPr>
          <p:nvPr/>
        </p:nvSpPr>
        <p:spPr bwMode="auto">
          <a:xfrm>
            <a:off x="357188" y="5786438"/>
            <a:ext cx="500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3.</a:t>
            </a:r>
            <a:endParaRPr lang="ru-RU" sz="20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143240" y="4143375"/>
            <a:ext cx="14629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(по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условию)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" name="Text Box 49"/>
          <p:cNvSpPr txBox="1">
            <a:spLocks noChangeArrowheads="1"/>
          </p:cNvSpPr>
          <p:nvPr/>
        </p:nvSpPr>
        <p:spPr bwMode="auto">
          <a:xfrm>
            <a:off x="3214688" y="5072063"/>
            <a:ext cx="18192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общая сторона)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857625" y="5786438"/>
            <a:ext cx="1462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(по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условию)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5214938" y="3500438"/>
            <a:ext cx="914400" cy="3048000"/>
            <a:chOff x="3072" y="2208"/>
            <a:chExt cx="576" cy="1920"/>
          </a:xfrm>
        </p:grpSpPr>
        <p:sp>
          <p:nvSpPr>
            <p:cNvPr id="7185" name="AutoShape 49"/>
            <p:cNvSpPr>
              <a:spLocks/>
            </p:cNvSpPr>
            <p:nvPr/>
          </p:nvSpPr>
          <p:spPr bwMode="auto">
            <a:xfrm>
              <a:off x="3072" y="2208"/>
              <a:ext cx="144" cy="1920"/>
            </a:xfrm>
            <a:prstGeom prst="rightBrace">
              <a:avLst>
                <a:gd name="adj1" fmla="val 111111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6" name="AutoShape 50"/>
            <p:cNvSpPr>
              <a:spLocks noChangeArrowheads="1"/>
            </p:cNvSpPr>
            <p:nvPr/>
          </p:nvSpPr>
          <p:spPr bwMode="auto">
            <a:xfrm>
              <a:off x="3264" y="3024"/>
              <a:ext cx="384" cy="288"/>
            </a:xfrm>
            <a:prstGeom prst="rightArrow">
              <a:avLst>
                <a:gd name="adj1" fmla="val 50000"/>
                <a:gd name="adj2" fmla="val 33333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5357813" y="4214813"/>
          <a:ext cx="3600450" cy="660400"/>
        </p:xfrm>
        <a:graphic>
          <a:graphicData uri="http://schemas.openxmlformats.org/presentationml/2006/ole">
            <p:oleObj spid="_x0000_s7171" name="Формула" r:id="rId4" imgW="1002960" imgH="177480" progId="Equation.3">
              <p:embed/>
            </p:oleObj>
          </a:graphicData>
        </a:graphic>
      </p:graphicFrame>
      <p:sp>
        <p:nvSpPr>
          <p:cNvPr id="32" name="Прямоугольник 31"/>
          <p:cNvSpPr/>
          <p:nvPr/>
        </p:nvSpPr>
        <p:spPr>
          <a:xfrm>
            <a:off x="5429250" y="5214938"/>
            <a:ext cx="3500438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(по двум сторонам и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углу между ними)</a:t>
            </a:r>
          </a:p>
        </p:txBody>
      </p:sp>
      <p:graphicFrame>
        <p:nvGraphicFramePr>
          <p:cNvPr id="28" name="Object 3"/>
          <p:cNvGraphicFramePr>
            <a:graphicFrameLocks noChangeAspect="1"/>
          </p:cNvGraphicFramePr>
          <p:nvPr/>
        </p:nvGraphicFramePr>
        <p:xfrm>
          <a:off x="5357818" y="4214818"/>
          <a:ext cx="3600450" cy="660400"/>
        </p:xfrm>
        <a:graphic>
          <a:graphicData uri="http://schemas.openxmlformats.org/presentationml/2006/ole">
            <p:oleObj spid="_x0000_s7172" name="Формула" r:id="rId5" imgW="1002960" imgH="177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838200"/>
          </a:xfrm>
        </p:spPr>
        <p:txBody>
          <a:bodyPr/>
          <a:lstStyle/>
          <a:p>
            <a:pPr algn="ctr">
              <a:defRPr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Треугольник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603" name="Содержимое 2" descr="Rectangle: Click to edit Master text styles&#10;Second level&#10;Third level&#10;Fourth level&#10;Fifth level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4" name="Содержимое 3" descr="Rectangle: Click to edit Master text styles&#10;Second level&#10;Third level&#10;Fourth level&#10;Fifth level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sz="4000" b="1" dirty="0" smtClean="0">
                <a:solidFill>
                  <a:schemeClr val="accent5">
                    <a:lumMod val="10000"/>
                  </a:schemeClr>
                </a:solidFill>
              </a:rPr>
              <a:t>       Команды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ru-RU" sz="4400" b="1" dirty="0" smtClean="0">
                <a:solidFill>
                  <a:schemeClr val="accent5">
                    <a:lumMod val="10000"/>
                  </a:schemeClr>
                </a:solidFill>
              </a:rPr>
              <a:t>БАМ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ru-RU" sz="4400" b="1" dirty="0" smtClean="0">
                <a:solidFill>
                  <a:schemeClr val="accent5">
                    <a:lumMod val="10000"/>
                  </a:schemeClr>
                </a:solidFill>
              </a:rPr>
              <a:t>Круг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ru-RU" sz="4400" b="1" dirty="0" smtClean="0">
                <a:solidFill>
                  <a:schemeClr val="accent5">
                    <a:lumMod val="10000"/>
                  </a:schemeClr>
                </a:solidFill>
              </a:rPr>
              <a:t>Биссектриса</a:t>
            </a:r>
            <a:endParaRPr lang="ru-RU" sz="4400" b="1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24581" name="Равнобедренный треугольник 4"/>
          <p:cNvSpPr>
            <a:spLocks noChangeArrowheads="1"/>
          </p:cNvSpPr>
          <p:nvPr/>
        </p:nvSpPr>
        <p:spPr bwMode="auto">
          <a:xfrm rot="-1741835">
            <a:off x="373063" y="2667000"/>
            <a:ext cx="3897312" cy="2166938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b="1" dirty="0" smtClean="0">
                <a:solidFill>
                  <a:schemeClr val="bg2">
                    <a:lumMod val="10000"/>
                  </a:schemeClr>
                </a:solidFill>
              </a:rPr>
              <a:t>8</a:t>
            </a:r>
            <a:r>
              <a:rPr lang="en-US" sz="2500" b="1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  <a:r>
              <a:rPr lang="ru-RU" sz="2500" b="1" dirty="0" smtClean="0">
                <a:solidFill>
                  <a:schemeClr val="bg2">
                    <a:lumMod val="10000"/>
                  </a:schemeClr>
                </a:solidFill>
              </a:rPr>
              <a:t>Докажите, что АВ=С</a:t>
            </a:r>
            <a:r>
              <a:rPr lang="en-US" sz="2500" b="1" dirty="0" smtClean="0">
                <a:solidFill>
                  <a:schemeClr val="bg2">
                    <a:lumMod val="10000"/>
                  </a:schemeClr>
                </a:solidFill>
              </a:rPr>
              <a:t>D</a:t>
            </a:r>
            <a:r>
              <a:rPr lang="ru-RU" sz="2500" b="1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ru-RU" sz="2500" b="1" dirty="0"/>
          </a:p>
        </p:txBody>
      </p:sp>
      <p:sp>
        <p:nvSpPr>
          <p:cNvPr id="4" name="Параллелограмм 3"/>
          <p:cNvSpPr/>
          <p:nvPr/>
        </p:nvSpPr>
        <p:spPr>
          <a:xfrm>
            <a:off x="1071538" y="2428868"/>
            <a:ext cx="3071834" cy="1571636"/>
          </a:xfrm>
          <a:prstGeom prst="parallelogram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000100" y="2428868"/>
            <a:ext cx="3071834" cy="1571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ый треугольник 11"/>
          <p:cNvSpPr/>
          <p:nvPr/>
        </p:nvSpPr>
        <p:spPr>
          <a:xfrm rot="6297624">
            <a:off x="1182489" y="3401311"/>
            <a:ext cx="650493" cy="72918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/>
          <p:cNvSpPr/>
          <p:nvPr/>
        </p:nvSpPr>
        <p:spPr>
          <a:xfrm rot="17176185">
            <a:off x="3455406" y="2296417"/>
            <a:ext cx="588645" cy="64833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>
            <a:off x="1500166" y="3643314"/>
            <a:ext cx="571504" cy="642942"/>
          </a:xfrm>
          <a:prstGeom prst="arc">
            <a:avLst>
              <a:gd name="adj1" fmla="val 15674172"/>
              <a:gd name="adj2" fmla="val 363015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 rot="14873360">
            <a:off x="3173341" y="2199571"/>
            <a:ext cx="400421" cy="642942"/>
          </a:xfrm>
          <a:prstGeom prst="arc">
            <a:avLst>
              <a:gd name="adj1" fmla="val 11770334"/>
              <a:gd name="adj2" fmla="val 19039188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3786182" y="4000504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2910" y="407194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14810" y="2071678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28662" y="200024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29256" y="2071678"/>
            <a:ext cx="30718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Доказательство:</a:t>
            </a:r>
          </a:p>
          <a:p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стороне и двум прилежащим к ней углам).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 как треугольники равны, то АВ=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С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D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ru-RU" sz="2400" dirty="0" smtClean="0"/>
          </a:p>
          <a:p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4" name="Содержимое 33"/>
          <p:cNvGraphicFramePr>
            <a:graphicFrameLocks noChangeAspect="1"/>
          </p:cNvGraphicFramePr>
          <p:nvPr>
            <p:ph idx="1"/>
          </p:nvPr>
        </p:nvGraphicFramePr>
        <p:xfrm>
          <a:off x="5214942" y="2643182"/>
          <a:ext cx="3071834" cy="551171"/>
        </p:xfrm>
        <a:graphic>
          <a:graphicData uri="http://schemas.openxmlformats.org/presentationml/2006/ole">
            <p:oleObj spid="_x0000_s59394" name="Формула" r:id="rId3" imgW="990360" imgH="177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7429552" cy="85725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9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Докажите, что                        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5357818" y="714356"/>
          <a:ext cx="1928826" cy="511842"/>
        </p:xfrm>
        <a:graphic>
          <a:graphicData uri="http://schemas.openxmlformats.org/presentationml/2006/ole">
            <p:oleObj spid="_x0000_s60418" name="Формула" r:id="rId3" imgW="622080" imgH="164880" progId="Equation.3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785786" y="142873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7158" y="392906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86182" y="157161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14810" y="400050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143504" y="1285860"/>
            <a:ext cx="364333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сли 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СВ=А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</a:t>
            </a: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Доказательство:</a:t>
            </a:r>
          </a:p>
          <a:p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(по трем сторонам)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 как треугольники равны, то                         . 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285852" y="3000372"/>
            <a:ext cx="428628" cy="1428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714744" y="2928934"/>
            <a:ext cx="428628" cy="1428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5000628" y="2143116"/>
          <a:ext cx="3500462" cy="669264"/>
        </p:xfrm>
        <a:graphic>
          <a:graphicData uri="http://schemas.openxmlformats.org/presentationml/2006/ole">
            <p:oleObj spid="_x0000_s60419" name="Формула" r:id="rId4" imgW="1002960" imgH="177480" progId="Equation.3">
              <p:embed/>
            </p:oleObj>
          </a:graphicData>
        </a:graphic>
      </p:graphicFrame>
      <p:graphicFrame>
        <p:nvGraphicFramePr>
          <p:cNvPr id="60420" name="Содержимое 3"/>
          <p:cNvGraphicFramePr>
            <a:graphicFrameLocks noChangeAspect="1"/>
          </p:cNvGraphicFramePr>
          <p:nvPr/>
        </p:nvGraphicFramePr>
        <p:xfrm>
          <a:off x="6643702" y="3643314"/>
          <a:ext cx="1643074" cy="435449"/>
        </p:xfrm>
        <a:graphic>
          <a:graphicData uri="http://schemas.openxmlformats.org/presentationml/2006/ole">
            <p:oleObj spid="_x0000_s60420" name="Формула" r:id="rId5" imgW="622080" imgH="164880" progId="Equation.3">
              <p:embed/>
            </p:oleObj>
          </a:graphicData>
        </a:graphic>
      </p:graphicFrame>
      <p:sp>
        <p:nvSpPr>
          <p:cNvPr id="29" name="Равнобедренный треугольник 28"/>
          <p:cNvSpPr/>
          <p:nvPr/>
        </p:nvSpPr>
        <p:spPr>
          <a:xfrm>
            <a:off x="1571604" y="2928934"/>
            <a:ext cx="2143140" cy="1285884"/>
          </a:xfrm>
          <a:prstGeom prst="triangle">
            <a:avLst>
              <a:gd name="adj" fmla="val 460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 rot="19098170">
            <a:off x="718205" y="1819017"/>
            <a:ext cx="1544937" cy="2103483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авнобедренный треугольник 33"/>
          <p:cNvSpPr/>
          <p:nvPr/>
        </p:nvSpPr>
        <p:spPr>
          <a:xfrm rot="2841855">
            <a:off x="3315767" y="1811376"/>
            <a:ext cx="1470730" cy="2268090"/>
          </a:xfrm>
          <a:prstGeom prst="triangl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4" name="AutoShape 4"/>
          <p:cNvSpPr>
            <a:spLocks noChangeArrowheads="1"/>
          </p:cNvSpPr>
          <p:nvPr/>
        </p:nvSpPr>
        <p:spPr bwMode="auto">
          <a:xfrm>
            <a:off x="755650" y="2276475"/>
            <a:ext cx="4464050" cy="3457575"/>
          </a:xfrm>
          <a:prstGeom prst="triangle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07" name="Line 5"/>
          <p:cNvSpPr>
            <a:spLocks noChangeShapeType="1"/>
          </p:cNvSpPr>
          <p:nvPr/>
        </p:nvSpPr>
        <p:spPr bwMode="auto">
          <a:xfrm>
            <a:off x="4284663" y="558958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7108" name="Line 6"/>
          <p:cNvSpPr>
            <a:spLocks noChangeShapeType="1"/>
          </p:cNvSpPr>
          <p:nvPr/>
        </p:nvSpPr>
        <p:spPr bwMode="auto">
          <a:xfrm>
            <a:off x="4356100" y="558958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395288" y="5661025"/>
            <a:ext cx="395287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5" name="Text Box 8"/>
          <p:cNvSpPr txBox="1">
            <a:spLocks noChangeArrowheads="1"/>
          </p:cNvSpPr>
          <p:nvPr/>
        </p:nvSpPr>
        <p:spPr bwMode="auto">
          <a:xfrm>
            <a:off x="3635375" y="5661025"/>
            <a:ext cx="458788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6" name="Text Box 9"/>
          <p:cNvSpPr txBox="1">
            <a:spLocks noChangeArrowheads="1"/>
          </p:cNvSpPr>
          <p:nvPr/>
        </p:nvSpPr>
        <p:spPr bwMode="auto">
          <a:xfrm>
            <a:off x="1763713" y="5661025"/>
            <a:ext cx="40005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7" name="Text Box 10"/>
          <p:cNvSpPr txBox="1">
            <a:spLocks noChangeArrowheads="1"/>
          </p:cNvSpPr>
          <p:nvPr/>
        </p:nvSpPr>
        <p:spPr bwMode="auto">
          <a:xfrm>
            <a:off x="2700338" y="1916113"/>
            <a:ext cx="30003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8" name="Text Box 11"/>
          <p:cNvSpPr txBox="1">
            <a:spLocks noChangeArrowheads="1"/>
          </p:cNvSpPr>
          <p:nvPr/>
        </p:nvSpPr>
        <p:spPr bwMode="auto">
          <a:xfrm>
            <a:off x="5292725" y="5589588"/>
            <a:ext cx="422275" cy="4619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114" name="Line 13"/>
          <p:cNvSpPr>
            <a:spLocks noChangeShapeType="1"/>
          </p:cNvSpPr>
          <p:nvPr/>
        </p:nvSpPr>
        <p:spPr bwMode="auto">
          <a:xfrm flipH="1">
            <a:off x="4211638" y="4149725"/>
            <a:ext cx="2159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38923" name="Text Box 19"/>
          <p:cNvSpPr txBox="1">
            <a:spLocks noChangeArrowheads="1"/>
          </p:cNvSpPr>
          <p:nvPr/>
        </p:nvSpPr>
        <p:spPr bwMode="auto">
          <a:xfrm>
            <a:off x="642938" y="404813"/>
            <a:ext cx="757237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 smtClean="0"/>
              <a:t>                                         </a:t>
            </a:r>
            <a:endParaRPr lang="ru-RU" sz="2400" b="1" dirty="0"/>
          </a:p>
        </p:txBody>
      </p:sp>
      <p:sp>
        <p:nvSpPr>
          <p:cNvPr id="38925" name="AutoShape 26"/>
          <p:cNvSpPr>
            <a:spLocks noChangeArrowheads="1"/>
          </p:cNvSpPr>
          <p:nvPr/>
        </p:nvSpPr>
        <p:spPr bwMode="auto">
          <a:xfrm>
            <a:off x="2124075" y="2276475"/>
            <a:ext cx="1727200" cy="3457575"/>
          </a:xfrm>
          <a:prstGeom prst="triangle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7118" name="Line 27"/>
          <p:cNvSpPr>
            <a:spLocks noChangeShapeType="1"/>
          </p:cNvSpPr>
          <p:nvPr/>
        </p:nvSpPr>
        <p:spPr bwMode="auto">
          <a:xfrm flipH="1">
            <a:off x="2124075" y="2349500"/>
            <a:ext cx="863600" cy="338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7119" name="Line 28"/>
          <p:cNvSpPr>
            <a:spLocks noChangeShapeType="1"/>
          </p:cNvSpPr>
          <p:nvPr/>
        </p:nvSpPr>
        <p:spPr bwMode="auto">
          <a:xfrm>
            <a:off x="2987675" y="2276475"/>
            <a:ext cx="863600" cy="3457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7121" name="Line 31"/>
          <p:cNvSpPr>
            <a:spLocks noChangeShapeType="1"/>
          </p:cNvSpPr>
          <p:nvPr/>
        </p:nvSpPr>
        <p:spPr bwMode="auto">
          <a:xfrm>
            <a:off x="1476375" y="5661025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7122" name="Line 32"/>
          <p:cNvSpPr>
            <a:spLocks noChangeShapeType="1"/>
          </p:cNvSpPr>
          <p:nvPr/>
        </p:nvSpPr>
        <p:spPr bwMode="auto">
          <a:xfrm>
            <a:off x="1403350" y="5661025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7123" name="Line 33"/>
          <p:cNvSpPr>
            <a:spLocks noChangeShapeType="1"/>
          </p:cNvSpPr>
          <p:nvPr/>
        </p:nvSpPr>
        <p:spPr bwMode="auto">
          <a:xfrm>
            <a:off x="1619250" y="4149725"/>
            <a:ext cx="2159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1" name="Прямоугольный треугольник 20"/>
          <p:cNvSpPr/>
          <p:nvPr/>
        </p:nvSpPr>
        <p:spPr>
          <a:xfrm>
            <a:off x="4643438" y="4857760"/>
            <a:ext cx="571504" cy="85725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ый треугольник 21"/>
          <p:cNvSpPr/>
          <p:nvPr/>
        </p:nvSpPr>
        <p:spPr>
          <a:xfrm rot="16200000">
            <a:off x="614338" y="5029208"/>
            <a:ext cx="914400" cy="571504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42976" y="642918"/>
            <a:ext cx="69294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 капитанов.</a:t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Найдите все пары равных треугольников.</a:t>
            </a:r>
            <a:endParaRPr lang="ru-RU" sz="2800" dirty="0"/>
          </a:p>
        </p:txBody>
      </p:sp>
      <p:sp>
        <p:nvSpPr>
          <p:cNvPr id="23" name="Параллелограмм 22"/>
          <p:cNvSpPr/>
          <p:nvPr/>
        </p:nvSpPr>
        <p:spPr>
          <a:xfrm>
            <a:off x="5500694" y="2428868"/>
            <a:ext cx="3214710" cy="2928958"/>
          </a:xfrm>
          <a:prstGeom prst="parallelogram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V="1">
            <a:off x="5500694" y="2428868"/>
            <a:ext cx="3214710" cy="29289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5643570" y="3000372"/>
            <a:ext cx="2857520" cy="17145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643570" y="221455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</a:t>
            </a:r>
            <a:endParaRPr lang="ru-RU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8429652" y="200024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</a:t>
            </a:r>
            <a:endParaRPr lang="ru-RU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143504" y="507207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</a:t>
            </a:r>
            <a:endParaRPr lang="ru-RU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8143900" y="521495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endParaRPr lang="ru-RU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7000892" y="328612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</a:t>
            </a:r>
            <a:endParaRPr lang="ru-RU" b="1" dirty="0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6357950" y="4357694"/>
            <a:ext cx="285752" cy="21431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7572396" y="3286124"/>
            <a:ext cx="285752" cy="21431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олилиния 37"/>
          <p:cNvSpPr/>
          <p:nvPr/>
        </p:nvSpPr>
        <p:spPr>
          <a:xfrm>
            <a:off x="6440659" y="2827606"/>
            <a:ext cx="389205" cy="534572"/>
          </a:xfrm>
          <a:custGeom>
            <a:avLst/>
            <a:gdLst>
              <a:gd name="connsiteX0" fmla="*/ 255563 w 389205"/>
              <a:gd name="connsiteY0" fmla="*/ 0 h 534572"/>
              <a:gd name="connsiteX1" fmla="*/ 16412 w 389205"/>
              <a:gd name="connsiteY1" fmla="*/ 281354 h 534572"/>
              <a:gd name="connsiteX2" fmla="*/ 354036 w 389205"/>
              <a:gd name="connsiteY2" fmla="*/ 309489 h 534572"/>
              <a:gd name="connsiteX3" fmla="*/ 227427 w 389205"/>
              <a:gd name="connsiteY3" fmla="*/ 534572 h 534572"/>
              <a:gd name="connsiteX4" fmla="*/ 227427 w 389205"/>
              <a:gd name="connsiteY4" fmla="*/ 534572 h 534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205" h="534572">
                <a:moveTo>
                  <a:pt x="255563" y="0"/>
                </a:moveTo>
                <a:cubicBezTo>
                  <a:pt x="127781" y="114886"/>
                  <a:pt x="0" y="229773"/>
                  <a:pt x="16412" y="281354"/>
                </a:cubicBezTo>
                <a:cubicBezTo>
                  <a:pt x="32824" y="332935"/>
                  <a:pt x="318867" y="267286"/>
                  <a:pt x="354036" y="309489"/>
                </a:cubicBezTo>
                <a:cubicBezTo>
                  <a:pt x="389205" y="351692"/>
                  <a:pt x="227427" y="534572"/>
                  <a:pt x="227427" y="534572"/>
                </a:cubicBezTo>
                <a:lnTo>
                  <a:pt x="227427" y="534572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7215206" y="4143380"/>
            <a:ext cx="389205" cy="534572"/>
          </a:xfrm>
          <a:custGeom>
            <a:avLst/>
            <a:gdLst>
              <a:gd name="connsiteX0" fmla="*/ 255563 w 389205"/>
              <a:gd name="connsiteY0" fmla="*/ 0 h 534572"/>
              <a:gd name="connsiteX1" fmla="*/ 16412 w 389205"/>
              <a:gd name="connsiteY1" fmla="*/ 281354 h 534572"/>
              <a:gd name="connsiteX2" fmla="*/ 354036 w 389205"/>
              <a:gd name="connsiteY2" fmla="*/ 309489 h 534572"/>
              <a:gd name="connsiteX3" fmla="*/ 227427 w 389205"/>
              <a:gd name="connsiteY3" fmla="*/ 534572 h 534572"/>
              <a:gd name="connsiteX4" fmla="*/ 227427 w 389205"/>
              <a:gd name="connsiteY4" fmla="*/ 534572 h 534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205" h="534572">
                <a:moveTo>
                  <a:pt x="255563" y="0"/>
                </a:moveTo>
                <a:cubicBezTo>
                  <a:pt x="127781" y="114886"/>
                  <a:pt x="0" y="229773"/>
                  <a:pt x="16412" y="281354"/>
                </a:cubicBezTo>
                <a:cubicBezTo>
                  <a:pt x="32824" y="332935"/>
                  <a:pt x="318867" y="267286"/>
                  <a:pt x="354036" y="309489"/>
                </a:cubicBezTo>
                <a:cubicBezTo>
                  <a:pt x="389205" y="351692"/>
                  <a:pt x="227427" y="534572"/>
                  <a:pt x="227427" y="534572"/>
                </a:cubicBezTo>
                <a:lnTo>
                  <a:pt x="227427" y="534572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274638"/>
            <a:ext cx="3786214" cy="86834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Кроссворд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63"/>
          <a:ext cx="8229598" cy="507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8652"/>
                <a:gridCol w="437440"/>
                <a:gridCol w="848444"/>
                <a:gridCol w="417648"/>
                <a:gridCol w="868236"/>
                <a:gridCol w="571504"/>
                <a:gridCol w="571504"/>
                <a:gridCol w="520940"/>
                <a:gridCol w="633046"/>
                <a:gridCol w="633046"/>
                <a:gridCol w="633046"/>
                <a:gridCol w="633046"/>
                <a:gridCol w="633046"/>
              </a:tblGrid>
              <a:tr h="10144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</a:t>
                      </a:r>
                      <a:endParaRPr lang="ru-RU" sz="3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14416"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1.о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с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err="1" smtClean="0"/>
                        <a:t>н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о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в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sz="3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err="1" smtClean="0"/>
                        <a:t>н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и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е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14416"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2.у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г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о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л</a:t>
                      </a:r>
                      <a:endParaRPr lang="ru-RU" sz="3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14416"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3.м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</a:t>
                      </a:r>
                      <a:endParaRPr lang="ru-RU" sz="3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err="1" smtClean="0"/>
                        <a:t>д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и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а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err="1" smtClean="0"/>
                        <a:t>н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а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14416"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4.б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и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с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</a:t>
                      </a:r>
                      <a:endParaRPr lang="ru-RU" sz="3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е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к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т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err="1" smtClean="0"/>
                        <a:t>р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и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с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а</a:t>
                      </a:r>
                      <a:endParaRPr lang="ru-RU" sz="3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Фалес Милетский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071942"/>
            <a:ext cx="8229600" cy="1982783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b="1" dirty="0" err="1" smtClean="0"/>
              <a:t>Фале́с</a:t>
            </a:r>
            <a:r>
              <a:rPr lang="ru-RU" b="1" dirty="0" smtClean="0"/>
              <a:t>(640/624 -548/545 до н.э)</a:t>
            </a:r>
            <a:r>
              <a:rPr lang="ru-RU" dirty="0" smtClean="0"/>
              <a:t>— древнегреческий философ </a:t>
            </a:r>
            <a:r>
              <a:rPr lang="ru-RU" dirty="0" smtClean="0"/>
              <a:t>и математик из </a:t>
            </a:r>
            <a:r>
              <a:rPr lang="ru-RU" dirty="0" err="1" smtClean="0"/>
              <a:t>Милета</a:t>
            </a:r>
            <a:r>
              <a:rPr lang="ru-RU" dirty="0" smtClean="0"/>
              <a:t> (Малая Азия).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66562" name="Picture 2" descr="Картинка 1 из 2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357298"/>
            <a:ext cx="2286016" cy="25500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Учебник: Геометрия 7-9. ( </a:t>
            </a:r>
            <a:r>
              <a:rPr lang="ru-RU" sz="2000" dirty="0" err="1" smtClean="0"/>
              <a:t>Л.С.Атанасян</a:t>
            </a:r>
            <a:r>
              <a:rPr lang="ru-RU" sz="2000" dirty="0" smtClean="0"/>
              <a:t>,  В.Ф.Бутузов, С.Б. Кадомцев)-</a:t>
            </a:r>
            <a:r>
              <a:rPr lang="ru-RU" sz="2000" dirty="0" err="1" smtClean="0"/>
              <a:t>М.:Просвещение</a:t>
            </a:r>
            <a:r>
              <a:rPr lang="ru-RU" sz="2000" dirty="0" smtClean="0"/>
              <a:t>, 2010.</a:t>
            </a:r>
          </a:p>
          <a:p>
            <a:r>
              <a:rPr lang="ru-RU" sz="2000" dirty="0" smtClean="0"/>
              <a:t>Ершова </a:t>
            </a:r>
            <a:r>
              <a:rPr lang="ru-RU" sz="2000" dirty="0" smtClean="0"/>
              <a:t>А.П., </a:t>
            </a:r>
            <a:r>
              <a:rPr lang="ru-RU" sz="2000" dirty="0" err="1" smtClean="0"/>
              <a:t>Голобородько</a:t>
            </a:r>
            <a:r>
              <a:rPr lang="ru-RU" sz="2000" dirty="0" smtClean="0"/>
              <a:t> В.В., Ершова А.С. Самостоятельные и контрольные работы по алгебре и геометрии для 7 класса. –М:Илекса,2004.</a:t>
            </a:r>
          </a:p>
          <a:p>
            <a:r>
              <a:rPr lang="ru-RU" sz="2000" dirty="0" smtClean="0"/>
              <a:t>Зив Б.Г. И др. Задачи по геометрии: Пособие для учащихся 7-11кл., </a:t>
            </a:r>
            <a:r>
              <a:rPr lang="ru-RU" sz="2000" dirty="0" err="1" smtClean="0"/>
              <a:t>общеобразоват</a:t>
            </a:r>
            <a:r>
              <a:rPr lang="ru-RU" sz="2000" dirty="0" smtClean="0"/>
              <a:t>. учреждений. – </a:t>
            </a:r>
            <a:r>
              <a:rPr lang="ru-RU" sz="2000" dirty="0" err="1" smtClean="0"/>
              <a:t>М.:Просвещение</a:t>
            </a:r>
            <a:r>
              <a:rPr lang="ru-RU" sz="2000" dirty="0" smtClean="0"/>
              <a:t>, 2000.</a:t>
            </a:r>
          </a:p>
          <a:p>
            <a:r>
              <a:rPr lang="ru-RU" sz="2000" dirty="0" smtClean="0"/>
              <a:t>Гаврилова Н.Ф. Поурочные разработки по геометрии: 7 </a:t>
            </a:r>
            <a:r>
              <a:rPr lang="ru-RU" sz="2000" dirty="0" err="1" smtClean="0"/>
              <a:t>кл</a:t>
            </a:r>
            <a:r>
              <a:rPr lang="ru-RU" sz="2000" dirty="0" smtClean="0"/>
              <a:t>. – М.: ВАКО, 2009.</a:t>
            </a:r>
          </a:p>
          <a:p>
            <a:r>
              <a:rPr lang="ru-RU" sz="2000" dirty="0" smtClean="0"/>
              <a:t>Некоторые рисунки </a:t>
            </a:r>
            <a:r>
              <a:rPr lang="ru-RU" sz="2000" dirty="0" smtClean="0"/>
              <a:t>взяты из презентации Обуховой Н.С. «Задачи на готовых чертежах. Признаки равенства треугольников». </a:t>
            </a:r>
            <a:endParaRPr lang="ru-RU" sz="2000" dirty="0" smtClean="0"/>
          </a:p>
          <a:p>
            <a:r>
              <a:rPr lang="en-US" sz="2000" dirty="0" smtClean="0"/>
              <a:t>http://</a:t>
            </a:r>
            <a:r>
              <a:rPr lang="en-US" sz="2000" dirty="0" smtClean="0"/>
              <a:t>ru.wikipedia.org/wiki</a:t>
            </a:r>
            <a:r>
              <a:rPr lang="ru-RU" sz="2000" dirty="0" smtClean="0"/>
              <a:t>/.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</a:t>
            </a:r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000" b="1" smtClean="0">
                <a:solidFill>
                  <a:srgbClr val="C00000"/>
                </a:solidFill>
              </a:rPr>
              <a:t>Пожелание</a:t>
            </a:r>
            <a:endParaRPr lang="ru-RU" b="1" smtClean="0">
              <a:solidFill>
                <a:srgbClr val="C00000"/>
              </a:solidFill>
            </a:endParaRPr>
          </a:p>
        </p:txBody>
      </p:sp>
      <p:sp>
        <p:nvSpPr>
          <p:cNvPr id="25603" name="Содержимое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sz="4400" b="1" dirty="0" smtClean="0">
                <a:solidFill>
                  <a:schemeClr val="bg2">
                    <a:lumMod val="10000"/>
                  </a:schemeClr>
                </a:solidFill>
              </a:rPr>
              <a:t>Мое пожелание всем: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4400" b="1" dirty="0" smtClean="0">
                <a:solidFill>
                  <a:schemeClr val="bg2">
                    <a:lumMod val="10000"/>
                  </a:schemeClr>
                </a:solidFill>
              </a:rPr>
              <a:t>   Победившим не хвалиться,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4400" b="1" dirty="0" smtClean="0">
                <a:solidFill>
                  <a:schemeClr val="bg2">
                    <a:lumMod val="10000"/>
                  </a:schemeClr>
                </a:solidFill>
              </a:rPr>
              <a:t>   Проигравшим не реветь.</a:t>
            </a:r>
          </a:p>
          <a:p>
            <a:pPr>
              <a:defRPr/>
            </a:pPr>
            <a:endParaRPr lang="ru-RU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7" y="714356"/>
          <a:ext cx="8286836" cy="5389522"/>
        </p:xfrm>
        <a:graphic>
          <a:graphicData uri="http://schemas.openxmlformats.org/drawingml/2006/table">
            <a:tbl>
              <a:tblPr/>
              <a:tblGrid>
                <a:gridCol w="1357321"/>
                <a:gridCol w="1327566"/>
                <a:gridCol w="1172764"/>
                <a:gridCol w="1862035"/>
                <a:gridCol w="1492930"/>
                <a:gridCol w="1074220"/>
              </a:tblGrid>
              <a:tr h="1711566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Команды</a:t>
                      </a:r>
                      <a:endParaRPr lang="ru-RU" sz="2000" b="1" dirty="0">
                        <a:solidFill>
                          <a:schemeClr val="accent5">
                            <a:lumMod val="1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Домашнее задание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Диктант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Игра «Математический хоккей»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Конкурс капитанов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Кроссворд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203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БАМ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ru-RU" sz="2000" b="1">
                        <a:solidFill>
                          <a:schemeClr val="accent5">
                            <a:lumMod val="1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ru-RU" sz="2000" b="1">
                        <a:solidFill>
                          <a:schemeClr val="accent5">
                            <a:lumMod val="1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ru-RU" sz="2000" b="1">
                        <a:solidFill>
                          <a:schemeClr val="accent5">
                            <a:lumMod val="1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ru-RU" sz="2000" b="1">
                        <a:solidFill>
                          <a:schemeClr val="accent5">
                            <a:lumMod val="1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ru-RU" sz="2000" b="1">
                        <a:solidFill>
                          <a:schemeClr val="accent5">
                            <a:lumMod val="1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5323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5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Круг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accent5">
                            <a:lumMod val="1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ru-RU" sz="2000" b="1">
                        <a:solidFill>
                          <a:schemeClr val="accent5">
                            <a:lumMod val="1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ru-RU" sz="2000" b="1">
                        <a:solidFill>
                          <a:schemeClr val="accent5">
                            <a:lumMod val="1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ru-RU" sz="2000" b="1">
                        <a:solidFill>
                          <a:schemeClr val="accent5">
                            <a:lumMod val="1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accent5">
                            <a:lumMod val="1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7694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5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Биссектриса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accent5">
                            <a:lumMod val="1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ru-RU" sz="2000" b="1">
                        <a:solidFill>
                          <a:schemeClr val="accent5">
                            <a:lumMod val="1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ru-RU" sz="2000" b="1">
                        <a:solidFill>
                          <a:schemeClr val="accent5">
                            <a:lumMod val="1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ru-RU" sz="2000" b="1">
                        <a:solidFill>
                          <a:schemeClr val="accent5">
                            <a:lumMod val="1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ru-RU" sz="2000" b="1">
                        <a:solidFill>
                          <a:schemeClr val="accent5">
                            <a:lumMod val="1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736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accent5">
                            <a:lumMod val="1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accent5">
                            <a:lumMod val="1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accent5">
                            <a:lumMod val="1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accent5">
                            <a:lumMod val="1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accent5">
                            <a:lumMod val="1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412" marR="65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Лейбниц</a:t>
            </a:r>
          </a:p>
        </p:txBody>
      </p:sp>
      <p:sp>
        <p:nvSpPr>
          <p:cNvPr id="28675" name="Содержимое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38200" y="4286250"/>
            <a:ext cx="7772400" cy="173355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«Кто хочет ограничиться настоящим без знания прошлого, тот никогда его не поймет»</a:t>
            </a:r>
          </a:p>
          <a:p>
            <a:pPr>
              <a:buFont typeface="Wingdings" pitchFamily="2" charset="2"/>
              <a:buNone/>
              <a:defRPr/>
            </a:pPr>
            <a:endParaRPr lang="ru-RU" dirty="0" smtClean="0"/>
          </a:p>
        </p:txBody>
      </p:sp>
      <p:pic>
        <p:nvPicPr>
          <p:cNvPr id="27652" name="Picture 2" descr="Картинка 0 из 775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1143000"/>
            <a:ext cx="2357438" cy="305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766746"/>
          </a:xfrm>
        </p:spPr>
        <p:txBody>
          <a:bodyPr/>
          <a:lstStyle/>
          <a:p>
            <a:pPr algn="ctr">
              <a:defRPr/>
            </a:pPr>
            <a:r>
              <a:rPr lang="ru-RU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Arial"/>
                <a:cs typeface="Arial"/>
              </a:rPr>
              <a:t>Признаки равенства треугольников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285750" y="1357313"/>
            <a:ext cx="8429625" cy="485775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Сформулировать признак, соответствующий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р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исунку.</a:t>
            </a:r>
            <a:endParaRPr lang="ru-RU" b="1" dirty="0" smtClean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 rot="-321755">
            <a:off x="908050" y="3013075"/>
            <a:ext cx="1885950" cy="1436688"/>
          </a:xfrm>
          <a:prstGeom prst="triangle">
            <a:avLst>
              <a:gd name="adj" fmla="val 62356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 rot="-321755">
            <a:off x="5189538" y="2870200"/>
            <a:ext cx="1884362" cy="1484313"/>
          </a:xfrm>
          <a:prstGeom prst="triangle">
            <a:avLst>
              <a:gd name="adj" fmla="val 60375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Дуга 10"/>
          <p:cNvSpPr/>
          <p:nvPr/>
        </p:nvSpPr>
        <p:spPr bwMode="auto">
          <a:xfrm rot="2251981">
            <a:off x="746125" y="4246563"/>
            <a:ext cx="500063" cy="500062"/>
          </a:xfrm>
          <a:prstGeom prst="arc">
            <a:avLst>
              <a:gd name="adj1" fmla="val 16200000"/>
              <a:gd name="adj2" fmla="val 19148579"/>
            </a:avLst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13" name="Дуга 12"/>
          <p:cNvSpPr/>
          <p:nvPr/>
        </p:nvSpPr>
        <p:spPr bwMode="auto">
          <a:xfrm rot="2251981">
            <a:off x="5029200" y="4171950"/>
            <a:ext cx="500063" cy="500063"/>
          </a:xfrm>
          <a:prstGeom prst="arc">
            <a:avLst>
              <a:gd name="adj1" fmla="val 16200000"/>
              <a:gd name="adj2" fmla="val 19148579"/>
            </a:avLst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cxnSp>
        <p:nvCxnSpPr>
          <p:cNvPr id="15" name="Прямая соединительная линия 14"/>
          <p:cNvCxnSpPr>
            <a:cxnSpLocks noChangeShapeType="1"/>
          </p:cNvCxnSpPr>
          <p:nvPr/>
        </p:nvCxnSpPr>
        <p:spPr bwMode="auto">
          <a:xfrm rot="16200000" flipH="1">
            <a:off x="1214438" y="3786188"/>
            <a:ext cx="285750" cy="28575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18" name="Прямая соединительная линия 17"/>
          <p:cNvCxnSpPr>
            <a:cxnSpLocks noChangeShapeType="1"/>
          </p:cNvCxnSpPr>
          <p:nvPr/>
        </p:nvCxnSpPr>
        <p:spPr bwMode="auto">
          <a:xfrm rot="16200000" flipH="1">
            <a:off x="1285875" y="3643313"/>
            <a:ext cx="285750" cy="28575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19" name="Прямая соединительная линия 18"/>
          <p:cNvCxnSpPr>
            <a:cxnSpLocks noChangeShapeType="1"/>
          </p:cNvCxnSpPr>
          <p:nvPr/>
        </p:nvCxnSpPr>
        <p:spPr bwMode="auto">
          <a:xfrm rot="16200000" flipH="1">
            <a:off x="5500688" y="3786188"/>
            <a:ext cx="285750" cy="28575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20" name="Прямая соединительная линия 19"/>
          <p:cNvCxnSpPr>
            <a:cxnSpLocks noChangeShapeType="1"/>
          </p:cNvCxnSpPr>
          <p:nvPr/>
        </p:nvCxnSpPr>
        <p:spPr bwMode="auto">
          <a:xfrm rot="16200000" flipH="1">
            <a:off x="5572125" y="3500438"/>
            <a:ext cx="285750" cy="28575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</p:cxnSp>
      <p:cxnSp>
        <p:nvCxnSpPr>
          <p:cNvPr id="22" name="Прямая соединительная линия 21"/>
          <p:cNvCxnSpPr>
            <a:cxnSpLocks noChangeShapeType="1"/>
          </p:cNvCxnSpPr>
          <p:nvPr/>
        </p:nvCxnSpPr>
        <p:spPr bwMode="auto">
          <a:xfrm rot="5400000">
            <a:off x="1643856" y="4428332"/>
            <a:ext cx="428625" cy="1588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 type="none" w="sm" len="sm"/>
            <a:tailEnd type="none" w="sm" len="sm"/>
          </a:ln>
        </p:spPr>
      </p:cxnSp>
      <p:cxnSp>
        <p:nvCxnSpPr>
          <p:cNvPr id="25" name="Прямая соединительная линия 24"/>
          <p:cNvCxnSpPr>
            <a:cxnSpLocks noChangeShapeType="1"/>
          </p:cNvCxnSpPr>
          <p:nvPr/>
        </p:nvCxnSpPr>
        <p:spPr bwMode="auto">
          <a:xfrm rot="5400000">
            <a:off x="5858669" y="4356894"/>
            <a:ext cx="428625" cy="1587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 type="none" w="sm" len="sm"/>
            <a:tailEnd type="none" w="sm" len="sm"/>
          </a:ln>
        </p:spPr>
      </p:cxnSp>
      <p:sp>
        <p:nvSpPr>
          <p:cNvPr id="26" name="TextBox 25"/>
          <p:cNvSpPr txBox="1"/>
          <p:nvPr/>
        </p:nvSpPr>
        <p:spPr>
          <a:xfrm>
            <a:off x="1500188" y="2714625"/>
            <a:ext cx="3968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5">
                    <a:lumMod val="10000"/>
                  </a:schemeClr>
                </a:solidFill>
              </a:rPr>
              <a:t>В</a:t>
            </a: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571500" y="4572000"/>
            <a:ext cx="684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dirty="0">
                <a:solidFill>
                  <a:schemeClr val="accent5">
                    <a:lumMod val="10000"/>
                  </a:schemeClr>
                </a:solidFill>
              </a:rPr>
              <a:t>А</a:t>
            </a:r>
          </a:p>
        </p:txBody>
      </p:sp>
      <p:sp>
        <p:nvSpPr>
          <p:cNvPr id="29712" name="Text Box 7"/>
          <p:cNvSpPr txBox="1">
            <a:spLocks noChangeArrowheads="1"/>
          </p:cNvSpPr>
          <p:nvPr/>
        </p:nvSpPr>
        <p:spPr bwMode="auto">
          <a:xfrm>
            <a:off x="500063" y="4643438"/>
            <a:ext cx="6842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9713" name="Text Box 7"/>
          <p:cNvSpPr txBox="1">
            <a:spLocks noChangeArrowheads="1"/>
          </p:cNvSpPr>
          <p:nvPr/>
        </p:nvSpPr>
        <p:spPr bwMode="auto">
          <a:xfrm>
            <a:off x="500063" y="4643438"/>
            <a:ext cx="6842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9714" name="Text Box 7"/>
          <p:cNvSpPr txBox="1">
            <a:spLocks noChangeArrowheads="1"/>
          </p:cNvSpPr>
          <p:nvPr/>
        </p:nvSpPr>
        <p:spPr bwMode="auto">
          <a:xfrm>
            <a:off x="285750" y="4429125"/>
            <a:ext cx="827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9715" name="Text Box 7"/>
          <p:cNvSpPr txBox="1">
            <a:spLocks noChangeArrowheads="1"/>
          </p:cNvSpPr>
          <p:nvPr/>
        </p:nvSpPr>
        <p:spPr bwMode="auto">
          <a:xfrm>
            <a:off x="4357688" y="3429000"/>
            <a:ext cx="6842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2786063" y="4000500"/>
            <a:ext cx="39052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5">
                    <a:lumMod val="10000"/>
                  </a:schemeClr>
                </a:solidFill>
              </a:rPr>
              <a:t>С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4714875" y="4429125"/>
            <a:ext cx="525463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accent5">
                    <a:lumMod val="10000"/>
                  </a:schemeClr>
                </a:solidFill>
              </a:rPr>
              <a:t>A</a:t>
            </a:r>
            <a:r>
              <a:rPr lang="en-US" b="1" baseline="-25000" dirty="0">
                <a:solidFill>
                  <a:schemeClr val="accent5">
                    <a:lumMod val="10000"/>
                  </a:schemeClr>
                </a:solidFill>
              </a:rPr>
              <a:t>1</a:t>
            </a:r>
            <a:endParaRPr lang="ru-RU" b="1" baseline="-25000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215063" y="2571750"/>
            <a:ext cx="52705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dirty="0">
                <a:solidFill>
                  <a:schemeClr val="accent5">
                    <a:lumMod val="10000"/>
                  </a:schemeClr>
                </a:solidFill>
              </a:rPr>
              <a:t>В</a:t>
            </a:r>
            <a:r>
              <a:rPr lang="en-US" b="1" baseline="-25000" dirty="0">
                <a:solidFill>
                  <a:schemeClr val="accent5">
                    <a:lumMod val="10000"/>
                  </a:schemeClr>
                </a:solidFill>
              </a:rPr>
              <a:t>1</a:t>
            </a:r>
            <a:endParaRPr lang="ru-RU" b="1" baseline="-25000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072313" y="4143375"/>
            <a:ext cx="52070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dirty="0">
                <a:solidFill>
                  <a:schemeClr val="accent5">
                    <a:lumMod val="10000"/>
                  </a:schemeClr>
                </a:solidFill>
              </a:rPr>
              <a:t>С</a:t>
            </a:r>
            <a:r>
              <a:rPr lang="en-US" b="1" baseline="-25000" dirty="0">
                <a:solidFill>
                  <a:schemeClr val="accent5">
                    <a:lumMod val="10000"/>
                  </a:schemeClr>
                </a:solidFill>
              </a:rPr>
              <a:t>1</a:t>
            </a:r>
            <a:endParaRPr lang="ru-RU" b="1" baseline="-25000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28" name="Стрелка вправо 27"/>
          <p:cNvSpPr/>
          <p:nvPr/>
        </p:nvSpPr>
        <p:spPr>
          <a:xfrm>
            <a:off x="5429256" y="5357826"/>
            <a:ext cx="2335730" cy="105613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проверка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0063"/>
            <a:ext cx="7772400" cy="857250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Первый признак равенства треугольников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1071563" y="1857375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Если две стороны и угол между ними одного треугольника соответственно равны двум сторонам и углу между ними другого треугольника, то такие треугольники равны.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Сформулировать признак, соответствующий</a:t>
            </a:r>
            <a:b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рисунку.</a:t>
            </a:r>
            <a:endParaRPr lang="ru-RU" sz="2800" dirty="0"/>
          </a:p>
        </p:txBody>
      </p:sp>
      <p:sp>
        <p:nvSpPr>
          <p:cNvPr id="5" name="AutoShape 41"/>
          <p:cNvSpPr>
            <a:spLocks noChangeArrowheads="1"/>
          </p:cNvSpPr>
          <p:nvPr/>
        </p:nvSpPr>
        <p:spPr bwMode="auto">
          <a:xfrm rot="-321755">
            <a:off x="679450" y="2286000"/>
            <a:ext cx="3171825" cy="2455863"/>
          </a:xfrm>
          <a:prstGeom prst="triangle">
            <a:avLst>
              <a:gd name="adj" fmla="val 60375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41"/>
          <p:cNvSpPr>
            <a:spLocks noChangeArrowheads="1"/>
          </p:cNvSpPr>
          <p:nvPr/>
        </p:nvSpPr>
        <p:spPr bwMode="auto">
          <a:xfrm rot="1393745">
            <a:off x="4856163" y="2097088"/>
            <a:ext cx="3171825" cy="2455862"/>
          </a:xfrm>
          <a:prstGeom prst="triangle">
            <a:avLst>
              <a:gd name="adj" fmla="val 60375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Дуга 7"/>
          <p:cNvSpPr/>
          <p:nvPr/>
        </p:nvSpPr>
        <p:spPr bwMode="auto">
          <a:xfrm rot="956725">
            <a:off x="431800" y="4586288"/>
            <a:ext cx="714375" cy="642937"/>
          </a:xfrm>
          <a:prstGeom prst="arc">
            <a:avLst>
              <a:gd name="adj1" fmla="val 17246139"/>
              <a:gd name="adj2" fmla="val 19832874"/>
            </a:avLst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Дуга 8"/>
          <p:cNvSpPr/>
          <p:nvPr/>
        </p:nvSpPr>
        <p:spPr bwMode="auto">
          <a:xfrm rot="2362139">
            <a:off x="4194175" y="3511550"/>
            <a:ext cx="714375" cy="642938"/>
          </a:xfrm>
          <a:prstGeom prst="arc">
            <a:avLst>
              <a:gd name="adj1" fmla="val 17106672"/>
              <a:gd name="adj2" fmla="val 20598055"/>
            </a:avLst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Дуга 10"/>
          <p:cNvSpPr/>
          <p:nvPr/>
        </p:nvSpPr>
        <p:spPr bwMode="auto">
          <a:xfrm rot="1108903">
            <a:off x="6799263" y="4745038"/>
            <a:ext cx="1212850" cy="725487"/>
          </a:xfrm>
          <a:prstGeom prst="arc">
            <a:avLst>
              <a:gd name="adj1" fmla="val 11317825"/>
              <a:gd name="adj2" fmla="val 15149060"/>
            </a:avLst>
          </a:prstGeom>
          <a:solidFill>
            <a:srgbClr val="00206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12" name="Дуга 11"/>
          <p:cNvSpPr/>
          <p:nvPr/>
        </p:nvSpPr>
        <p:spPr bwMode="auto">
          <a:xfrm rot="1108903">
            <a:off x="3351213" y="4327525"/>
            <a:ext cx="1265237" cy="614363"/>
          </a:xfrm>
          <a:prstGeom prst="arc">
            <a:avLst>
              <a:gd name="adj1" fmla="val 9613165"/>
              <a:gd name="adj2" fmla="val 13304564"/>
            </a:avLst>
          </a:prstGeom>
          <a:solidFill>
            <a:srgbClr val="00206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00063" y="4929188"/>
            <a:ext cx="42862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5">
                    <a:lumMod val="10000"/>
                  </a:schemeClr>
                </a:solidFill>
              </a:rPr>
              <a:t>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43125" y="1714500"/>
            <a:ext cx="3968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5">
                    <a:lumMod val="10000"/>
                  </a:schemeClr>
                </a:solidFill>
              </a:rPr>
              <a:t>В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57625" y="4643438"/>
            <a:ext cx="42862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5">
                    <a:lumMod val="10000"/>
                  </a:schemeClr>
                </a:solidFill>
              </a:rPr>
              <a:t>С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143375" y="3357563"/>
            <a:ext cx="52546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accent5">
                    <a:lumMod val="10000"/>
                  </a:schemeClr>
                </a:solidFill>
              </a:rPr>
              <a:t>A</a:t>
            </a:r>
            <a:r>
              <a:rPr lang="en-US" b="1" baseline="-25000" dirty="0">
                <a:solidFill>
                  <a:schemeClr val="accent5">
                    <a:lumMod val="10000"/>
                  </a:schemeClr>
                </a:solidFill>
              </a:rPr>
              <a:t>1</a:t>
            </a:r>
            <a:endParaRPr lang="ru-RU" b="1" baseline="-25000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286625" y="1714500"/>
            <a:ext cx="52705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dirty="0">
                <a:solidFill>
                  <a:schemeClr val="accent5">
                    <a:lumMod val="10000"/>
                  </a:schemeClr>
                </a:solidFill>
              </a:rPr>
              <a:t>В</a:t>
            </a:r>
            <a:r>
              <a:rPr lang="en-US" b="1" baseline="-25000" dirty="0">
                <a:solidFill>
                  <a:schemeClr val="accent5">
                    <a:lumMod val="10000"/>
                  </a:schemeClr>
                </a:solidFill>
              </a:rPr>
              <a:t>1</a:t>
            </a:r>
            <a:endParaRPr lang="ru-RU" b="1" baseline="-25000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500938" y="4929188"/>
            <a:ext cx="52070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dirty="0">
                <a:solidFill>
                  <a:schemeClr val="accent5">
                    <a:lumMod val="10000"/>
                  </a:schemeClr>
                </a:solidFill>
              </a:rPr>
              <a:t>С</a:t>
            </a:r>
            <a:r>
              <a:rPr lang="en-US" b="1" baseline="-25000" dirty="0">
                <a:solidFill>
                  <a:schemeClr val="accent5">
                    <a:lumMod val="10000"/>
                  </a:schemeClr>
                </a:solidFill>
              </a:rPr>
              <a:t>1</a:t>
            </a:r>
            <a:endParaRPr lang="ru-RU" b="1" baseline="-25000" dirty="0">
              <a:solidFill>
                <a:schemeClr val="accent5">
                  <a:lumMod val="10000"/>
                </a:schemeClr>
              </a:solidFill>
            </a:endParaRPr>
          </a:p>
        </p:txBody>
      </p:sp>
      <p:cxnSp>
        <p:nvCxnSpPr>
          <p:cNvPr id="25" name="Прямая соединительная линия 24"/>
          <p:cNvCxnSpPr>
            <a:cxnSpLocks noChangeShapeType="1"/>
          </p:cNvCxnSpPr>
          <p:nvPr/>
        </p:nvCxnSpPr>
        <p:spPr bwMode="auto">
          <a:xfrm rot="16200000" flipH="1">
            <a:off x="2071688" y="4643437"/>
            <a:ext cx="571500" cy="142875"/>
          </a:xfrm>
          <a:prstGeom prst="line">
            <a:avLst/>
          </a:prstGeom>
          <a:noFill/>
          <a:ln w="38100" algn="ctr">
            <a:solidFill>
              <a:srgbClr val="C00000"/>
            </a:solidFill>
            <a:round/>
            <a:headEnd type="none" w="sm" len="sm"/>
            <a:tailEnd type="none" w="sm" len="sm"/>
          </a:ln>
        </p:spPr>
      </p:cxnSp>
      <p:cxnSp>
        <p:nvCxnSpPr>
          <p:cNvPr id="26" name="Прямая соединительная линия 25"/>
          <p:cNvCxnSpPr>
            <a:cxnSpLocks noChangeShapeType="1"/>
          </p:cNvCxnSpPr>
          <p:nvPr/>
        </p:nvCxnSpPr>
        <p:spPr bwMode="auto">
          <a:xfrm rot="5400000">
            <a:off x="5857875" y="4357688"/>
            <a:ext cx="428625" cy="285750"/>
          </a:xfrm>
          <a:prstGeom prst="line">
            <a:avLst/>
          </a:prstGeom>
          <a:noFill/>
          <a:ln w="38100" algn="ctr">
            <a:solidFill>
              <a:srgbClr val="C00000"/>
            </a:solidFill>
            <a:round/>
            <a:headEnd type="none" w="sm" len="sm"/>
            <a:tailEnd type="none" w="sm" len="sm"/>
          </a:ln>
        </p:spPr>
      </p:cxnSp>
      <p:sp>
        <p:nvSpPr>
          <p:cNvPr id="18" name="Стрелка вправо 17">
            <a:hlinkClick r:id="rId2" action="ppaction://hlinksldjump"/>
          </p:cNvPr>
          <p:cNvSpPr/>
          <p:nvPr/>
        </p:nvSpPr>
        <p:spPr>
          <a:xfrm>
            <a:off x="5929322" y="5286388"/>
            <a:ext cx="2928958" cy="119901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проверка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879</Words>
  <Application>Microsoft Office PowerPoint</Application>
  <PresentationFormat>Экран (4:3)</PresentationFormat>
  <Paragraphs>293</Paragraphs>
  <Slides>35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7" baseType="lpstr">
      <vt:lpstr>Тема Office</vt:lpstr>
      <vt:lpstr>Формула</vt:lpstr>
      <vt:lpstr>Признаки равенства треугольников</vt:lpstr>
      <vt:lpstr>   Цель урока: </vt:lpstr>
      <vt:lpstr>Треугольник</vt:lpstr>
      <vt:lpstr>Пожелание</vt:lpstr>
      <vt:lpstr>Слайд 5</vt:lpstr>
      <vt:lpstr>Лейбниц</vt:lpstr>
      <vt:lpstr>Признаки равенства треугольников</vt:lpstr>
      <vt:lpstr>Первый признак равенства треугольников</vt:lpstr>
      <vt:lpstr> Сформулировать признак, соответствующий рисунку.</vt:lpstr>
      <vt:lpstr>Второй признак равенства треугольников</vt:lpstr>
      <vt:lpstr>Сформулировать признак, соответствующий рисунку.</vt:lpstr>
      <vt:lpstr>Третий признак равенства треугольников</vt:lpstr>
      <vt:lpstr>Математический диктант</vt:lpstr>
      <vt:lpstr>Математический диктант</vt:lpstr>
      <vt:lpstr>Игра «Математический хоккей»</vt:lpstr>
      <vt:lpstr>1. Найдите пары равных треугольников  и докажите их равенство. </vt:lpstr>
      <vt:lpstr>Доказательство:</vt:lpstr>
      <vt:lpstr>2. Найдите пары равных треугольников  и докажите их равенство. </vt:lpstr>
      <vt:lpstr>Доказательство:</vt:lpstr>
      <vt:lpstr>3. Найдите пары равных треугольников  и докажите их равенство. </vt:lpstr>
      <vt:lpstr>Доказательство:</vt:lpstr>
      <vt:lpstr>4. Найдите пары равных треугольников  и докажите их равенство. </vt:lpstr>
      <vt:lpstr>Доказательство:</vt:lpstr>
      <vt:lpstr>5. Найдите пары равных треугольников  и докажите их равенство.</vt:lpstr>
      <vt:lpstr>Слайд 25</vt:lpstr>
      <vt:lpstr>6. Найдите пары равных треугольников  и докажите их равенство. </vt:lpstr>
      <vt:lpstr>Доказательство:</vt:lpstr>
      <vt:lpstr>7. Найдите пары равных треугольников  и докажите их равенство. </vt:lpstr>
      <vt:lpstr>Доказательство:</vt:lpstr>
      <vt:lpstr>8. Докажите, что АВ=СD.</vt:lpstr>
      <vt:lpstr>9. Докажите, что                        </vt:lpstr>
      <vt:lpstr>Слайд 32</vt:lpstr>
      <vt:lpstr>Кроссворд</vt:lpstr>
      <vt:lpstr>Фалес Милетский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Санек</dc:creator>
  <cp:lastModifiedBy>Санек</cp:lastModifiedBy>
  <cp:revision>50</cp:revision>
  <dcterms:created xsi:type="dcterms:W3CDTF">2011-11-14T15:25:18Z</dcterms:created>
  <dcterms:modified xsi:type="dcterms:W3CDTF">2011-11-20T13:54:59Z</dcterms:modified>
</cp:coreProperties>
</file>