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1" r:id="rId13"/>
    <p:sldId id="26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B5DEF-3AAD-4B11-A167-AF3106B1501A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5242D-2000-4A26-8D25-A33F47B4F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BCB4E-BFE7-46A8-B271-7E854DE9AEF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BFB2E7-34A9-4ADB-B314-7D377FB653DC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88CEE-2BA2-4AB6-8224-8082637E476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`</a:t>
            </a: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63DF2-E310-4C4C-8A47-5FA91447336F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E07AE-CBC6-4969-B374-2713B2D9F79E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.COMP\Мои документы\дидактические материалы\5 класс\ГЕОМЕТРИЧЕСКИЕ ФИГУРЫ\5 класс Трегольники и их виды\b53145b7628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02" b="3129"/>
          <a:stretch>
            <a:fillRect/>
          </a:stretch>
        </p:blipFill>
        <p:spPr bwMode="auto">
          <a:xfrm>
            <a:off x="1214414" y="428604"/>
            <a:ext cx="6619404" cy="6143668"/>
          </a:xfrm>
          <a:prstGeom prst="rect">
            <a:avLst/>
          </a:prstGeom>
          <a:noFill/>
        </p:spPr>
      </p:pic>
      <p:pic>
        <p:nvPicPr>
          <p:cNvPr id="6" name="Picture 4" descr="C:\Documents and Settings\Администратор.COMP\Мои документы\картинки\люди\дети\dis60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3357562"/>
            <a:ext cx="1166814" cy="140017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357422" y="4357694"/>
            <a:ext cx="4190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треугольник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6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Равнобедренный треугольник 2"/>
          <p:cNvSpPr/>
          <p:nvPr/>
        </p:nvSpPr>
        <p:spPr>
          <a:xfrm>
            <a:off x="1357290" y="1857364"/>
            <a:ext cx="2786082" cy="2357454"/>
          </a:xfrm>
          <a:prstGeom prst="triangle">
            <a:avLst/>
          </a:prstGeom>
          <a:gradFill>
            <a:gsLst>
              <a:gs pos="0">
                <a:srgbClr val="FF0000"/>
              </a:gs>
              <a:gs pos="25000">
                <a:srgbClr val="FFFF00"/>
              </a:gs>
              <a:gs pos="7500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07539">
            <a:off x="1131669" y="2473965"/>
            <a:ext cx="6114732" cy="4681591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92411">
            <a:off x="-2215922" y="1676867"/>
            <a:ext cx="5998193" cy="4592366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54311" y="-797308"/>
            <a:ext cx="5998193" cy="45923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714876" y="714356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Что можно сказать о сторонах этого треугольника?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5286388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Треугольник, у которого все стороны равны, называется равносторонним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олилиния 3"/>
          <p:cNvSpPr/>
          <p:nvPr/>
        </p:nvSpPr>
        <p:spPr>
          <a:xfrm>
            <a:off x="1061156" y="2122311"/>
            <a:ext cx="3059288" cy="2675467"/>
          </a:xfrm>
          <a:custGeom>
            <a:avLst/>
            <a:gdLst>
              <a:gd name="connsiteX0" fmla="*/ 1106311 w 3059288"/>
              <a:gd name="connsiteY0" fmla="*/ 0 h 2675467"/>
              <a:gd name="connsiteX1" fmla="*/ 0 w 3059288"/>
              <a:gd name="connsiteY1" fmla="*/ 1998133 h 2675467"/>
              <a:gd name="connsiteX2" fmla="*/ 3059288 w 3059288"/>
              <a:gd name="connsiteY2" fmla="*/ 2675467 h 2675467"/>
              <a:gd name="connsiteX3" fmla="*/ 1106311 w 3059288"/>
              <a:gd name="connsiteY3" fmla="*/ 0 h 267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9288" h="2675467">
                <a:moveTo>
                  <a:pt x="1106311" y="0"/>
                </a:moveTo>
                <a:lnTo>
                  <a:pt x="0" y="1998133"/>
                </a:lnTo>
                <a:lnTo>
                  <a:pt x="3059288" y="2675467"/>
                </a:lnTo>
                <a:lnTo>
                  <a:pt x="1106311" y="0"/>
                </a:lnTo>
                <a:close/>
              </a:path>
            </a:pathLst>
          </a:custGeom>
          <a:gradFill flip="none" rotWithShape="1">
            <a:gsLst>
              <a:gs pos="0">
                <a:srgbClr val="00B0F0"/>
              </a:gs>
              <a:gs pos="25000">
                <a:srgbClr val="FFFF00"/>
              </a:gs>
              <a:gs pos="75000">
                <a:srgbClr val="00B0F0"/>
              </a:gs>
              <a:gs pos="100000">
                <a:srgbClr val="FFFF00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19424">
            <a:off x="755342" y="3234898"/>
            <a:ext cx="4860584" cy="3721383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972765">
            <a:off x="884995" y="952494"/>
            <a:ext cx="4716081" cy="3610748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080500">
            <a:off x="-2083188" y="1870603"/>
            <a:ext cx="5223532" cy="399926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6248" y="928670"/>
            <a:ext cx="3786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Каковы длины сторон этого треугольника?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5286388"/>
            <a:ext cx="857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Треугольник, у которого все стороны различны, называется разносторонним.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500042"/>
            <a:ext cx="68757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Классификация треугольников </a:t>
            </a:r>
            <a:endParaRPr lang="ru-RU" sz="3600" b="1" kern="10" dirty="0" smtClean="0">
              <a:ln w="9525">
                <a:noFill/>
                <a:round/>
                <a:headEnd/>
                <a:tailEnd/>
              </a:ln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по 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сторонам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Picture 30" descr="Треугольники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0034" y="428604"/>
            <a:ext cx="1568450" cy="1509713"/>
          </a:xfrm>
          <a:prstGeom prst="rect">
            <a:avLst/>
          </a:prstGeom>
          <a:noFill/>
          <a:ln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214546" y="1857364"/>
            <a:ext cx="6215106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571472" y="1857364"/>
            <a:ext cx="2714644" cy="3819251"/>
            <a:chOff x="571472" y="1857364"/>
            <a:chExt cx="2714644" cy="3819251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642910" y="1857364"/>
              <a:ext cx="2571768" cy="3071834"/>
              <a:chOff x="642910" y="1857364"/>
              <a:chExt cx="2571768" cy="3071834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 rot="10800000" flipV="1">
                <a:off x="1285852" y="1857364"/>
                <a:ext cx="1928826" cy="1357322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Равнобедренный треугольник 15"/>
              <p:cNvSpPr/>
              <p:nvPr/>
            </p:nvSpPr>
            <p:spPr>
              <a:xfrm>
                <a:off x="642910" y="3357562"/>
                <a:ext cx="1285884" cy="1571636"/>
              </a:xfrm>
              <a:prstGeom prst="triangle">
                <a:avLst/>
              </a:prstGeom>
              <a:gradFill>
                <a:gsLst>
                  <a:gs pos="0">
                    <a:srgbClr val="00B0F0"/>
                  </a:gs>
                  <a:gs pos="25000">
                    <a:srgbClr val="FFFF00"/>
                  </a:gs>
                  <a:gs pos="75000">
                    <a:srgbClr val="00B0F0"/>
                  </a:gs>
                  <a:gs pos="100000">
                    <a:srgbClr val="FFFF00"/>
                  </a:gs>
                </a:gsLst>
                <a:path path="rect">
                  <a:fillToRect l="100000" t="10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571472" y="5214950"/>
              <a:ext cx="27146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Равнобедренный </a:t>
              </a:r>
              <a:endParaRPr lang="ru-RU" sz="2400" b="1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428992" y="1857364"/>
            <a:ext cx="2857520" cy="4738062"/>
            <a:chOff x="3428992" y="1857364"/>
            <a:chExt cx="2857520" cy="4738062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3951111" y="1857364"/>
              <a:ext cx="2133600" cy="4137036"/>
              <a:chOff x="3951111" y="1857364"/>
              <a:chExt cx="2133600" cy="4137036"/>
            </a:xfrm>
          </p:grpSpPr>
          <p:cxnSp>
            <p:nvCxnSpPr>
              <p:cNvPr id="10" name="Прямая со стрелкой 9"/>
              <p:cNvCxnSpPr/>
              <p:nvPr/>
            </p:nvCxnSpPr>
            <p:spPr>
              <a:xfrm rot="5400000">
                <a:off x="3969539" y="2817015"/>
                <a:ext cx="1928826" cy="9524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Полилиния 20"/>
              <p:cNvSpPr/>
              <p:nvPr/>
            </p:nvSpPr>
            <p:spPr>
              <a:xfrm>
                <a:off x="3951111" y="3770489"/>
                <a:ext cx="2133600" cy="2223911"/>
              </a:xfrm>
              <a:custGeom>
                <a:avLst/>
                <a:gdLst>
                  <a:gd name="connsiteX0" fmla="*/ 1106311 w 2133600"/>
                  <a:gd name="connsiteY0" fmla="*/ 180622 h 2223911"/>
                  <a:gd name="connsiteX1" fmla="*/ 0 w 2133600"/>
                  <a:gd name="connsiteY1" fmla="*/ 1343378 h 2223911"/>
                  <a:gd name="connsiteX2" fmla="*/ 2133600 w 2133600"/>
                  <a:gd name="connsiteY2" fmla="*/ 2223911 h 2223911"/>
                  <a:gd name="connsiteX3" fmla="*/ 1264356 w 2133600"/>
                  <a:gd name="connsiteY3" fmla="*/ 0 h 2223911"/>
                  <a:gd name="connsiteX4" fmla="*/ 1095022 w 2133600"/>
                  <a:gd name="connsiteY4" fmla="*/ 237067 h 2223911"/>
                  <a:gd name="connsiteX5" fmla="*/ 1095022 w 2133600"/>
                  <a:gd name="connsiteY5" fmla="*/ 237067 h 2223911"/>
                  <a:gd name="connsiteX6" fmla="*/ 1083733 w 2133600"/>
                  <a:gd name="connsiteY6" fmla="*/ 237067 h 2223911"/>
                  <a:gd name="connsiteX7" fmla="*/ 1106311 w 2133600"/>
                  <a:gd name="connsiteY7" fmla="*/ 180622 h 2223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3600" h="2223911">
                    <a:moveTo>
                      <a:pt x="1106311" y="180622"/>
                    </a:moveTo>
                    <a:lnTo>
                      <a:pt x="0" y="1343378"/>
                    </a:lnTo>
                    <a:lnTo>
                      <a:pt x="2133600" y="2223911"/>
                    </a:lnTo>
                    <a:lnTo>
                      <a:pt x="1264356" y="0"/>
                    </a:lnTo>
                    <a:lnTo>
                      <a:pt x="1095022" y="237067"/>
                    </a:lnTo>
                    <a:lnTo>
                      <a:pt x="1095022" y="237067"/>
                    </a:lnTo>
                    <a:lnTo>
                      <a:pt x="1083733" y="237067"/>
                    </a:lnTo>
                    <a:lnTo>
                      <a:pt x="1106311" y="180622"/>
                    </a:lnTo>
                    <a:close/>
                  </a:path>
                </a:pathLst>
              </a:custGeom>
              <a:gradFill>
                <a:gsLst>
                  <a:gs pos="0">
                    <a:srgbClr val="00B0F0"/>
                  </a:gs>
                  <a:gs pos="25000">
                    <a:srgbClr val="FFFF00"/>
                  </a:gs>
                  <a:gs pos="75000">
                    <a:srgbClr val="00B0F0"/>
                  </a:gs>
                  <a:gs pos="100000">
                    <a:srgbClr val="FFFF00"/>
                  </a:gs>
                </a:gsLst>
                <a:path path="rect">
                  <a:fillToRect l="100000" t="100000"/>
                </a:path>
              </a:gra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428992" y="6072206"/>
              <a:ext cx="2857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Разносторонний </a:t>
              </a:r>
              <a:endParaRPr lang="ru-RU" sz="2800" b="1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215042" y="1928802"/>
            <a:ext cx="2928958" cy="3737930"/>
            <a:chOff x="6215042" y="1928802"/>
            <a:chExt cx="2928958" cy="3737930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6643702" y="1928802"/>
              <a:ext cx="1714512" cy="2928958"/>
              <a:chOff x="6643702" y="1928802"/>
              <a:chExt cx="1714512" cy="2928958"/>
            </a:xfrm>
          </p:grpSpPr>
          <p:cxnSp>
            <p:nvCxnSpPr>
              <p:cNvPr id="11" name="Прямая со стрелкой 10"/>
              <p:cNvCxnSpPr/>
              <p:nvPr/>
            </p:nvCxnSpPr>
            <p:spPr>
              <a:xfrm rot="16200000" flipH="1">
                <a:off x="6429388" y="2143116"/>
                <a:ext cx="1624026" cy="1195398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Равнобедренный треугольник 22"/>
              <p:cNvSpPr/>
              <p:nvPr/>
            </p:nvSpPr>
            <p:spPr>
              <a:xfrm>
                <a:off x="6643702" y="3571876"/>
                <a:ext cx="1714512" cy="1285884"/>
              </a:xfrm>
              <a:prstGeom prst="triangl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FFFF00"/>
                  </a:gs>
                  <a:gs pos="75000">
                    <a:srgbClr val="0087E6"/>
                  </a:gs>
                  <a:gs pos="100000">
                    <a:srgbClr val="FFFF00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215042" y="5143512"/>
              <a:ext cx="2928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Равносторонний 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057400" y="188913"/>
            <a:ext cx="43862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Верно ли, что: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39750" y="765175"/>
            <a:ext cx="698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остроугольный треугольник – это треугольник у которого все углы острые;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39750" y="1766888"/>
            <a:ext cx="698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прямоугольный треугольник – это треугольник у которого все углы прямые;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39750" y="2768600"/>
            <a:ext cx="6840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тупоугольный треугольник – это треугольник у которого все углы тупые;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39750" y="3770313"/>
            <a:ext cx="6840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тупоугольный треугольник – это треугольник у которого есть тупой угол;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39750" y="4772025"/>
            <a:ext cx="698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прямоугольный треугольник – это треугольник у которого есть прямой угол;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539750" y="5775325"/>
            <a:ext cx="6769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треугольник у которого есть острый угол – это остроугольный треугольник.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3090" grpId="0"/>
      <p:bldP spid="3091" grpId="0"/>
      <p:bldP spid="3092" grpId="0"/>
      <p:bldP spid="3093" grpId="0"/>
      <p:bldP spid="30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1142984"/>
            <a:ext cx="67705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Дома: §31, №548,552,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(устно №551)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 descr="C:\Documents and Settings\Администратор.COMP\Мои документы\картинки\люди\дети\1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848923"/>
            <a:ext cx="3786214" cy="3861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.COMP\Мои документы\картинки\люди\дети\210153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 flipV="1">
            <a:off x="500050" y="2071662"/>
            <a:ext cx="4572000" cy="4714908"/>
          </a:xfrm>
          <a:prstGeom prst="rect">
            <a:avLst/>
          </a:prstGeom>
          <a:noFill/>
        </p:spPr>
      </p:pic>
      <p:pic>
        <p:nvPicPr>
          <p:cNvPr id="2050" name="Picture 2" descr="C:\Documents and Settings\Администратор.COMP\Мои документы\картинки\люди\дети\210274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 flipH="1" flipV="1">
            <a:off x="3071803" y="285703"/>
            <a:ext cx="6500858" cy="6643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bg1">
                <a:lumMod val="95000"/>
              </a:schemeClr>
            </a:gs>
            <a:gs pos="100000">
              <a:srgbClr val="FFC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3100388" y="1695450"/>
            <a:ext cx="896938" cy="169703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00338" y="2992438"/>
            <a:ext cx="424815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2"/>
          </p:cNvCxnSpPr>
          <p:nvPr/>
        </p:nvCxnSpPr>
        <p:spPr>
          <a:xfrm rot="10800000" flipH="1" flipV="1">
            <a:off x="4332288" y="2095500"/>
            <a:ext cx="2603500" cy="89693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Блок-схема: узел 3"/>
          <p:cNvSpPr/>
          <p:nvPr/>
        </p:nvSpPr>
        <p:spPr>
          <a:xfrm>
            <a:off x="2647950" y="2935288"/>
            <a:ext cx="104775" cy="1143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4344988" y="2038350"/>
            <a:ext cx="104775" cy="1143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896100" y="2935288"/>
            <a:ext cx="104775" cy="1143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0" y="44450"/>
            <a:ext cx="914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ТРЕУГОЛЬНИК</a:t>
            </a:r>
            <a:endParaRPr lang="ru-RU" sz="24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16200000" flipV="1">
            <a:off x="2994819" y="3572669"/>
            <a:ext cx="2808288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4572000" y="3049588"/>
            <a:ext cx="2324100" cy="181451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V="1">
            <a:off x="2582863" y="3219450"/>
            <a:ext cx="1814512" cy="14747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2595563" y="4864100"/>
            <a:ext cx="3848100" cy="43973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588" y="4864100"/>
            <a:ext cx="9142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ВЕРШИНЫ ТРЕУГОЛЬНИКА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484438" y="2503488"/>
            <a:ext cx="3270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A</a:t>
            </a:r>
            <a:endParaRPr lang="ru-RU" sz="220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244975" y="1663700"/>
            <a:ext cx="3270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B</a:t>
            </a:r>
            <a:endParaRPr lang="ru-RU" sz="220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784975" y="2503488"/>
            <a:ext cx="3270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C</a:t>
            </a:r>
            <a:endParaRPr lang="ru-RU" sz="2200"/>
          </a:p>
        </p:txBody>
      </p:sp>
      <p:cxnSp>
        <p:nvCxnSpPr>
          <p:cNvPr id="49" name="Прямая со стрелкой 48"/>
          <p:cNvCxnSpPr/>
          <p:nvPr/>
        </p:nvCxnSpPr>
        <p:spPr>
          <a:xfrm rot="5400000">
            <a:off x="3077368" y="1843882"/>
            <a:ext cx="2297113" cy="0"/>
          </a:xfrm>
          <a:prstGeom prst="straightConnector1">
            <a:avLst/>
          </a:prstGeom>
          <a:ln w="158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2593975" y="695325"/>
            <a:ext cx="3848100" cy="441325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0" y="695325"/>
            <a:ext cx="9142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СТОРОНЫ ТРЕУГОЛЬНИКА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 rot="5400000">
            <a:off x="4325144" y="1662907"/>
            <a:ext cx="1216025" cy="1587"/>
          </a:xfrm>
          <a:prstGeom prst="straightConnector1">
            <a:avLst/>
          </a:prstGeom>
          <a:ln w="158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6200000" flipH="1">
            <a:off x="2883694" y="1823244"/>
            <a:ext cx="1360488" cy="0"/>
          </a:xfrm>
          <a:prstGeom prst="straightConnector1">
            <a:avLst/>
          </a:prstGeom>
          <a:ln w="158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68313" y="1608138"/>
            <a:ext cx="10556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/>
              <a:t>∆А</a:t>
            </a:r>
            <a:r>
              <a:rPr lang="en-US" sz="2200"/>
              <a:t>B</a:t>
            </a:r>
            <a:r>
              <a:rPr lang="ru-RU" sz="2200"/>
              <a:t>С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68313" y="2065338"/>
            <a:ext cx="10556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/>
              <a:t>∆</a:t>
            </a:r>
            <a:r>
              <a:rPr lang="en-US" sz="2200"/>
              <a:t>B</a:t>
            </a:r>
            <a:r>
              <a:rPr lang="ru-RU" sz="2200"/>
              <a:t>СА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68313" y="2498725"/>
            <a:ext cx="10556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/>
              <a:t>∆СВА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7620000" y="1608138"/>
            <a:ext cx="1055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ru-RU" sz="2200" dirty="0" smtClean="0"/>
              <a:t> </a:t>
            </a:r>
            <a:r>
              <a:rPr lang="en-US" sz="2200" dirty="0"/>
              <a:t>B</a:t>
            </a:r>
            <a:r>
              <a:rPr lang="ru-RU" sz="2200" dirty="0"/>
              <a:t>АС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620000" y="1992313"/>
            <a:ext cx="1055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dirty="0" smtClean="0"/>
              <a:t>&lt;</a:t>
            </a:r>
            <a:r>
              <a:rPr lang="ru-RU" sz="2200" dirty="0" smtClean="0"/>
              <a:t> </a:t>
            </a:r>
            <a:r>
              <a:rPr lang="ru-RU" sz="2200" dirty="0"/>
              <a:t>С</a:t>
            </a:r>
            <a:r>
              <a:rPr lang="en-US" sz="2200" dirty="0"/>
              <a:t>B</a:t>
            </a:r>
            <a:r>
              <a:rPr lang="ru-RU" sz="2200" dirty="0"/>
              <a:t>А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620000" y="2405063"/>
            <a:ext cx="1055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ru-RU" sz="2200" dirty="0" smtClean="0"/>
              <a:t> </a:t>
            </a:r>
            <a:r>
              <a:rPr lang="en-US" sz="2200" dirty="0"/>
              <a:t>ABC</a:t>
            </a:r>
            <a:endParaRPr lang="ru-RU" sz="2200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837488" y="2981325"/>
            <a:ext cx="1055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ru-RU" sz="2200" dirty="0" smtClean="0"/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A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7837488" y="3341688"/>
            <a:ext cx="10556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dirty="0" smtClean="0">
                <a:solidFill>
                  <a:srgbClr val="002060"/>
                </a:solidFill>
              </a:rPr>
              <a:t>&lt;B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84" name="Прямоугольник 83"/>
          <p:cNvSpPr>
            <a:spLocks noChangeArrowheads="1"/>
          </p:cNvSpPr>
          <p:nvPr/>
        </p:nvSpPr>
        <p:spPr bwMode="auto">
          <a:xfrm rot="3941763">
            <a:off x="7396946" y="3529760"/>
            <a:ext cx="300038" cy="122237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7837488" y="3721100"/>
            <a:ext cx="1055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ru-RU" sz="2200" dirty="0" smtClean="0"/>
              <a:t> </a:t>
            </a:r>
            <a:r>
              <a:rPr lang="en-US" sz="2200" dirty="0" smtClean="0"/>
              <a:t>C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>
            <a:spLocks noChangeArrowheads="1"/>
          </p:cNvSpPr>
          <p:nvPr/>
        </p:nvSpPr>
        <p:spPr bwMode="auto">
          <a:xfrm rot="3941763">
            <a:off x="7397414" y="4100541"/>
            <a:ext cx="298450" cy="122237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-120650" y="5481638"/>
            <a:ext cx="9142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СУММА ДЛИН ТРЕХ СТОРОН ТРЕУГОЛЬНИКА НАЗЫВАЕТСЯ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ПЕРИМЕТРОМ</a:t>
            </a:r>
            <a:endParaRPr lang="ru-RU" sz="24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28" grpId="0"/>
      <p:bldP spid="37" grpId="0" animBg="1"/>
      <p:bldP spid="40" grpId="0"/>
      <p:bldP spid="41" grpId="0"/>
      <p:bldP spid="42" grpId="0"/>
      <p:bldP spid="43" grpId="0"/>
      <p:bldP spid="50" grpId="0" animBg="1"/>
      <p:bldP spid="51" grpId="0"/>
      <p:bldP spid="70" grpId="0"/>
      <p:bldP spid="71" grpId="0"/>
      <p:bldP spid="72" grpId="0"/>
      <p:bldP spid="73" grpId="0"/>
      <p:bldP spid="77" grpId="0"/>
      <p:bldP spid="79" grpId="0"/>
      <p:bldP spid="81" grpId="0"/>
      <p:bldP spid="83" grpId="0"/>
      <p:bldP spid="85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57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14" y="142852"/>
            <a:ext cx="6489700" cy="1600200"/>
          </a:xfrm>
        </p:spPr>
        <p:txBody>
          <a:bodyPr/>
          <a:lstStyle/>
          <a:p>
            <a:pPr eaLnBrk="1" hangingPunct="1"/>
            <a:r>
              <a:rPr lang="ru-RU" sz="4800" b="1" u="sng" dirty="0" smtClean="0">
                <a:solidFill>
                  <a:schemeClr val="folHlink"/>
                </a:solidFill>
              </a:rPr>
              <a:t>1. Прямоугольные треугольники</a:t>
            </a:r>
            <a:endParaRPr lang="ru-RU" sz="4800" b="1" u="sng" dirty="0" smtClean="0">
              <a:solidFill>
                <a:schemeClr val="fol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915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ru-RU" b="1" dirty="0" smtClean="0">
                <a:solidFill>
                  <a:schemeClr val="tx2"/>
                </a:solidFill>
              </a:rPr>
              <a:t>Треугольник, у которого есть прямой угол, называется прямоугольным.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        </a:t>
            </a:r>
            <a:r>
              <a:rPr lang="ru-RU" b="1" dirty="0" smtClean="0">
                <a:solidFill>
                  <a:schemeClr val="tx2"/>
                </a:solidFill>
              </a:rPr>
              <a:t>Каждый из таких треугольников      называют прямоугольным.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157713" name="AutoShape 17"/>
          <p:cNvSpPr>
            <a:spLocks noChangeArrowheads="1"/>
          </p:cNvSpPr>
          <p:nvPr/>
        </p:nvSpPr>
        <p:spPr bwMode="auto">
          <a:xfrm>
            <a:off x="1066800" y="3124200"/>
            <a:ext cx="1066800" cy="1981200"/>
          </a:xfrm>
          <a:prstGeom prst="rtTriangl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14" name="AutoShape 18"/>
          <p:cNvSpPr>
            <a:spLocks noChangeArrowheads="1"/>
          </p:cNvSpPr>
          <p:nvPr/>
        </p:nvSpPr>
        <p:spPr bwMode="auto">
          <a:xfrm rot="-6438754">
            <a:off x="2593181" y="3274219"/>
            <a:ext cx="1519238" cy="1828800"/>
          </a:xfrm>
          <a:prstGeom prst="rtTriangl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15" name="AutoShape 19"/>
          <p:cNvSpPr>
            <a:spLocks noChangeArrowheads="1"/>
          </p:cNvSpPr>
          <p:nvPr/>
        </p:nvSpPr>
        <p:spPr bwMode="auto">
          <a:xfrm rot="8800043">
            <a:off x="4953000" y="4191000"/>
            <a:ext cx="1828800" cy="1447800"/>
          </a:xfrm>
          <a:prstGeom prst="rtTriangl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16" name="AutoShape 20"/>
          <p:cNvSpPr>
            <a:spLocks noChangeArrowheads="1"/>
          </p:cNvSpPr>
          <p:nvPr/>
        </p:nvSpPr>
        <p:spPr bwMode="auto">
          <a:xfrm rot="-2469239">
            <a:off x="7239000" y="3276600"/>
            <a:ext cx="1365250" cy="1008063"/>
          </a:xfrm>
          <a:prstGeom prst="rtTriangl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357166"/>
            <a:ext cx="68094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Какие виды углов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этом треугольнике?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713" grpId="0" animBg="1"/>
      <p:bldP spid="157714" grpId="0" animBg="1"/>
      <p:bldP spid="157715" grpId="0" animBg="1"/>
      <p:bldP spid="157716" grpId="0" animBg="1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72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14" y="714356"/>
            <a:ext cx="6870700" cy="1600200"/>
          </a:xfrm>
        </p:spPr>
        <p:txBody>
          <a:bodyPr/>
          <a:lstStyle/>
          <a:p>
            <a:pPr eaLnBrk="1" hangingPunct="1"/>
            <a:r>
              <a:rPr lang="ru-RU" sz="4800" b="1" u="sng" dirty="0" smtClean="0">
                <a:solidFill>
                  <a:schemeClr val="folHlink"/>
                </a:solidFill>
              </a:rPr>
              <a:t>2.Тупоугольные треугольники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071678"/>
            <a:ext cx="8915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Треугольник, у которого есть тупой угол, называется тупоугольным.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Это – тупоугольные треугольники.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172040" name="AutoShape 8"/>
          <p:cNvSpPr>
            <a:spLocks noChangeArrowheads="1"/>
          </p:cNvSpPr>
          <p:nvPr/>
        </p:nvSpPr>
        <p:spPr bwMode="auto">
          <a:xfrm rot="1111042">
            <a:off x="877066" y="3953702"/>
            <a:ext cx="3952875" cy="1219200"/>
          </a:xfrm>
          <a:prstGeom prst="triangle">
            <a:avLst>
              <a:gd name="adj" fmla="val 48144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2041" name="AutoShape 9"/>
          <p:cNvSpPr>
            <a:spLocks noChangeArrowheads="1"/>
          </p:cNvSpPr>
          <p:nvPr/>
        </p:nvSpPr>
        <p:spPr bwMode="auto">
          <a:xfrm rot="-3342341">
            <a:off x="4399058" y="3986761"/>
            <a:ext cx="2413017" cy="1029357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2042" name="AutoShape 10"/>
          <p:cNvSpPr>
            <a:spLocks noChangeArrowheads="1"/>
          </p:cNvSpPr>
          <p:nvPr/>
        </p:nvSpPr>
        <p:spPr bwMode="auto">
          <a:xfrm rot="10332475">
            <a:off x="6555685" y="4522835"/>
            <a:ext cx="2518209" cy="1205666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642918"/>
            <a:ext cx="560114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Какой угол есть в каждом </a:t>
            </a:r>
          </a:p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 этих треугольников?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214422"/>
            <a:ext cx="78581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Как называют такие 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треугольники?</a:t>
            </a:r>
            <a:endParaRPr lang="ru-RU" sz="3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  <p:bldP spid="8" grpId="0"/>
      <p:bldP spid="8" grpId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74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2976" y="428604"/>
            <a:ext cx="6261100" cy="1600200"/>
          </a:xfrm>
        </p:spPr>
        <p:txBody>
          <a:bodyPr/>
          <a:lstStyle/>
          <a:p>
            <a:pPr eaLnBrk="1" hangingPunct="1"/>
            <a:r>
              <a:rPr lang="ru-RU" sz="4800" b="1" u="sng" dirty="0" smtClean="0">
                <a:solidFill>
                  <a:schemeClr val="folHlink"/>
                </a:solidFill>
              </a:rPr>
              <a:t>3. Остроугольные треугольники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000240"/>
            <a:ext cx="8915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Треугольник, у которого все углы острые, называется остроугольным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Это – остроугольные треугольники.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174088" name="AutoShape 8"/>
          <p:cNvSpPr>
            <a:spLocks noChangeArrowheads="1"/>
          </p:cNvSpPr>
          <p:nvPr/>
        </p:nvSpPr>
        <p:spPr bwMode="auto">
          <a:xfrm>
            <a:off x="381000" y="3048000"/>
            <a:ext cx="2119298" cy="2095512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rect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089" name="AutoShape 9"/>
          <p:cNvSpPr>
            <a:spLocks noChangeArrowheads="1"/>
          </p:cNvSpPr>
          <p:nvPr/>
        </p:nvSpPr>
        <p:spPr bwMode="auto">
          <a:xfrm rot="-4692126">
            <a:off x="2928538" y="3192745"/>
            <a:ext cx="1929446" cy="1789784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 rot="6105019">
            <a:off x="6252261" y="2855750"/>
            <a:ext cx="2287400" cy="2219575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571480"/>
            <a:ext cx="71649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Как называются треугольники</a:t>
            </a:r>
          </a:p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рисунке?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7171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642918"/>
            <a:ext cx="741568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Как можно 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классифицировать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треугольники по углам?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00042"/>
            <a:ext cx="74134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Классификация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треугольников 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по 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углам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857224" y="2285992"/>
            <a:ext cx="7358114" cy="7143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824089" y="2357430"/>
            <a:ext cx="3247845" cy="3580526"/>
            <a:chOff x="824089" y="2357430"/>
            <a:chExt cx="3247845" cy="3580526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000100" y="2357430"/>
              <a:ext cx="3071834" cy="2104739"/>
              <a:chOff x="1000100" y="2357430"/>
              <a:chExt cx="3071834" cy="2104739"/>
            </a:xfrm>
          </p:grpSpPr>
          <p:cxnSp>
            <p:nvCxnSpPr>
              <p:cNvPr id="8" name="Прямая со стрелкой 7"/>
              <p:cNvCxnSpPr/>
              <p:nvPr/>
            </p:nvCxnSpPr>
            <p:spPr>
              <a:xfrm rot="10800000" flipV="1">
                <a:off x="1714480" y="2357430"/>
                <a:ext cx="2357454" cy="1500198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Прямоугольник 14"/>
              <p:cNvSpPr/>
              <p:nvPr/>
            </p:nvSpPr>
            <p:spPr>
              <a:xfrm>
                <a:off x="1000100" y="4000504"/>
                <a:ext cx="2194960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ru-RU" sz="2400" b="1" cap="none" spc="0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остроугольные</a:t>
                </a:r>
                <a:endParaRPr lang="ru-RU" sz="24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7" name="Полилиния 16"/>
            <p:cNvSpPr/>
            <p:nvPr/>
          </p:nvSpPr>
          <p:spPr>
            <a:xfrm>
              <a:off x="824089" y="4662311"/>
              <a:ext cx="1998133" cy="1275645"/>
            </a:xfrm>
            <a:custGeom>
              <a:avLst/>
              <a:gdLst>
                <a:gd name="connsiteX0" fmla="*/ 1016000 w 1998133"/>
                <a:gd name="connsiteY0" fmla="*/ 0 h 1275645"/>
                <a:gd name="connsiteX1" fmla="*/ 0 w 1998133"/>
                <a:gd name="connsiteY1" fmla="*/ 1016000 h 1275645"/>
                <a:gd name="connsiteX2" fmla="*/ 1998133 w 1998133"/>
                <a:gd name="connsiteY2" fmla="*/ 1275645 h 1275645"/>
                <a:gd name="connsiteX3" fmla="*/ 1016000 w 1998133"/>
                <a:gd name="connsiteY3" fmla="*/ 0 h 1275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8133" h="1275645">
                  <a:moveTo>
                    <a:pt x="1016000" y="0"/>
                  </a:moveTo>
                  <a:lnTo>
                    <a:pt x="0" y="1016000"/>
                  </a:lnTo>
                  <a:lnTo>
                    <a:pt x="1998133" y="1275645"/>
                  </a:lnTo>
                  <a:lnTo>
                    <a:pt x="10160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571868" y="2358224"/>
            <a:ext cx="2634567" cy="3895820"/>
            <a:chOff x="3571868" y="2358224"/>
            <a:chExt cx="2634567" cy="3895820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3571868" y="2358224"/>
              <a:ext cx="2634567" cy="2532573"/>
              <a:chOff x="3571868" y="2358224"/>
              <a:chExt cx="2634567" cy="2532573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 rot="5400000">
                <a:off x="3929058" y="3357562"/>
                <a:ext cx="2000264" cy="1588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Прямоугольник 19"/>
              <p:cNvSpPr/>
              <p:nvPr/>
            </p:nvSpPr>
            <p:spPr>
              <a:xfrm>
                <a:off x="3571868" y="4429132"/>
                <a:ext cx="2634567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rightRoom" dir="t"/>
                </a:scene3d>
                <a:sp3d contourW="6350" prstMaterial="plastic">
                  <a:bevelT w="20320" h="20320" prst="angle"/>
                  <a:contourClr>
                    <a:schemeClr val="accent1">
                      <a:tint val="100000"/>
                      <a:shade val="100000"/>
                      <a:hueMod val="100000"/>
                      <a:satMod val="100000"/>
                    </a:schemeClr>
                  </a:contourClr>
                </a:sp3d>
              </a:bodyPr>
              <a:lstStyle/>
              <a:p>
                <a:pPr algn="ctr"/>
                <a:r>
                  <a:rPr lang="ru-RU" sz="24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прямоугольные</a:t>
                </a:r>
                <a:endParaRPr lang="ru-RU" sz="2400" b="1" cap="all" spc="0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endParaRPr>
              </a:p>
            </p:txBody>
          </p:sp>
        </p:grpSp>
        <p:sp>
          <p:nvSpPr>
            <p:cNvPr id="23" name="Полилиния 22"/>
            <p:cNvSpPr/>
            <p:nvPr/>
          </p:nvSpPr>
          <p:spPr>
            <a:xfrm>
              <a:off x="3973689" y="5012267"/>
              <a:ext cx="1422400" cy="1241777"/>
            </a:xfrm>
            <a:custGeom>
              <a:avLst/>
              <a:gdLst>
                <a:gd name="connsiteX0" fmla="*/ 45155 w 1422400"/>
                <a:gd name="connsiteY0" fmla="*/ 0 h 1241777"/>
                <a:gd name="connsiteX1" fmla="*/ 0 w 1422400"/>
                <a:gd name="connsiteY1" fmla="*/ 1230489 h 1241777"/>
                <a:gd name="connsiteX2" fmla="*/ 1422400 w 1422400"/>
                <a:gd name="connsiteY2" fmla="*/ 1241777 h 1241777"/>
                <a:gd name="connsiteX3" fmla="*/ 45155 w 1422400"/>
                <a:gd name="connsiteY3" fmla="*/ 0 h 124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2400" h="1241777">
                  <a:moveTo>
                    <a:pt x="45155" y="0"/>
                  </a:moveTo>
                  <a:lnTo>
                    <a:pt x="0" y="1230489"/>
                  </a:lnTo>
                  <a:lnTo>
                    <a:pt x="1422400" y="1241777"/>
                  </a:lnTo>
                  <a:lnTo>
                    <a:pt x="45155" y="0"/>
                  </a:lnTo>
                  <a:close/>
                </a:path>
              </a:pathLst>
            </a:cu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35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572132" y="2285992"/>
            <a:ext cx="3097735" cy="3539075"/>
            <a:chOff x="5572132" y="2285992"/>
            <a:chExt cx="3097735" cy="3539075"/>
          </a:xfrm>
        </p:grpSpPr>
        <p:cxnSp>
          <p:nvCxnSpPr>
            <p:cNvPr id="10" name="Прямая со стрелкой 9"/>
            <p:cNvCxnSpPr/>
            <p:nvPr/>
          </p:nvCxnSpPr>
          <p:spPr>
            <a:xfrm>
              <a:off x="5572132" y="2285992"/>
              <a:ext cx="2000264" cy="178595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Прямоугольник 25"/>
            <p:cNvSpPr/>
            <p:nvPr/>
          </p:nvSpPr>
          <p:spPr>
            <a:xfrm>
              <a:off x="6429388" y="4071942"/>
              <a:ext cx="204748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ru-RU" sz="2400" b="1" dirty="0" smtClean="0">
                  <a:ln/>
                  <a:solidFill>
                    <a:schemeClr val="accent3"/>
                  </a:solidFill>
                </a:rPr>
                <a:t>тупоугольные</a:t>
              </a:r>
              <a:endParaRPr lang="ru-RU" sz="2400" b="1" cap="none" spc="0" dirty="0">
                <a:ln/>
                <a:solidFill>
                  <a:schemeClr val="accent3"/>
                </a:solidFill>
                <a:effectLst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5983111" y="4809067"/>
              <a:ext cx="2686756" cy="1016000"/>
            </a:xfrm>
            <a:custGeom>
              <a:avLst/>
              <a:gdLst>
                <a:gd name="connsiteX0" fmla="*/ 1128889 w 2686756"/>
                <a:gd name="connsiteY0" fmla="*/ 0 h 1016000"/>
                <a:gd name="connsiteX1" fmla="*/ 0 w 2686756"/>
                <a:gd name="connsiteY1" fmla="*/ 1016000 h 1016000"/>
                <a:gd name="connsiteX2" fmla="*/ 2686756 w 2686756"/>
                <a:gd name="connsiteY2" fmla="*/ 214489 h 1016000"/>
                <a:gd name="connsiteX3" fmla="*/ 1128889 w 2686756"/>
                <a:gd name="connsiteY3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6756" h="1016000">
                  <a:moveTo>
                    <a:pt x="1128889" y="0"/>
                  </a:moveTo>
                  <a:lnTo>
                    <a:pt x="0" y="1016000"/>
                  </a:lnTo>
                  <a:lnTo>
                    <a:pt x="2686756" y="214489"/>
                  </a:lnTo>
                  <a:lnTo>
                    <a:pt x="1128889" y="0"/>
                  </a:lnTo>
                  <a:close/>
                </a:path>
              </a:pathLst>
            </a:cu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35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1643050"/>
            <a:ext cx="798648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Узнает очень просто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Меня любой дошкольник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 тупо-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прямо-, остро-</a:t>
            </a:r>
            <a:endParaRPr lang="ru-RU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Угольный треугольник !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Равнобедренный треугольник 2"/>
          <p:cNvSpPr/>
          <p:nvPr/>
        </p:nvSpPr>
        <p:spPr>
          <a:xfrm>
            <a:off x="1785918" y="642918"/>
            <a:ext cx="2857520" cy="3714776"/>
          </a:xfrm>
          <a:prstGeom prst="triangl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Администратор.COMP\Мои документы\картинки\люди\дети\21014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743466">
            <a:off x="2433455" y="647513"/>
            <a:ext cx="8992903" cy="8992903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.COMP\Мои документы\картинки\люди\дети\210168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653056">
            <a:off x="-588147" y="1390679"/>
            <a:ext cx="10491345" cy="10491345"/>
          </a:xfrm>
          <a:prstGeom prst="rect">
            <a:avLst/>
          </a:prstGeom>
          <a:noFill/>
        </p:spPr>
      </p:pic>
      <p:pic>
        <p:nvPicPr>
          <p:cNvPr id="3076" name="Picture 4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601129">
            <a:off x="-1988216" y="850686"/>
            <a:ext cx="6704817" cy="51333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0" y="642918"/>
            <a:ext cx="37862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Сравните стороны треугольника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4929198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Две стороны треугольника равны, он называется равнобедренным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311</Words>
  <Application>Microsoft Office PowerPoint</Application>
  <PresentationFormat>Экран (4:3)</PresentationFormat>
  <Paragraphs>85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1. Прямоугольные треугольники</vt:lpstr>
      <vt:lpstr>2.Тупоугольные треугольники</vt:lpstr>
      <vt:lpstr>3. Остроугольные треугольники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Николаевна</dc:creator>
  <cp:lastModifiedBy>Ольга Николаевна</cp:lastModifiedBy>
  <cp:revision>19</cp:revision>
  <dcterms:created xsi:type="dcterms:W3CDTF">2012-01-20T09:59:24Z</dcterms:created>
  <dcterms:modified xsi:type="dcterms:W3CDTF">2012-01-20T13:57:24Z</dcterms:modified>
</cp:coreProperties>
</file>