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FEAB-DA25-4C96-93BB-EB061E00DAD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FA4CD8-6170-4A5D-B413-E276B8F939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FEAB-DA25-4C96-93BB-EB061E00DAD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CD8-6170-4A5D-B413-E276B8F93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FEAB-DA25-4C96-93BB-EB061E00DAD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CD8-6170-4A5D-B413-E276B8F93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FEAB-DA25-4C96-93BB-EB061E00DAD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CD8-6170-4A5D-B413-E276B8F939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FEAB-DA25-4C96-93BB-EB061E00DAD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FA4CD8-6170-4A5D-B413-E276B8F93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FEAB-DA25-4C96-93BB-EB061E00DAD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CD8-6170-4A5D-B413-E276B8F939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FEAB-DA25-4C96-93BB-EB061E00DAD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CD8-6170-4A5D-B413-E276B8F939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FEAB-DA25-4C96-93BB-EB061E00DAD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CD8-6170-4A5D-B413-E276B8F93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FEAB-DA25-4C96-93BB-EB061E00DAD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CD8-6170-4A5D-B413-E276B8F93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FEAB-DA25-4C96-93BB-EB061E00DAD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CD8-6170-4A5D-B413-E276B8F939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FEAB-DA25-4C96-93BB-EB061E00DAD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FA4CD8-6170-4A5D-B413-E276B8F939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D6FEAB-DA25-4C96-93BB-EB061E00DAD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FA4CD8-6170-4A5D-B413-E276B8F93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 учитель математики   </a:t>
            </a:r>
          </a:p>
          <a:p>
            <a:r>
              <a:rPr lang="ru-RU" dirty="0" smtClean="0"/>
              <a:t>МОУ гимназии </a:t>
            </a:r>
          </a:p>
          <a:p>
            <a:r>
              <a:rPr lang="ru-RU" dirty="0" smtClean="0"/>
              <a:t>Козырева </a:t>
            </a:r>
            <a:r>
              <a:rPr lang="ru-RU" dirty="0" err="1" smtClean="0"/>
              <a:t>Люция</a:t>
            </a:r>
            <a:r>
              <a:rPr lang="ru-RU" dirty="0" smtClean="0"/>
              <a:t> </a:t>
            </a:r>
            <a:r>
              <a:rPr lang="ru-RU" dirty="0" err="1" smtClean="0"/>
              <a:t>Гимрановна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Логические познавательные универсальные учебные действия (приемы).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3266"/>
            <a:ext cx="8329642" cy="1154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9. Прием последовательного анализа требования (заключения) и условия задачи (теоремы) – «челнок»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714488"/>
            <a:ext cx="8129590" cy="54292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выполнить анализ текста утверждения;</a:t>
            </a:r>
          </a:p>
          <a:p>
            <a:r>
              <a:rPr lang="ru-RU" dirty="0" smtClean="0"/>
              <a:t>2. выяснить, что достаточно знать для того, чтобы прийти к нужному заключению (сформулировать промежуточное заключение);</a:t>
            </a:r>
          </a:p>
          <a:p>
            <a:r>
              <a:rPr lang="ru-RU" dirty="0" smtClean="0"/>
              <a:t>3. вывести следствия из условия (сформулировать промежуточные выводы);</a:t>
            </a:r>
          </a:p>
          <a:p>
            <a:r>
              <a:rPr lang="ru-RU" dirty="0" smtClean="0"/>
              <a:t>4 . сравнить с тем, что требуется доказать:  если получено нужное заключение, то  к п.9; если не получено нужное заключение , то к п.5</a:t>
            </a:r>
          </a:p>
          <a:p>
            <a:r>
              <a:rPr lang="ru-RU" dirty="0" smtClean="0"/>
              <a:t>5. выяснить, что достаточно знать для того, чтобы прийти к промежуточному заключению (сформулировать новое промежуточное заключение);</a:t>
            </a:r>
          </a:p>
          <a:p>
            <a:r>
              <a:rPr lang="ru-RU" dirty="0" smtClean="0"/>
              <a:t>6. сделать новые промежуточные выводы из условия;</a:t>
            </a:r>
          </a:p>
          <a:p>
            <a:r>
              <a:rPr lang="ru-RU" dirty="0" smtClean="0"/>
              <a:t>7. сравнить с тем, что теперь требуется доказать (с новым промежуточным выводом) : если получено нужное заключение, то к п.9; если не получено нужное заключение, то к п.5 либо к п.8</a:t>
            </a:r>
          </a:p>
          <a:p>
            <a:r>
              <a:rPr lang="ru-RU" dirty="0" smtClean="0"/>
              <a:t>8. заключение доказать не удалось;</a:t>
            </a:r>
          </a:p>
          <a:p>
            <a:r>
              <a:rPr lang="ru-RU" dirty="0" smtClean="0"/>
              <a:t>9. фиксировать свои действия выбранным способом (словесная, символьная запись, схема  );</a:t>
            </a:r>
          </a:p>
          <a:p>
            <a:r>
              <a:rPr lang="ru-RU" dirty="0" smtClean="0"/>
              <a:t>10. составить план доказательства.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10. Прием записи доказательства теоремы (решения задачи)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447800"/>
            <a:ext cx="7758138" cy="51244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вспомнить способы записи решения : а)Т. К. </a:t>
            </a:r>
            <a:r>
              <a:rPr lang="en-US" dirty="0" smtClean="0"/>
              <a:t>A</a:t>
            </a:r>
            <a:r>
              <a:rPr lang="ru-RU" dirty="0" smtClean="0"/>
              <a:t>, то </a:t>
            </a:r>
            <a:r>
              <a:rPr lang="en-US" dirty="0" smtClean="0"/>
              <a:t>B </a:t>
            </a:r>
            <a:r>
              <a:rPr lang="ru-RU" dirty="0" smtClean="0"/>
              <a:t>(по  И), где И – истинное высказывание: теорема, определение, аксиома, являющиеся обоснованием, </a:t>
            </a:r>
            <a:r>
              <a:rPr lang="en-US" dirty="0" smtClean="0"/>
              <a:t>A –</a:t>
            </a:r>
            <a:r>
              <a:rPr lang="ru-RU" dirty="0" smtClean="0"/>
              <a:t>часть условия, промежуточное условие, </a:t>
            </a:r>
            <a:r>
              <a:rPr lang="en-US" dirty="0" smtClean="0"/>
              <a:t>B</a:t>
            </a:r>
            <a:r>
              <a:rPr lang="ru-RU" dirty="0" smtClean="0"/>
              <a:t> – промежуточный вывод, вывод; б) </a:t>
            </a:r>
            <a:r>
              <a:rPr lang="en-US" dirty="0" smtClean="0"/>
              <a:t>B</a:t>
            </a:r>
            <a:r>
              <a:rPr lang="ru-RU" dirty="0" smtClean="0"/>
              <a:t>, (И - обоснование), т. к. </a:t>
            </a:r>
            <a:r>
              <a:rPr lang="en-US" dirty="0" smtClean="0"/>
              <a:t>A</a:t>
            </a:r>
            <a:r>
              <a:rPr lang="ru-RU" dirty="0" smtClean="0"/>
              <a:t>; в) И – обоснование, т.к.</a:t>
            </a:r>
            <a:r>
              <a:rPr lang="en-US" dirty="0" smtClean="0"/>
              <a:t>A</a:t>
            </a:r>
            <a:r>
              <a:rPr lang="ru-RU" dirty="0" smtClean="0"/>
              <a:t>, то </a:t>
            </a:r>
            <a:r>
              <a:rPr lang="en-US" dirty="0" smtClean="0"/>
              <a:t>B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выделить в каждом шаге доказательства (решения) промежуточное условие, промежуточный вывод, обоснование;</a:t>
            </a:r>
          </a:p>
          <a:p>
            <a:r>
              <a:rPr lang="ru-RU" dirty="0" smtClean="0"/>
              <a:t> выбрать способ записи решения задачи (доказательства теоремы);</a:t>
            </a:r>
          </a:p>
          <a:p>
            <a:r>
              <a:rPr lang="ru-RU" dirty="0" smtClean="0"/>
              <a:t> реализовать этот способ для каждого шага.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85723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11. Прием формулирования утверждения, обратного или противоположного данному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2071678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выделить условие, разъяснительную часть и заключение теоремы: если сформулировать противоположное утверждение, то к п.2; если сформулировать обратное утверждение, то к п.5</a:t>
            </a:r>
          </a:p>
          <a:p>
            <a:r>
              <a:rPr lang="ru-RU" dirty="0" smtClean="0"/>
              <a:t>2. построить отрицание условия и заключения теоремы;</a:t>
            </a:r>
          </a:p>
          <a:p>
            <a:r>
              <a:rPr lang="ru-RU" dirty="0" smtClean="0"/>
              <a:t>3. присоединить разъяснительную часть к отрицанию условия и к п.4;</a:t>
            </a:r>
          </a:p>
          <a:p>
            <a:r>
              <a:rPr lang="ru-RU" dirty="0" smtClean="0"/>
              <a:t>4. сформулировать утверждение, используя результат п.3 и отрицание заключения и к п.6;</a:t>
            </a:r>
          </a:p>
          <a:p>
            <a:r>
              <a:rPr lang="ru-RU" dirty="0" smtClean="0"/>
              <a:t>5. поменять местами условие и заключение, разъяснительную часть оставить на месте, сформулировать утверждение и к п.6;</a:t>
            </a:r>
          </a:p>
          <a:p>
            <a:r>
              <a:rPr lang="ru-RU" dirty="0" smtClean="0"/>
              <a:t>6. установить истинность сформулированного утверждения.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85723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12. Прием формулирования утверждения в терминах необходимых и достаточных условий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200024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прочитать формулировку утверждения;</a:t>
            </a:r>
          </a:p>
          <a:p>
            <a:r>
              <a:rPr lang="ru-RU" dirty="0" smtClean="0"/>
              <a:t> сформулировать утверждения в терминах «если </a:t>
            </a:r>
            <a:r>
              <a:rPr lang="en-US" dirty="0" smtClean="0"/>
              <a:t>A</a:t>
            </a:r>
            <a:r>
              <a:rPr lang="ru-RU" dirty="0" smtClean="0"/>
              <a:t>, то </a:t>
            </a:r>
            <a:r>
              <a:rPr lang="en-US" dirty="0" smtClean="0"/>
              <a:t>B</a:t>
            </a:r>
            <a:r>
              <a:rPr lang="ru-RU" dirty="0" smtClean="0"/>
              <a:t>…» или </a:t>
            </a:r>
            <a:r>
              <a:rPr lang="en-US" dirty="0" smtClean="0"/>
              <a:t>A→B</a:t>
            </a:r>
          </a:p>
          <a:p>
            <a:r>
              <a:rPr lang="ru-RU" dirty="0" smtClean="0"/>
              <a:t> сформулировать утверждение, используя конструкцию: «Для того чтобы </a:t>
            </a:r>
            <a:r>
              <a:rPr lang="en-US" dirty="0" smtClean="0"/>
              <a:t>A</a:t>
            </a:r>
            <a:r>
              <a:rPr lang="ru-RU" dirty="0" smtClean="0"/>
              <a:t>, необходимо, чтобы </a:t>
            </a:r>
            <a:r>
              <a:rPr lang="en-US" dirty="0" smtClean="0"/>
              <a:t>B</a:t>
            </a:r>
            <a:r>
              <a:rPr lang="ru-RU" dirty="0" smtClean="0"/>
              <a:t>»; установить его истинность;</a:t>
            </a:r>
          </a:p>
          <a:p>
            <a:r>
              <a:rPr lang="ru-RU" dirty="0" smtClean="0"/>
              <a:t> сформулировать утверждение, используя конструкцию: «Для того чтобы </a:t>
            </a:r>
            <a:r>
              <a:rPr lang="en-US" dirty="0" smtClean="0"/>
              <a:t>B</a:t>
            </a:r>
            <a:r>
              <a:rPr lang="ru-RU" dirty="0" smtClean="0"/>
              <a:t>, достаточно чтобы </a:t>
            </a:r>
            <a:r>
              <a:rPr lang="en-US" dirty="0" smtClean="0"/>
              <a:t>A</a:t>
            </a:r>
            <a:r>
              <a:rPr lang="ru-RU" dirty="0" smtClean="0"/>
              <a:t>»; установить его истинность;</a:t>
            </a:r>
          </a:p>
          <a:p>
            <a:r>
              <a:rPr lang="ru-RU" dirty="0" smtClean="0"/>
              <a:t>если оба утверждения истинны, то сформулировать утверждение, используя конструкцию: «Для того чтобы </a:t>
            </a:r>
            <a:r>
              <a:rPr lang="en-US" dirty="0" smtClean="0"/>
              <a:t> A</a:t>
            </a:r>
            <a:r>
              <a:rPr lang="ru-RU" dirty="0" smtClean="0"/>
              <a:t>, необходимо и достаточно, чтобы </a:t>
            </a:r>
            <a:r>
              <a:rPr lang="en-US" dirty="0" smtClean="0"/>
              <a:t>B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13. Прием доказательства способом «от противного»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выполнить анализ текста утверждения;</a:t>
            </a:r>
          </a:p>
          <a:p>
            <a:r>
              <a:rPr lang="ru-RU" dirty="0" smtClean="0"/>
              <a:t> построить отрицание заключения теоремы (требования задачи) и предположить, что оно истинно;</a:t>
            </a:r>
          </a:p>
          <a:p>
            <a:r>
              <a:rPr lang="ru-RU" smtClean="0"/>
              <a:t> </a:t>
            </a:r>
            <a:r>
              <a:rPr lang="ru-RU" dirty="0" smtClean="0"/>
              <a:t>присоединить отрицание к условию и выполнить доказательство до получения противоречия с условием (частью условия), известными аксиомой, определением, теоремой;</a:t>
            </a:r>
          </a:p>
          <a:p>
            <a:r>
              <a:rPr lang="ru-RU" smtClean="0"/>
              <a:t> </a:t>
            </a:r>
            <a:r>
              <a:rPr lang="ru-RU" dirty="0" smtClean="0"/>
              <a:t>сделать вывод о ложности предположения и истинности заключения теоремы (требования задачи).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Прием анализа: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расчленить изучаемый объект а составные части (признаки, свойства, отношения, частные случаи);</a:t>
            </a:r>
          </a:p>
          <a:p>
            <a:r>
              <a:rPr lang="ru-RU" dirty="0" smtClean="0"/>
              <a:t> исследовать(изучить отдельно каждый элемент);</a:t>
            </a:r>
          </a:p>
          <a:p>
            <a:r>
              <a:rPr lang="ru-RU" dirty="0" smtClean="0"/>
              <a:t> если надо, включить изучаемый объект в связи и отношения с другими; </a:t>
            </a:r>
          </a:p>
          <a:p>
            <a:r>
              <a:rPr lang="ru-RU" dirty="0" smtClean="0"/>
              <a:t> составить план исследования (изучения)  объекта в целом – синтез.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Прием анализа текста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прочитать задачу;</a:t>
            </a:r>
          </a:p>
          <a:p>
            <a:r>
              <a:rPr lang="ru-RU" dirty="0" smtClean="0"/>
              <a:t> выделить условие и требование;</a:t>
            </a:r>
          </a:p>
          <a:p>
            <a:r>
              <a:rPr lang="ru-RU" dirty="0" smtClean="0"/>
              <a:t> уточнить условие: назвать его,  о каких фигурах идет речь, что про них говорится в условии, записать «Дано»;</a:t>
            </a:r>
          </a:p>
          <a:p>
            <a:r>
              <a:rPr lang="ru-RU" dirty="0" smtClean="0"/>
              <a:t> уточнить требование: назвать его, о каких фигурах идет речь, сколько их, что необходимо установить об этих фигурах, записать «Найти», «Доказать»;</a:t>
            </a:r>
          </a:p>
          <a:p>
            <a:r>
              <a:rPr lang="ru-RU" dirty="0" smtClean="0"/>
              <a:t> сделать чертеж.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Прием сравнения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используя наблюдение, выявить известные понятия, характеризующие данные объекты; сформулировать  соответствующие суждения;</a:t>
            </a:r>
          </a:p>
          <a:p>
            <a:r>
              <a:rPr lang="ru-RU" dirty="0" smtClean="0"/>
              <a:t> выделить свойства сравниваемых объектов;</a:t>
            </a:r>
          </a:p>
          <a:p>
            <a:r>
              <a:rPr lang="ru-RU" dirty="0" smtClean="0"/>
              <a:t> установить общие и различные свойства;</a:t>
            </a:r>
          </a:p>
          <a:p>
            <a:r>
              <a:rPr lang="ru-RU" dirty="0" smtClean="0"/>
              <a:t> выделить несущественные и существенные свойства (признаки);</a:t>
            </a:r>
          </a:p>
          <a:p>
            <a:r>
              <a:rPr lang="ru-RU" dirty="0" smtClean="0"/>
              <a:t> выбрать основание для сравнения (один из признаков);</a:t>
            </a:r>
          </a:p>
          <a:p>
            <a:r>
              <a:rPr lang="ru-RU" dirty="0" smtClean="0"/>
              <a:t> сопоставить объекты по этому основанию;</a:t>
            </a:r>
          </a:p>
          <a:p>
            <a:r>
              <a:rPr lang="ru-RU" dirty="0" smtClean="0"/>
              <a:t> сформулировать выводы сравнения.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Прием раскрытия термина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сформулировать определение понятия;</a:t>
            </a:r>
          </a:p>
          <a:p>
            <a:r>
              <a:rPr lang="ru-RU" dirty="0" smtClean="0"/>
              <a:t> перечислить признаки, являющиеся видовыми отличиями.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5. Прием подведение под понятие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вспомнить определение понятия, под которое подводится исследуемый объект;</a:t>
            </a:r>
          </a:p>
          <a:p>
            <a:r>
              <a:rPr lang="ru-RU" dirty="0" smtClean="0"/>
              <a:t> проверить принадлежность объекта родовому понятию (наличие первого признака);</a:t>
            </a:r>
          </a:p>
          <a:p>
            <a:r>
              <a:rPr lang="ru-RU" dirty="0" smtClean="0"/>
              <a:t> проверить наличие у объекта видовых отличий (остальных признаков);</a:t>
            </a:r>
          </a:p>
          <a:p>
            <a:r>
              <a:rPr lang="ru-RU" dirty="0" smtClean="0"/>
              <a:t> сделать вывод о принадлежности объекта понятию (все признаки выполняются) или непринадлежности (не выполняется хотя бы один признак).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Прием анализа формулировки теоремы (утверждения), текста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прочитать формулировку теоремы (прочитать текст задачи и к п. 5);</a:t>
            </a:r>
          </a:p>
          <a:p>
            <a:r>
              <a:rPr lang="ru-RU" dirty="0" smtClean="0"/>
              <a:t>2. сформулировать теорему в терминах «если…, то…»;</a:t>
            </a:r>
          </a:p>
          <a:p>
            <a:r>
              <a:rPr lang="ru-RU" dirty="0" smtClean="0"/>
              <a:t>3. выяснить, какая часть суждения от слова  «если» до слова «то» является разъяснительной частью, а оставшаяся – условием теоремы;</a:t>
            </a:r>
          </a:p>
          <a:p>
            <a:r>
              <a:rPr lang="ru-RU" dirty="0" smtClean="0"/>
              <a:t>4. часть суждения после слова «то» - заключение теоремы;</a:t>
            </a:r>
          </a:p>
          <a:p>
            <a:r>
              <a:rPr lang="ru-RU" dirty="0" smtClean="0"/>
              <a:t>5. перевести выявленные составляющие теоремы (задачи) на символьный язык (записать «Дано», «Доказать» («Найти», «Построить»);</a:t>
            </a:r>
          </a:p>
          <a:p>
            <a:r>
              <a:rPr lang="ru-RU" dirty="0" smtClean="0"/>
              <a:t>6. выполнить изображение фигуры в соответствии с условием.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7.Прием выведения следствий из условия задачи (теоремы)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выделить условие задачи (теоремы);</a:t>
            </a:r>
          </a:p>
          <a:p>
            <a:r>
              <a:rPr lang="ru-RU" dirty="0" smtClean="0"/>
              <a:t> раскрыть термины понятий, данных в условии задачи (теоремы);</a:t>
            </a:r>
          </a:p>
          <a:p>
            <a:r>
              <a:rPr lang="ru-RU" dirty="0" smtClean="0"/>
              <a:t> вспомнить теоремы –свойства, относящиеся к этим понятиям и их формулировки;</a:t>
            </a:r>
          </a:p>
          <a:p>
            <a:r>
              <a:rPr lang="ru-RU" dirty="0" smtClean="0"/>
              <a:t> выводить следствия из условий, до тех пор, пока в качестве промежуточного следствия не получится требование задачи (заключение теоремы);</a:t>
            </a:r>
          </a:p>
          <a:p>
            <a:r>
              <a:rPr lang="ru-RU" dirty="0" smtClean="0"/>
              <a:t> фиксировать свои действия выбранным способом (словесная, символьная запись, схема, дополнительные построения).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8. Прием выведения следствий из требования (заключения) задачи (теоремы)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643050"/>
            <a:ext cx="7772400" cy="50006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выделить условие и требование (заключение) задачи (теоремы);</a:t>
            </a:r>
          </a:p>
          <a:p>
            <a:r>
              <a:rPr lang="ru-RU" dirty="0" smtClean="0"/>
              <a:t> выделить понятия, о которых говорится в требовании задачи;</a:t>
            </a:r>
          </a:p>
          <a:p>
            <a:r>
              <a:rPr lang="ru-RU" dirty="0" smtClean="0"/>
              <a:t> вспомнить теоремы – признаки этих понятий, их определения;</a:t>
            </a:r>
          </a:p>
          <a:p>
            <a:r>
              <a:rPr lang="ru-RU" dirty="0" smtClean="0"/>
              <a:t> выяснить, что достаточно доказать, чтобы получить искомое (использовать поисковые области); переформулировать требование;</a:t>
            </a:r>
          </a:p>
          <a:p>
            <a:r>
              <a:rPr lang="ru-RU" dirty="0" smtClean="0"/>
              <a:t> выяснить, какие дополнительные построения необходимо выполнить и выполнить их;</a:t>
            </a:r>
          </a:p>
          <a:p>
            <a:r>
              <a:rPr lang="ru-RU" dirty="0" smtClean="0"/>
              <a:t> если искомое не получено сформулировать промежуточное требование и сделать новые выводы;</a:t>
            </a:r>
          </a:p>
          <a:p>
            <a:r>
              <a:rPr lang="ru-RU" dirty="0" smtClean="0"/>
              <a:t> с помощью теорем – признаков, определений понятий выводить следствия из требования задачи до тех пор, пока в качестве следствия не получится условие задачи (теоремы) ;</a:t>
            </a:r>
          </a:p>
          <a:p>
            <a:r>
              <a:rPr lang="ru-RU" dirty="0" smtClean="0"/>
              <a:t> фиксировать свои действия выбранным способом (словесная, символьная запись, схема, дополнительные построения)  .         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213</TotalTime>
  <Words>1195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Логические познавательные универсальные учебные действия (приемы).</vt:lpstr>
      <vt:lpstr>1. Прием анализа:</vt:lpstr>
      <vt:lpstr>2. Прием анализа текста задачи:</vt:lpstr>
      <vt:lpstr>3. Прием сравнения</vt:lpstr>
      <vt:lpstr>4. Прием раскрытия термина понятия</vt:lpstr>
      <vt:lpstr>5. Прием подведение под понятие</vt:lpstr>
      <vt:lpstr>6. Прием анализа формулировки теоремы (утверждения), текста задачи</vt:lpstr>
      <vt:lpstr>7.Прием выведения следствий из условия задачи (теоремы)</vt:lpstr>
      <vt:lpstr>8. Прием выведения следствий из требования (заключения) задачи (теоремы)</vt:lpstr>
      <vt:lpstr>9. Прием последовательного анализа требования (заключения) и условия задачи (теоремы) – «челнок»</vt:lpstr>
      <vt:lpstr>10. Прием записи доказательства теоремы (решения задачи)</vt:lpstr>
      <vt:lpstr>11. Прием формулирования утверждения, обратного или противоположного данному</vt:lpstr>
      <vt:lpstr>12. Прием формулирования утверждения в терминах необходимых и достаточных условий</vt:lpstr>
      <vt:lpstr>13. Прием доказательства способом «от противного»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познавательные УУД (приемы).</dc:title>
  <dc:creator>Admin</dc:creator>
  <cp:lastModifiedBy>Admin</cp:lastModifiedBy>
  <cp:revision>23</cp:revision>
  <dcterms:created xsi:type="dcterms:W3CDTF">2012-01-06T07:35:53Z</dcterms:created>
  <dcterms:modified xsi:type="dcterms:W3CDTF">2012-01-08T18:01:20Z</dcterms:modified>
</cp:coreProperties>
</file>