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24"/>
  </p:notesMasterIdLst>
  <p:sldIdLst>
    <p:sldId id="256" r:id="rId2"/>
    <p:sldId id="285" r:id="rId3"/>
    <p:sldId id="258" r:id="rId4"/>
    <p:sldId id="259" r:id="rId5"/>
    <p:sldId id="260" r:id="rId6"/>
    <p:sldId id="261" r:id="rId7"/>
    <p:sldId id="274" r:id="rId8"/>
    <p:sldId id="275" r:id="rId9"/>
    <p:sldId id="276" r:id="rId10"/>
    <p:sldId id="278" r:id="rId11"/>
    <p:sldId id="279" r:id="rId12"/>
    <p:sldId id="280" r:id="rId13"/>
    <p:sldId id="281" r:id="rId14"/>
    <p:sldId id="266" r:id="rId15"/>
    <p:sldId id="282" r:id="rId16"/>
    <p:sldId id="268" r:id="rId17"/>
    <p:sldId id="283" r:id="rId18"/>
    <p:sldId id="269" r:id="rId19"/>
    <p:sldId id="284" r:id="rId20"/>
    <p:sldId id="271" r:id="rId21"/>
    <p:sldId id="273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6" autoAdjust="0"/>
    <p:restoredTop sz="94660"/>
  </p:normalViewPr>
  <p:slideViewPr>
    <p:cSldViewPr>
      <p:cViewPr>
        <p:scale>
          <a:sx n="50" d="100"/>
          <a:sy n="50" d="100"/>
        </p:scale>
        <p:origin x="-206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A8F1D-13AE-41BC-82E0-950E283C636A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F50FE-794C-465E-9F36-E8E0E3A630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D76D1B6-992D-44E5-BB7A-7E57DF0E86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6DE605-9BE0-42D2-A12F-9C7063A49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8.bin"/><Relationship Id="rId7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png"/><Relationship Id="rId5" Type="http://schemas.openxmlformats.org/officeDocument/2006/relationships/slide" Target="slide7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slide" Target="slide7.xml"/><Relationship Id="rId4" Type="http://schemas.openxmlformats.org/officeDocument/2006/relationships/image" Target="../media/image3.wmf"/><Relationship Id="rId9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emf"/><Relationship Id="rId4" Type="http://schemas.openxmlformats.org/officeDocument/2006/relationships/package" Target="../embeddings/_________Microsoft_Word2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emf"/><Relationship Id="rId4" Type="http://schemas.openxmlformats.org/officeDocument/2006/relationships/package" Target="../embeddings/_________Microsoft_Word3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emf"/><Relationship Id="rId4" Type="http://schemas.openxmlformats.org/officeDocument/2006/relationships/package" Target="../embeddings/_________Microsoft_Word4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31.bin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23.wmf"/><Relationship Id="rId9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6.png"/><Relationship Id="rId7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.wmf"/><Relationship Id="rId9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2000240"/>
            <a:ext cx="7939088" cy="1736725"/>
          </a:xfrm>
        </p:spPr>
        <p:txBody>
          <a:bodyPr/>
          <a:lstStyle/>
          <a:p>
            <a:r>
              <a:rPr lang="ru-RU" sz="4800" dirty="0"/>
              <a:t>Метод координат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1000108"/>
            <a:ext cx="5645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Геометрия 9 класс</a:t>
            </a:r>
            <a:endParaRPr lang="ru-RU" sz="5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5214950"/>
            <a:ext cx="47664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Марфинская</a:t>
            </a:r>
            <a:r>
              <a:rPr lang="ru-RU" sz="2800" dirty="0" smtClean="0">
                <a:solidFill>
                  <a:schemeClr val="bg1"/>
                </a:solidFill>
              </a:rPr>
              <a:t> средняя школа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Учитель: Крючков С. С.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8912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Вы ответили неверно.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Повторите теорию.</a:t>
            </a:r>
            <a:endParaRPr lang="ru-RU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0430" y="3643314"/>
          <a:ext cx="50006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Формула" r:id="rId3" imgW="1155600" imgH="228600" progId="">
                  <p:embed/>
                </p:oleObj>
              </mc:Choice>
              <mc:Fallback>
                <p:oleObj name="Формула" r:id="rId3" imgW="115560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643314"/>
                        <a:ext cx="5000625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903663" y="5387994"/>
          <a:ext cx="4714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Формула" r:id="rId5" imgW="114120" imgH="177480" progId="">
                  <p:embed/>
                </p:oleObj>
              </mc:Choice>
              <mc:Fallback>
                <p:oleObj name="Формула" r:id="rId5" imgW="114120" imgH="177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5387994"/>
                        <a:ext cx="471488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3929066"/>
            <a:ext cx="2613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Координаты точек</a:t>
            </a:r>
          </a:p>
        </p:txBody>
      </p:sp>
      <p:sp>
        <p:nvSpPr>
          <p:cNvPr id="9" name="Овал 8"/>
          <p:cNvSpPr/>
          <p:nvPr/>
        </p:nvSpPr>
        <p:spPr>
          <a:xfrm>
            <a:off x="1142976" y="56435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>
            <a:hlinkClick r:id="rId7" action="ppaction://hlinksldjump"/>
          </p:cNvPr>
          <p:cNvSpPr/>
          <p:nvPr/>
        </p:nvSpPr>
        <p:spPr>
          <a:xfrm>
            <a:off x="1214414" y="5786454"/>
            <a:ext cx="714380" cy="57150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3043223" y="4857760"/>
          <a:ext cx="6100777" cy="1324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Формула" r:id="rId8" imgW="2298600" imgH="393480" progId="">
                  <p:embed/>
                </p:oleObj>
              </mc:Choice>
              <mc:Fallback>
                <p:oleObj name="Формула" r:id="rId8" imgW="2298600" imgH="393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23" y="4857760"/>
                        <a:ext cx="6100777" cy="1324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5000636"/>
            <a:ext cx="2851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Координаты седины М</a:t>
            </a:r>
          </a:p>
          <a:p>
            <a:r>
              <a:rPr lang="ru-RU" sz="2000" dirty="0" smtClean="0"/>
              <a:t>        отрезка АВ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8912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Вы ответили неверно.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Повторите теорию.</a:t>
            </a:r>
            <a:endParaRPr lang="ru-RU" sz="6000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903663" y="5387994"/>
          <a:ext cx="4714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Формула" r:id="rId3" imgW="114120" imgH="177480" progId="">
                  <p:embed/>
                </p:oleObj>
              </mc:Choice>
              <mc:Fallback>
                <p:oleObj name="Формула" r:id="rId3" imgW="114120" imgH="177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5387994"/>
                        <a:ext cx="471488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вал 8"/>
          <p:cNvSpPr/>
          <p:nvPr/>
        </p:nvSpPr>
        <p:spPr>
          <a:xfrm>
            <a:off x="1142976" y="56435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>
            <a:hlinkClick r:id="rId5" action="ppaction://hlinksldjump"/>
          </p:cNvPr>
          <p:cNvSpPr/>
          <p:nvPr/>
        </p:nvSpPr>
        <p:spPr>
          <a:xfrm>
            <a:off x="1214414" y="5786454"/>
            <a:ext cx="714380" cy="57150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8596" y="4214818"/>
            <a:ext cx="3737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Уравнение окружности с центром</a:t>
            </a:r>
          </a:p>
          <a:p>
            <a:r>
              <a:rPr lang="ru-RU" dirty="0" smtClean="0"/>
              <a:t>в точке С ( а; </a:t>
            </a:r>
            <a:r>
              <a:rPr lang="en-US" dirty="0" smtClean="0"/>
              <a:t>b </a:t>
            </a:r>
            <a:r>
              <a:rPr lang="ru-RU" dirty="0" smtClean="0"/>
              <a:t>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190898" y="4174204"/>
                <a:ext cx="4673715" cy="626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ru-RU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3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3200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ru-RU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ru-RU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898" y="4174204"/>
                <a:ext cx="4673715" cy="6269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8912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Вы ответили неверно.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Повторите теорию.</a:t>
            </a:r>
            <a:endParaRPr lang="ru-RU" sz="6000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903663" y="5387994"/>
          <a:ext cx="4714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Формула" r:id="rId3" imgW="114120" imgH="177480" progId="">
                  <p:embed/>
                </p:oleObj>
              </mc:Choice>
              <mc:Fallback>
                <p:oleObj name="Формула" r:id="rId3" imgW="114120" imgH="177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5387994"/>
                        <a:ext cx="471488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вал 8"/>
          <p:cNvSpPr/>
          <p:nvPr/>
        </p:nvSpPr>
        <p:spPr>
          <a:xfrm>
            <a:off x="1142976" y="56435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>
            <a:hlinkClick r:id="rId5" action="ppaction://hlinksldjump"/>
          </p:cNvPr>
          <p:cNvSpPr/>
          <p:nvPr/>
        </p:nvSpPr>
        <p:spPr>
          <a:xfrm>
            <a:off x="1214414" y="5786454"/>
            <a:ext cx="714380" cy="57150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143372" y="4286256"/>
          <a:ext cx="4535488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Формула" r:id="rId6" imgW="672840" imgH="203040" progId="">
                  <p:embed/>
                </p:oleObj>
              </mc:Choice>
              <mc:Fallback>
                <p:oleObj name="Формула" r:id="rId6" imgW="672840" imgH="2030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4286256"/>
                        <a:ext cx="4535488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57158" y="4714884"/>
            <a:ext cx="3643338" cy="64294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Уравнение прямой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71868" y="3429000"/>
          <a:ext cx="50006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Формула" r:id="rId8" imgW="1155600" imgH="228600" progId="">
                  <p:embed/>
                </p:oleObj>
              </mc:Choice>
              <mc:Fallback>
                <p:oleObj name="Формула" r:id="rId8" imgW="1155600" imgH="228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3429000"/>
                        <a:ext cx="5000625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1472" y="3714752"/>
            <a:ext cx="2613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Координаты точек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429000"/>
            <a:ext cx="78009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Вы ответили верно. Отлично!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358082" y="514351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7500958" y="5357826"/>
            <a:ext cx="571504" cy="50006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Определить вид треугольника 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285852" y="3786190"/>
            <a:ext cx="63912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>
                <a:latin typeface="Arial" charset="0"/>
              </a:rPr>
              <a:t>Найти его </a:t>
            </a:r>
            <a:r>
              <a:rPr lang="ru-RU" sz="3200" dirty="0" smtClean="0">
                <a:latin typeface="Arial" charset="0"/>
              </a:rPr>
              <a:t>периметр и площадь.</a:t>
            </a:r>
            <a:endParaRPr lang="ru-RU" sz="3200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500306"/>
            <a:ext cx="6040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 ( </a:t>
            </a:r>
            <a:r>
              <a:rPr lang="en-US" sz="3600" dirty="0" smtClean="0">
                <a:latin typeface="+mj-lt"/>
              </a:rPr>
              <a:t>- 2</a:t>
            </a:r>
            <a:r>
              <a:rPr lang="ru-RU" sz="3600" dirty="0" smtClean="0">
                <a:latin typeface="+mj-lt"/>
              </a:rPr>
              <a:t>; 1 ) , В ( 1; 5 ) , С ( 2; - 2 )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 noChangeAspect="1"/>
          </p:cNvGraphicFramePr>
          <p:nvPr>
            <p:ph idx="1"/>
          </p:nvPr>
        </p:nvGraphicFramePr>
        <p:xfrm>
          <a:off x="357158" y="785794"/>
          <a:ext cx="11748589" cy="6429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Документ" r:id="rId4" imgW="5946213" imgH="3254392" progId="Word.Document.12">
                  <p:embed/>
                </p:oleObj>
              </mc:Choice>
              <mc:Fallback>
                <p:oleObj name="Документ" r:id="rId4" imgW="5946213" imgH="3254392" progId="Word.Document.12">
                  <p:embed/>
                  <p:pic>
                    <p:nvPicPr>
                      <p:cNvPr id="0" name="Содержимое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785794"/>
                        <a:ext cx="11748589" cy="64294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Является ли отрезок </a:t>
            </a:r>
            <a:r>
              <a:rPr lang="en-US"/>
              <a:t>EF</a:t>
            </a:r>
            <a:r>
              <a:rPr lang="ru-RU"/>
              <a:t> хордой   окружности </a:t>
            </a:r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1187450" y="3716338"/>
          <a:ext cx="39592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Формула" r:id="rId3" imgW="1091880" imgH="203040" progId="">
                  <p:embed/>
                </p:oleObj>
              </mc:Choice>
              <mc:Fallback>
                <p:oleObj name="Формула" r:id="rId3" imgW="1091880" imgH="203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716338"/>
                        <a:ext cx="39592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1116013" y="2644775"/>
          <a:ext cx="54006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Формула" r:id="rId5" imgW="1422360" imgH="228600" progId="">
                  <p:embed/>
                </p:oleObj>
              </mc:Choice>
              <mc:Fallback>
                <p:oleObj name="Формула" r:id="rId5" imgW="142236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644775"/>
                        <a:ext cx="54006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 noChangeAspect="1"/>
          </p:cNvGraphicFramePr>
          <p:nvPr>
            <p:ph idx="1"/>
          </p:nvPr>
        </p:nvGraphicFramePr>
        <p:xfrm>
          <a:off x="1071537" y="1142984"/>
          <a:ext cx="9090635" cy="5715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Документ" r:id="rId4" imgW="5946213" imgH="3739257" progId="Word.Document.12">
                  <p:embed/>
                </p:oleObj>
              </mc:Choice>
              <mc:Fallback>
                <p:oleObj name="Документ" r:id="rId4" imgW="5946213" imgH="3739257" progId="Word.Document.12">
                  <p:embed/>
                  <p:pic>
                    <p:nvPicPr>
                      <p:cNvPr id="0" name="Содержимое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7" y="1142984"/>
                        <a:ext cx="9090635" cy="57150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Написать уравнение прямой, проходящей через точки А и В.</a:t>
            </a:r>
          </a:p>
          <a:p>
            <a:r>
              <a:rPr lang="ru-RU"/>
              <a:t>Написать уравнения прямых а)параллельной АВ;</a:t>
            </a:r>
          </a:p>
          <a:p>
            <a:pPr>
              <a:buFont typeface="Wingdings" pitchFamily="2" charset="2"/>
              <a:buNone/>
            </a:pPr>
            <a:r>
              <a:rPr lang="ru-RU"/>
              <a:t>   б)пересекающей АВ;</a:t>
            </a:r>
          </a:p>
          <a:p>
            <a:pPr>
              <a:buFont typeface="Wingdings" pitchFamily="2" charset="2"/>
              <a:buNone/>
            </a:pPr>
            <a:r>
              <a:rPr lang="ru-RU"/>
              <a:t>   в)перпендикулярной АВ. </a:t>
            </a: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619250" y="5300663"/>
          <a:ext cx="48958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Формула" r:id="rId3" imgW="1244520" imgH="203040" progId="">
                  <p:embed/>
                </p:oleObj>
              </mc:Choice>
              <mc:Fallback>
                <p:oleObj name="Формула" r:id="rId3" imgW="1244520" imgH="203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300663"/>
                        <a:ext cx="489585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928662" y="428604"/>
          <a:ext cx="8786874" cy="7105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Документ" r:id="rId4" imgW="5946213" imgH="4808696" progId="Word.Document.12">
                  <p:embed/>
                </p:oleObj>
              </mc:Choice>
              <mc:Fallback>
                <p:oleObj name="Документ" r:id="rId4" imgW="5946213" imgH="4808696" progId="Word.Document.12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28604"/>
                        <a:ext cx="8786874" cy="7105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урока: «Метод координат»</a:t>
            </a:r>
            <a:endParaRPr lang="ru-RU" dirty="0"/>
          </a:p>
          <a:p>
            <a:r>
              <a:rPr lang="ru-RU" dirty="0" smtClean="0"/>
              <a:t>Урок повторения и обобщения знаний</a:t>
            </a:r>
          </a:p>
          <a:p>
            <a:r>
              <a:rPr lang="ru-RU" dirty="0" smtClean="0"/>
              <a:t>Цели урока:</a:t>
            </a:r>
          </a:p>
          <a:p>
            <a:r>
              <a:rPr lang="ru-RU" dirty="0" smtClean="0"/>
              <a:t>Обучающая: обучение решению тестовых задач;</a:t>
            </a:r>
          </a:p>
          <a:p>
            <a:r>
              <a:rPr lang="ru-RU" dirty="0" smtClean="0"/>
              <a:t>Развивающая: развитие УУД ;</a:t>
            </a:r>
          </a:p>
          <a:p>
            <a:r>
              <a:rPr lang="ru-RU" dirty="0" smtClean="0"/>
              <a:t>Воспитательная: воспитание внимания, ответственности, интереса к </a:t>
            </a:r>
            <a:r>
              <a:rPr lang="ru-RU" smtClean="0"/>
              <a:t>изучаемому предмету.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Задание на дом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1. Повторить п.86-92</a:t>
            </a:r>
          </a:p>
          <a:p>
            <a:r>
              <a:rPr lang="ru-RU"/>
              <a:t>2. «3» №926(а), 934(а), 938(а),941.</a:t>
            </a:r>
          </a:p>
          <a:p>
            <a:r>
              <a:rPr lang="ru-RU"/>
              <a:t>   «4-5» №998; 993;1004; 1003*.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Дополнительная задача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1773238"/>
            <a:ext cx="7343775" cy="4114800"/>
          </a:xfrm>
        </p:spPr>
        <p:txBody>
          <a:bodyPr/>
          <a:lstStyle/>
          <a:p>
            <a:r>
              <a:rPr lang="ru-RU" sz="2500"/>
              <a:t>Дан треугольник АВС. А(6;1), </a:t>
            </a:r>
          </a:p>
          <a:p>
            <a:pPr>
              <a:buFont typeface="Wingdings" pitchFamily="2" charset="2"/>
              <a:buNone/>
            </a:pPr>
            <a:r>
              <a:rPr lang="ru-RU" sz="2500"/>
              <a:t>   В(-5;-4), С(-2;5). Написать уравнение прямой, содержащей  высоту к стороне ВС.</a:t>
            </a:r>
          </a:p>
        </p:txBody>
      </p:sp>
      <p:graphicFrame>
        <p:nvGraphicFramePr>
          <p:cNvPr id="99340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47813" y="5176838"/>
          <a:ext cx="119856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Формула" r:id="rId3" imgW="622080" imgH="203040" progId="">
                  <p:embed/>
                </p:oleObj>
              </mc:Choice>
              <mc:Fallback>
                <p:oleObj name="Формула" r:id="rId3" imgW="622080" imgH="203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176838"/>
                        <a:ext cx="1198562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2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83250" y="5013325"/>
          <a:ext cx="11604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Формула" r:id="rId5" imgW="545760" imgH="203040" progId="">
                  <p:embed/>
                </p:oleObj>
              </mc:Choice>
              <mc:Fallback>
                <p:oleObj name="Формула" r:id="rId5" imgW="545760" imgH="203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5013325"/>
                        <a:ext cx="11604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9332" name="Picture 4" descr="BD18238_"/>
          <p:cNvPicPr>
            <a:picLocks noChangeAspect="1" noChangeArrowheads="1"/>
          </p:cNvPicPr>
          <p:nvPr/>
        </p:nvPicPr>
        <p:blipFill>
          <a:blip r:embed="rId7">
            <a:lum bright="18000"/>
          </a:blip>
          <a:srcRect/>
          <a:stretch>
            <a:fillRect/>
          </a:stretch>
        </p:blipFill>
        <p:spPr bwMode="auto">
          <a:xfrm rot="1012590">
            <a:off x="2051050" y="3357563"/>
            <a:ext cx="4027488" cy="2438400"/>
          </a:xfrm>
          <a:prstGeom prst="rect">
            <a:avLst/>
          </a:prstGeom>
          <a:noFill/>
        </p:spPr>
      </p:pic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4356100" y="35004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4356100" y="48688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>
            <a:off x="4356100" y="48688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39" name="Line 11"/>
          <p:cNvSpPr>
            <a:spLocks noChangeShapeType="1"/>
          </p:cNvSpPr>
          <p:nvPr/>
        </p:nvSpPr>
        <p:spPr bwMode="auto">
          <a:xfrm>
            <a:off x="4500563" y="48688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99344" name="Object 16"/>
          <p:cNvGraphicFramePr>
            <a:graphicFrameLocks noChangeAspect="1"/>
          </p:cNvGraphicFramePr>
          <p:nvPr/>
        </p:nvGraphicFramePr>
        <p:xfrm>
          <a:off x="4572000" y="3213100"/>
          <a:ext cx="9366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Формула" r:id="rId8" imgW="431640" imgH="203040" progId="">
                  <p:embed/>
                </p:oleObj>
              </mc:Choice>
              <mc:Fallback>
                <p:oleObj name="Формула" r:id="rId8" imgW="431640" imgH="2030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13100"/>
                        <a:ext cx="9366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5" name="Object 17"/>
          <p:cNvGraphicFramePr>
            <a:graphicFrameLocks noChangeAspect="1"/>
          </p:cNvGraphicFramePr>
          <p:nvPr/>
        </p:nvGraphicFramePr>
        <p:xfrm>
          <a:off x="4211638" y="5084763"/>
          <a:ext cx="3937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Формула" r:id="rId10" imgW="177480" imgH="164880" progId="">
                  <p:embed/>
                </p:oleObj>
              </mc:Choice>
              <mc:Fallback>
                <p:oleObj name="Формула" r:id="rId10" imgW="177480" imgH="1648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5084763"/>
                        <a:ext cx="3937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endParaRPr lang="ru-RU"/>
          </a:p>
        </p:txBody>
      </p:sp>
      <p:sp>
        <p:nvSpPr>
          <p:cNvPr id="66564" name="WordArt 4"/>
          <p:cNvSpPr>
            <a:spLocks noChangeArrowheads="1" noChangeShapeType="1" noTextEdit="1"/>
          </p:cNvSpPr>
          <p:nvPr/>
        </p:nvSpPr>
        <p:spPr bwMode="auto">
          <a:xfrm>
            <a:off x="539750" y="2133600"/>
            <a:ext cx="7704138" cy="3240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До    встречи    на    контрольной  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290"/>
            <a:ext cx="8229600" cy="1143000"/>
          </a:xfrm>
        </p:spPr>
        <p:txBody>
          <a:bodyPr/>
          <a:lstStyle/>
          <a:p>
            <a:r>
              <a:rPr lang="ru-RU" dirty="0"/>
              <a:t>Основные формулы</a:t>
            </a:r>
          </a:p>
        </p:txBody>
      </p:sp>
      <p:graphicFrame>
        <p:nvGraphicFramePr>
          <p:cNvPr id="532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357563" y="1428750"/>
          <a:ext cx="50006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3" imgW="1155600" imgH="228600" progId="">
                  <p:embed/>
                </p:oleObj>
              </mc:Choice>
              <mc:Fallback>
                <p:oleObj name="Формула" r:id="rId3" imgW="115560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1428750"/>
                        <a:ext cx="5000625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3832225" y="2673350"/>
          <a:ext cx="4714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5" imgW="114120" imgH="177480" progId="">
                  <p:embed/>
                </p:oleObj>
              </mc:Choice>
              <mc:Fallback>
                <p:oleObj name="Формула" r:id="rId5" imgW="114120" imgH="177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2673350"/>
                        <a:ext cx="471488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3043223" y="3714752"/>
          <a:ext cx="6100777" cy="1324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7" imgW="2298600" imgH="393480" progId="">
                  <p:embed/>
                </p:oleObj>
              </mc:Choice>
              <mc:Fallback>
                <p:oleObj name="Формула" r:id="rId7" imgW="2298600" imgH="393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23" y="3714752"/>
                        <a:ext cx="6100777" cy="1324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3259119" y="5500702"/>
          <a:ext cx="5884881" cy="86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9" imgW="1231560" imgH="266400" progId="">
                  <p:embed/>
                </p:oleObj>
              </mc:Choice>
              <mc:Fallback>
                <p:oleObj name="Формула" r:id="rId9" imgW="1231560" imgH="2664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119" y="5500702"/>
                        <a:ext cx="5884881" cy="86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3426212" y="2500306"/>
          <a:ext cx="5244718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11" imgW="1777680" imgH="291960" progId="">
                  <p:embed/>
                </p:oleObj>
              </mc:Choice>
              <mc:Fallback>
                <p:oleObj name="Формула" r:id="rId11" imgW="1777680" imgH="2919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6212" y="2500306"/>
                        <a:ext cx="5244718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1714488"/>
            <a:ext cx="2613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Координаты точек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34" y="2714620"/>
            <a:ext cx="2188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Длина отрезка 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857628"/>
            <a:ext cx="2851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Координаты седины М</a:t>
            </a:r>
          </a:p>
          <a:p>
            <a:r>
              <a:rPr lang="ru-RU" sz="2000" dirty="0" smtClean="0"/>
              <a:t>        отрезка АВ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643578"/>
            <a:ext cx="2985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Координаты вектора АВ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Уравнение прямой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500" dirty="0"/>
              <a:t>    </a:t>
            </a:r>
            <a:endParaRPr lang="en-US" sz="2500" dirty="0">
              <a:cs typeface="Arial" charset="0"/>
            </a:endParaRP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1571604" y="1714488"/>
          <a:ext cx="4535488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3" imgW="672840" imgH="203040" progId="">
                  <p:embed/>
                </p:oleObj>
              </mc:Choice>
              <mc:Fallback>
                <p:oleObj name="Формула" r:id="rId3" imgW="672840" imgH="203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1714488"/>
                        <a:ext cx="4535488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3500438"/>
            <a:ext cx="7505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 </a:t>
            </a:r>
            <a:r>
              <a:rPr lang="ru-RU" sz="3200" dirty="0" smtClean="0"/>
              <a:t> - коэффициент угла наклона прямой 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4857760"/>
            <a:ext cx="9071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 </a:t>
            </a:r>
            <a:r>
              <a:rPr lang="ru-RU" sz="3200" dirty="0" smtClean="0"/>
              <a:t>– точка пересечения прямой  с осью ординат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 стрелкой 16"/>
          <p:cNvCxnSpPr/>
          <p:nvPr/>
        </p:nvCxnSpPr>
        <p:spPr>
          <a:xfrm flipV="1">
            <a:off x="3357554" y="4143380"/>
            <a:ext cx="2057408" cy="728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5"/>
          <p:cNvCxnSpPr/>
          <p:nvPr/>
        </p:nvCxnSpPr>
        <p:spPr>
          <a:xfrm>
            <a:off x="3286116" y="4143380"/>
            <a:ext cx="2143140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14"/>
          <p:cNvCxnSpPr/>
          <p:nvPr/>
        </p:nvCxnSpPr>
        <p:spPr>
          <a:xfrm flipV="1">
            <a:off x="3357554" y="2571744"/>
            <a:ext cx="1857388" cy="639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13"/>
          <p:cNvCxnSpPr/>
          <p:nvPr/>
        </p:nvCxnSpPr>
        <p:spPr>
          <a:xfrm>
            <a:off x="3500430" y="2571744"/>
            <a:ext cx="1793881" cy="681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03" name="Object 12"/>
          <p:cNvGraphicFramePr>
            <a:graphicFrameLocks noChangeAspect="1"/>
          </p:cNvGraphicFramePr>
          <p:nvPr/>
        </p:nvGraphicFramePr>
        <p:xfrm>
          <a:off x="5643570" y="4786322"/>
          <a:ext cx="2447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3" imgW="952200" imgH="279360" progId="">
                  <p:embed/>
                </p:oleObj>
              </mc:Choice>
              <mc:Fallback>
                <p:oleObj name="Формула" r:id="rId3" imgW="952200" imgH="27936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4786322"/>
                        <a:ext cx="24479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4" name="Object 11"/>
          <p:cNvGraphicFramePr>
            <a:graphicFrameLocks noChangeAspect="1"/>
          </p:cNvGraphicFramePr>
          <p:nvPr/>
        </p:nvGraphicFramePr>
        <p:xfrm>
          <a:off x="5715008" y="3929066"/>
          <a:ext cx="20161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5" imgW="736560" imgH="279360" progId="">
                  <p:embed/>
                </p:oleObj>
              </mc:Choice>
              <mc:Fallback>
                <p:oleObj name="Формула" r:id="rId5" imgW="736560" imgH="27936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3929066"/>
                        <a:ext cx="201612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10"/>
          <p:cNvGraphicFramePr>
            <a:graphicFrameLocks noChangeAspect="1"/>
          </p:cNvGraphicFramePr>
          <p:nvPr/>
        </p:nvGraphicFramePr>
        <p:xfrm>
          <a:off x="5429256" y="3071810"/>
          <a:ext cx="25193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7" imgW="520560" imgH="279360" progId="">
                  <p:embed/>
                </p:oleObj>
              </mc:Choice>
              <mc:Fallback>
                <p:oleObj name="Формула" r:id="rId7" imgW="520560" imgH="27936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3071810"/>
                        <a:ext cx="25193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9"/>
          <p:cNvGraphicFramePr>
            <a:graphicFrameLocks noChangeAspect="1"/>
          </p:cNvGraphicFramePr>
          <p:nvPr/>
        </p:nvGraphicFramePr>
        <p:xfrm>
          <a:off x="5357818" y="2214554"/>
          <a:ext cx="266541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9" imgW="952200" imgH="279360" progId="">
                  <p:embed/>
                </p:oleObj>
              </mc:Choice>
              <mc:Fallback>
                <p:oleObj name="Формула" r:id="rId9" imgW="952200" imgH="27936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2214554"/>
                        <a:ext cx="2665412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0" name="Text Box 8"/>
          <p:cNvSpPr txBox="1">
            <a:spLocks noChangeArrowheads="1"/>
          </p:cNvSpPr>
          <p:nvPr/>
        </p:nvSpPr>
        <p:spPr bwMode="auto">
          <a:xfrm>
            <a:off x="928662" y="4714884"/>
            <a:ext cx="2090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charset="0"/>
              </a:rPr>
              <a:t>перпендикулярны</a:t>
            </a:r>
          </a:p>
        </p:txBody>
      </p:sp>
      <p:sp>
        <p:nvSpPr>
          <p:cNvPr id="55309" name="Text Box 7"/>
          <p:cNvSpPr txBox="1">
            <a:spLocks noChangeArrowheads="1"/>
          </p:cNvSpPr>
          <p:nvPr/>
        </p:nvSpPr>
        <p:spPr bwMode="auto">
          <a:xfrm>
            <a:off x="1643042" y="4000504"/>
            <a:ext cx="1335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charset="0"/>
              </a:rPr>
              <a:t>совпадают</a:t>
            </a:r>
          </a:p>
        </p:txBody>
      </p:sp>
      <p:sp>
        <p:nvSpPr>
          <p:cNvPr id="55308" name="Text Box 6"/>
          <p:cNvSpPr txBox="1">
            <a:spLocks noChangeArrowheads="1"/>
          </p:cNvSpPr>
          <p:nvPr/>
        </p:nvSpPr>
        <p:spPr bwMode="auto">
          <a:xfrm>
            <a:off x="1357290" y="3143248"/>
            <a:ext cx="162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charset="0"/>
              </a:rPr>
              <a:t>параллельны</a:t>
            </a:r>
          </a:p>
        </p:txBody>
      </p:sp>
      <p:sp>
        <p:nvSpPr>
          <p:cNvPr id="55307" name="Text Box 5"/>
          <p:cNvSpPr txBox="1">
            <a:spLocks noChangeArrowheads="1"/>
          </p:cNvSpPr>
          <p:nvPr/>
        </p:nvSpPr>
        <p:spPr bwMode="auto">
          <a:xfrm>
            <a:off x="1357290" y="2357430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Arial" charset="0"/>
              </a:rPr>
              <a:t>пересекаются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4427538" y="1484313"/>
          <a:ext cx="28813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11" imgW="787320" imgH="228600" progId="">
                  <p:embed/>
                </p:oleObj>
              </mc:Choice>
              <mc:Fallback>
                <p:oleObj name="Формула" r:id="rId11" imgW="78732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484313"/>
                        <a:ext cx="288131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Взаимное расположение прямых на плоскости</a:t>
            </a:r>
          </a:p>
        </p:txBody>
      </p:sp>
      <p:graphicFrame>
        <p:nvGraphicFramePr>
          <p:cNvPr id="5529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55675" y="1484313"/>
          <a:ext cx="21224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Формула" r:id="rId13" imgW="749160" imgH="228600" progId="">
                  <p:embed/>
                </p:oleObj>
              </mc:Choice>
              <mc:Fallback>
                <p:oleObj name="Формула" r:id="rId13" imgW="74916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484313"/>
                        <a:ext cx="2122488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0" grpId="0"/>
      <p:bldP spid="55309" grpId="0"/>
      <p:bldP spid="55308" grpId="0"/>
      <p:bldP spid="55307" grpId="0"/>
      <p:bldP spid="55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290"/>
            <a:ext cx="8229600" cy="1008063"/>
          </a:xfrm>
        </p:spPr>
        <p:txBody>
          <a:bodyPr/>
          <a:lstStyle/>
          <a:p>
            <a:r>
              <a:rPr lang="ru-RU" dirty="0"/>
              <a:t>Уравнение окружности</a:t>
            </a:r>
          </a:p>
        </p:txBody>
      </p:sp>
      <p:pic>
        <p:nvPicPr>
          <p:cNvPr id="58372" name="Picture 4" descr="Сетка_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71934" y="1785926"/>
            <a:ext cx="4838700" cy="3648075"/>
          </a:xfrm>
          <a:noFill/>
          <a:ln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00496" y="1214422"/>
            <a:ext cx="4786313" cy="4392612"/>
            <a:chOff x="208" y="624"/>
            <a:chExt cx="4247" cy="3456"/>
          </a:xfrm>
        </p:grpSpPr>
        <p:sp>
          <p:nvSpPr>
            <p:cNvPr id="58374" name="Text Box 6"/>
            <p:cNvSpPr txBox="1">
              <a:spLocks noChangeArrowheads="1"/>
            </p:cNvSpPr>
            <p:nvPr/>
          </p:nvSpPr>
          <p:spPr bwMode="auto">
            <a:xfrm>
              <a:off x="4096" y="2689"/>
              <a:ext cx="35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D37221"/>
                  </a:solidFill>
                  <a:latin typeface="Times New Roman" pitchFamily="18" charset="0"/>
                </a:rPr>
                <a:t>X</a:t>
              </a:r>
              <a:endParaRPr lang="ru-RU" sz="2400">
                <a:solidFill>
                  <a:srgbClr val="D37221"/>
                </a:solidFill>
                <a:latin typeface="Times New Roman" pitchFamily="18" charset="0"/>
              </a:endParaRPr>
            </a:p>
          </p:txBody>
        </p:sp>
        <p:sp>
          <p:nvSpPr>
            <p:cNvPr id="58375" name="Line 7"/>
            <p:cNvSpPr>
              <a:spLocks noChangeShapeType="1"/>
            </p:cNvSpPr>
            <p:nvPr/>
          </p:nvSpPr>
          <p:spPr bwMode="auto">
            <a:xfrm>
              <a:off x="208" y="2592"/>
              <a:ext cx="4112" cy="0"/>
            </a:xfrm>
            <a:prstGeom prst="line">
              <a:avLst/>
            </a:prstGeom>
            <a:noFill/>
            <a:ln w="57150">
              <a:solidFill>
                <a:srgbClr val="D3722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6" name="Text Box 8"/>
            <p:cNvSpPr txBox="1">
              <a:spLocks noChangeArrowheads="1"/>
            </p:cNvSpPr>
            <p:nvPr/>
          </p:nvSpPr>
          <p:spPr bwMode="auto">
            <a:xfrm>
              <a:off x="1919" y="624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D37221"/>
                  </a:solidFill>
                  <a:latin typeface="Times New Roman" pitchFamily="18" charset="0"/>
                </a:rPr>
                <a:t>Y</a:t>
              </a:r>
              <a:endParaRPr lang="ru-RU" sz="2400">
                <a:solidFill>
                  <a:srgbClr val="D37221"/>
                </a:solidFill>
                <a:latin typeface="Times New Roman" pitchFamily="18" charset="0"/>
              </a:endParaRPr>
            </a:p>
          </p:txBody>
        </p:sp>
        <p:sp>
          <p:nvSpPr>
            <p:cNvPr id="58377" name="Line 9"/>
            <p:cNvSpPr>
              <a:spLocks noChangeShapeType="1"/>
            </p:cNvSpPr>
            <p:nvPr/>
          </p:nvSpPr>
          <p:spPr bwMode="auto">
            <a:xfrm>
              <a:off x="2218" y="864"/>
              <a:ext cx="0" cy="3216"/>
            </a:xfrm>
            <a:prstGeom prst="line">
              <a:avLst/>
            </a:prstGeom>
            <a:noFill/>
            <a:ln w="57150">
              <a:solidFill>
                <a:srgbClr val="D3722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8" name="Text Box 10"/>
            <p:cNvSpPr txBox="1">
              <a:spLocks noChangeArrowheads="1"/>
            </p:cNvSpPr>
            <p:nvPr/>
          </p:nvSpPr>
          <p:spPr bwMode="auto">
            <a:xfrm>
              <a:off x="2614" y="2689"/>
              <a:ext cx="307" cy="3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CA1002"/>
                  </a:solidFill>
                  <a:latin typeface="Times New Roman" pitchFamily="18" charset="0"/>
                </a:rPr>
                <a:t>1</a:t>
              </a:r>
              <a:endParaRPr lang="ru-RU" sz="2400">
                <a:solidFill>
                  <a:srgbClr val="CA1002"/>
                </a:solidFill>
                <a:latin typeface="Times New Roman" pitchFamily="18" charset="0"/>
              </a:endParaRPr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>
              <a:off x="3312" y="2496"/>
              <a:ext cx="0" cy="192"/>
            </a:xfrm>
            <a:prstGeom prst="line">
              <a:avLst/>
            </a:prstGeom>
            <a:noFill/>
            <a:ln w="57150">
              <a:solidFill>
                <a:srgbClr val="CA100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0" name="Line 12"/>
            <p:cNvSpPr>
              <a:spLocks noChangeShapeType="1"/>
            </p:cNvSpPr>
            <p:nvPr/>
          </p:nvSpPr>
          <p:spPr bwMode="auto">
            <a:xfrm flipH="1">
              <a:off x="2122" y="1536"/>
              <a:ext cx="192" cy="0"/>
            </a:xfrm>
            <a:prstGeom prst="line">
              <a:avLst/>
            </a:prstGeom>
            <a:noFill/>
            <a:ln w="57150">
              <a:solidFill>
                <a:srgbClr val="CA100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1" name="Line 13"/>
            <p:cNvSpPr>
              <a:spLocks noChangeShapeType="1"/>
            </p:cNvSpPr>
            <p:nvPr/>
          </p:nvSpPr>
          <p:spPr bwMode="auto">
            <a:xfrm flipH="1">
              <a:off x="2122" y="3696"/>
              <a:ext cx="192" cy="0"/>
            </a:xfrm>
            <a:prstGeom prst="line">
              <a:avLst/>
            </a:prstGeom>
            <a:noFill/>
            <a:ln w="57150">
              <a:solidFill>
                <a:srgbClr val="CA100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2" name="Line 14"/>
            <p:cNvSpPr>
              <a:spLocks noChangeShapeType="1"/>
            </p:cNvSpPr>
            <p:nvPr/>
          </p:nvSpPr>
          <p:spPr bwMode="auto">
            <a:xfrm flipV="1">
              <a:off x="1152" y="2496"/>
              <a:ext cx="0" cy="192"/>
            </a:xfrm>
            <a:prstGeom prst="line">
              <a:avLst/>
            </a:prstGeom>
            <a:noFill/>
            <a:ln w="57150">
              <a:solidFill>
                <a:srgbClr val="CA100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3" name="Line 15"/>
            <p:cNvSpPr>
              <a:spLocks noChangeShapeType="1"/>
            </p:cNvSpPr>
            <p:nvPr/>
          </p:nvSpPr>
          <p:spPr bwMode="auto">
            <a:xfrm flipH="1">
              <a:off x="2112" y="2064"/>
              <a:ext cx="192" cy="0"/>
            </a:xfrm>
            <a:prstGeom prst="line">
              <a:avLst/>
            </a:prstGeom>
            <a:noFill/>
            <a:ln w="57150">
              <a:solidFill>
                <a:srgbClr val="CA100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4" name="Line 16"/>
            <p:cNvSpPr>
              <a:spLocks noChangeShapeType="1"/>
            </p:cNvSpPr>
            <p:nvPr/>
          </p:nvSpPr>
          <p:spPr bwMode="auto">
            <a:xfrm flipH="1">
              <a:off x="2112" y="3120"/>
              <a:ext cx="192" cy="0"/>
            </a:xfrm>
            <a:prstGeom prst="line">
              <a:avLst/>
            </a:prstGeom>
            <a:noFill/>
            <a:ln w="57150">
              <a:solidFill>
                <a:srgbClr val="CA100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 flipV="1">
              <a:off x="2736" y="2496"/>
              <a:ext cx="0" cy="192"/>
            </a:xfrm>
            <a:prstGeom prst="line">
              <a:avLst/>
            </a:prstGeom>
            <a:noFill/>
            <a:ln w="57150">
              <a:solidFill>
                <a:srgbClr val="CA100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6" name="Line 18"/>
            <p:cNvSpPr>
              <a:spLocks noChangeShapeType="1"/>
            </p:cNvSpPr>
            <p:nvPr/>
          </p:nvSpPr>
          <p:spPr bwMode="auto">
            <a:xfrm flipV="1">
              <a:off x="3840" y="2496"/>
              <a:ext cx="0" cy="192"/>
            </a:xfrm>
            <a:prstGeom prst="line">
              <a:avLst/>
            </a:prstGeom>
            <a:noFill/>
            <a:ln w="57150">
              <a:solidFill>
                <a:srgbClr val="CA100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 flipV="1">
              <a:off x="1680" y="2496"/>
              <a:ext cx="0" cy="192"/>
            </a:xfrm>
            <a:prstGeom prst="line">
              <a:avLst/>
            </a:prstGeom>
            <a:noFill/>
            <a:ln w="57150">
              <a:solidFill>
                <a:srgbClr val="CA100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 flipV="1">
              <a:off x="576" y="2496"/>
              <a:ext cx="0" cy="192"/>
            </a:xfrm>
            <a:prstGeom prst="line">
              <a:avLst/>
            </a:prstGeom>
            <a:noFill/>
            <a:ln w="57150">
              <a:solidFill>
                <a:srgbClr val="CA100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9" name="Text Box 21"/>
            <p:cNvSpPr txBox="1">
              <a:spLocks noChangeArrowheads="1"/>
            </p:cNvSpPr>
            <p:nvPr/>
          </p:nvSpPr>
          <p:spPr bwMode="auto">
            <a:xfrm>
              <a:off x="1824" y="1872"/>
              <a:ext cx="307" cy="3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CA1002"/>
                  </a:solidFill>
                  <a:latin typeface="Times New Roman" pitchFamily="18" charset="0"/>
                </a:rPr>
                <a:t>1</a:t>
              </a:r>
              <a:endParaRPr lang="ru-RU" sz="2400">
                <a:solidFill>
                  <a:srgbClr val="CA1002"/>
                </a:solidFill>
                <a:latin typeface="Times New Roman" pitchFamily="18" charset="0"/>
              </a:endParaRPr>
            </a:p>
          </p:txBody>
        </p:sp>
        <p:sp>
          <p:nvSpPr>
            <p:cNvPr id="58390" name="Text Box 22"/>
            <p:cNvSpPr txBox="1">
              <a:spLocks noChangeArrowheads="1"/>
            </p:cNvSpPr>
            <p:nvPr/>
          </p:nvSpPr>
          <p:spPr bwMode="auto">
            <a:xfrm>
              <a:off x="1919" y="2640"/>
              <a:ext cx="193" cy="3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CA1002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58395" name="Oval 27"/>
          <p:cNvSpPr>
            <a:spLocks noChangeArrowheads="1"/>
          </p:cNvSpPr>
          <p:nvPr/>
        </p:nvSpPr>
        <p:spPr bwMode="auto">
          <a:xfrm>
            <a:off x="7000892" y="2071678"/>
            <a:ext cx="1439863" cy="13684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96" name="Oval 28"/>
          <p:cNvSpPr>
            <a:spLocks noChangeArrowheads="1"/>
          </p:cNvSpPr>
          <p:nvPr/>
        </p:nvSpPr>
        <p:spPr bwMode="auto">
          <a:xfrm>
            <a:off x="5643570" y="3143248"/>
            <a:ext cx="1223962" cy="10795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8397" name="Object 29"/>
          <p:cNvGraphicFramePr>
            <a:graphicFrameLocks noChangeAspect="1"/>
          </p:cNvGraphicFramePr>
          <p:nvPr/>
        </p:nvGraphicFramePr>
        <p:xfrm>
          <a:off x="500034" y="2571744"/>
          <a:ext cx="28797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4" imgW="749160" imgH="228600" progId="">
                  <p:embed/>
                </p:oleObj>
              </mc:Choice>
              <mc:Fallback>
                <p:oleObj name="Формула" r:id="rId4" imgW="74916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571744"/>
                        <a:ext cx="287972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1571612"/>
            <a:ext cx="3737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Уравнение окружности с центром</a:t>
            </a:r>
          </a:p>
          <a:p>
            <a:r>
              <a:rPr lang="ru-RU" dirty="0" smtClean="0"/>
              <a:t>          в начале координат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4929198"/>
            <a:ext cx="3737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Уравнение окружности с центром</a:t>
            </a:r>
          </a:p>
          <a:p>
            <a:r>
              <a:rPr lang="ru-RU" dirty="0" smtClean="0"/>
              <a:t>в точке С ( а; </a:t>
            </a:r>
            <a:r>
              <a:rPr lang="en-US" dirty="0" smtClean="0"/>
              <a:t>b 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921430"/>
              </p:ext>
            </p:extLst>
          </p:nvPr>
        </p:nvGraphicFramePr>
        <p:xfrm>
          <a:off x="1522413" y="1397000"/>
          <a:ext cx="609917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Документ" r:id="rId7" imgW="6099003" imgH="4063581" progId="Word.Document.12">
                  <p:embed/>
                </p:oleObj>
              </mc:Choice>
              <mc:Fallback>
                <p:oleObj name="Документ" r:id="rId7" imgW="6099003" imgH="40635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2413" y="1397000"/>
                        <a:ext cx="609917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79512" y="5679593"/>
                <a:ext cx="5235664" cy="693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ru-RU" sz="3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3600" i="1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ru-RU" sz="3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6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ru-RU" sz="36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36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ru-RU" sz="3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3600" i="1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ru-RU" sz="3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3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i="1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ru-RU" sz="36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679593"/>
                <a:ext cx="5235664" cy="69384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95" grpId="0" animBg="1"/>
      <p:bldP spid="58396" grpId="0" animBg="1"/>
      <p:bldP spid="26" grpId="0"/>
      <p:bldP spid="2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ru-RU" dirty="0" smtClean="0"/>
              <a:t>Задачи в координатах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5357850" cy="564826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Даны точки А ( - 1; - 5 ) , В (5 ; 7 )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2214554"/>
            <a:ext cx="3075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1.  Найдите длину отрезка АВ</a:t>
            </a:r>
            <a:endParaRPr lang="ru-RU" dirty="0">
              <a:latin typeface="+mj-lt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571604" y="2643182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1.  25</a:t>
            </a:r>
            <a:endParaRPr lang="ru-RU" dirty="0">
              <a:latin typeface="+mj-lt"/>
            </a:endParaRP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3571868" y="264318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2. 16</a:t>
            </a:r>
            <a:endParaRPr lang="ru-RU" dirty="0">
              <a:latin typeface="+mj-lt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5500694" y="264318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3. 6√5</a:t>
            </a:r>
            <a:endParaRPr lang="ru-RU" dirty="0">
              <a:latin typeface="+mj-lt"/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7286644" y="264318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4. √18</a:t>
            </a:r>
            <a:endParaRPr lang="ru-RU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3214686"/>
            <a:ext cx="3582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2.  Найдите середину С отрезка АВ</a:t>
            </a:r>
            <a:endParaRPr lang="ru-RU" dirty="0">
              <a:latin typeface="+mj-lt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1500166" y="3714752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1. С ( - 2; 1 )</a:t>
            </a:r>
            <a:endParaRPr lang="ru-RU" dirty="0">
              <a:latin typeface="+mj-lt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3357554" y="3714752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2. С (2; 1 )</a:t>
            </a:r>
            <a:endParaRPr lang="ru-RU" dirty="0">
              <a:latin typeface="+mj-lt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5357818" y="371475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3. С ( 3; 2 )</a:t>
            </a:r>
            <a:endParaRPr lang="ru-RU" dirty="0">
              <a:latin typeface="+mj-lt"/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7215206" y="3714752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4. С ( -3; - 2 )</a:t>
            </a:r>
            <a:endParaRPr lang="ru-RU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8662" y="4286256"/>
            <a:ext cx="5372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3. Напишите уравнение окружности с диаметром АВ</a:t>
            </a:r>
            <a:endParaRPr lang="ru-RU" dirty="0">
              <a:latin typeface="+mj-lt"/>
            </a:endParaRPr>
          </a:p>
        </p:txBody>
      </p:sp>
      <p:sp>
        <p:nvSpPr>
          <p:cNvPr id="17" name="TextBox 16">
            <a:hlinkClick r:id="rId5" action="ppaction://hlinksldjump"/>
          </p:cNvPr>
          <p:cNvSpPr txBox="1"/>
          <p:nvPr/>
        </p:nvSpPr>
        <p:spPr>
          <a:xfrm>
            <a:off x="714348" y="6286520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1. </a:t>
            </a:r>
            <a:r>
              <a:rPr lang="en-US" dirty="0" smtClean="0">
                <a:latin typeface="+mj-lt"/>
              </a:rPr>
              <a:t> y =  3 x + 2</a:t>
            </a:r>
            <a:endParaRPr lang="ru-RU" dirty="0">
              <a:latin typeface="+mj-lt"/>
            </a:endParaRPr>
          </a:p>
        </p:txBody>
      </p:sp>
      <p:sp>
        <p:nvSpPr>
          <p:cNvPr id="18" name="TextBox 17">
            <a:hlinkClick r:id="rId5" action="ppaction://hlinksldjump"/>
          </p:cNvPr>
          <p:cNvSpPr txBox="1"/>
          <p:nvPr/>
        </p:nvSpPr>
        <p:spPr>
          <a:xfrm>
            <a:off x="2714612" y="621508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2. y = 5 x - 3</a:t>
            </a:r>
            <a:endParaRPr lang="ru-RU" dirty="0">
              <a:latin typeface="+mj-lt"/>
            </a:endParaRPr>
          </a:p>
        </p:txBody>
      </p:sp>
      <p:sp>
        <p:nvSpPr>
          <p:cNvPr id="19" name="TextBox 18">
            <a:hlinkClick r:id="rId5" action="ppaction://hlinksldjump"/>
          </p:cNvPr>
          <p:cNvSpPr txBox="1"/>
          <p:nvPr/>
        </p:nvSpPr>
        <p:spPr>
          <a:xfrm>
            <a:off x="5000628" y="6215082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3. y = x + 5</a:t>
            </a:r>
            <a:endParaRPr lang="ru-RU" dirty="0">
              <a:latin typeface="+mj-lt"/>
            </a:endParaRPr>
          </a:p>
        </p:txBody>
      </p:sp>
      <p:sp>
        <p:nvSpPr>
          <p:cNvPr id="20" name="TextBox 19">
            <a:hlinkClick r:id="rId6" action="ppaction://hlinksldjump"/>
          </p:cNvPr>
          <p:cNvSpPr txBox="1"/>
          <p:nvPr/>
        </p:nvSpPr>
        <p:spPr>
          <a:xfrm>
            <a:off x="7215206" y="628652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4. y = 2 x - 3</a:t>
            </a:r>
            <a:endParaRPr lang="ru-RU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72" y="5857892"/>
            <a:ext cx="6460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4</a:t>
            </a:r>
            <a:r>
              <a:rPr lang="ru-RU" dirty="0" smtClean="0">
                <a:latin typeface="+mj-lt"/>
              </a:rPr>
              <a:t>.  Напишите уравнение прямой, проходящей через точки А и В</a:t>
            </a:r>
            <a:endParaRPr lang="ru-RU" dirty="0">
              <a:latin typeface="+mj-lt"/>
            </a:endParaRPr>
          </a:p>
        </p:txBody>
      </p:sp>
      <p:sp>
        <p:nvSpPr>
          <p:cNvPr id="22" name="TextBox 21">
            <a:hlinkClick r:id="rId3" action="ppaction://hlinksldjump"/>
          </p:cNvPr>
          <p:cNvSpPr txBox="1"/>
          <p:nvPr/>
        </p:nvSpPr>
        <p:spPr>
          <a:xfrm>
            <a:off x="571472" y="4786322"/>
            <a:ext cx="2722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1. (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– 2 )² + ( у – 1 )² =  45 </a:t>
            </a:r>
            <a:endParaRPr lang="ru-RU" dirty="0">
              <a:latin typeface="+mj-lt"/>
            </a:endParaRPr>
          </a:p>
        </p:txBody>
      </p:sp>
      <p:sp>
        <p:nvSpPr>
          <p:cNvPr id="24" name="Прямоугольник 23">
            <a:hlinkClick r:id="rId7" action="ppaction://hlinksldjump"/>
          </p:cNvPr>
          <p:cNvSpPr/>
          <p:nvPr/>
        </p:nvSpPr>
        <p:spPr>
          <a:xfrm>
            <a:off x="4500562" y="4786322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+mj-lt"/>
              </a:rPr>
              <a:t>2. (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– 3 )² + ( у + 2 )² =  25 </a:t>
            </a:r>
            <a:endParaRPr lang="ru-RU" dirty="0">
              <a:latin typeface="+mj-lt"/>
            </a:endParaRPr>
          </a:p>
        </p:txBody>
      </p:sp>
      <p:sp>
        <p:nvSpPr>
          <p:cNvPr id="25" name="Прямоугольник 24">
            <a:hlinkClick r:id="rId7" action="ppaction://hlinksldjump"/>
          </p:cNvPr>
          <p:cNvSpPr/>
          <p:nvPr/>
        </p:nvSpPr>
        <p:spPr>
          <a:xfrm>
            <a:off x="642910" y="5286388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+mj-lt"/>
              </a:rPr>
              <a:t>3. (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+ 2 )² + ( у – 1 )² =  36 </a:t>
            </a:r>
            <a:endParaRPr lang="ru-RU" dirty="0">
              <a:latin typeface="+mj-lt"/>
            </a:endParaRPr>
          </a:p>
        </p:txBody>
      </p:sp>
      <p:sp>
        <p:nvSpPr>
          <p:cNvPr id="26" name="Прямоугольник 25">
            <a:hlinkClick r:id="rId7" action="ppaction://hlinksldjump"/>
          </p:cNvPr>
          <p:cNvSpPr/>
          <p:nvPr/>
        </p:nvSpPr>
        <p:spPr>
          <a:xfrm>
            <a:off x="4429124" y="5357826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+mj-lt"/>
              </a:rPr>
              <a:t>4. (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 – 2 )² + ( у – 1 )² =  64 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8912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Вы ответили неверно.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Повторите теорию.</a:t>
            </a:r>
            <a:endParaRPr lang="ru-RU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0430" y="3643314"/>
          <a:ext cx="50006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Формула" r:id="rId3" imgW="1155600" imgH="228600" progId="">
                  <p:embed/>
                </p:oleObj>
              </mc:Choice>
              <mc:Fallback>
                <p:oleObj name="Формула" r:id="rId3" imgW="1155600" imgH="2286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643314"/>
                        <a:ext cx="5000625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903663" y="5387994"/>
          <a:ext cx="4714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Формула" r:id="rId5" imgW="114120" imgH="177480" progId="">
                  <p:embed/>
                </p:oleObj>
              </mc:Choice>
              <mc:Fallback>
                <p:oleObj name="Формула" r:id="rId5" imgW="114120" imgH="177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5387994"/>
                        <a:ext cx="471488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3428992" y="4714884"/>
          <a:ext cx="5244718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Формула" r:id="rId7" imgW="1777680" imgH="291960" progId="">
                  <p:embed/>
                </p:oleObj>
              </mc:Choice>
              <mc:Fallback>
                <p:oleObj name="Формула" r:id="rId7" imgW="1777680" imgH="2919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4714884"/>
                        <a:ext cx="5244718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3929066"/>
            <a:ext cx="2613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Координаты точек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348" y="5000636"/>
            <a:ext cx="2188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Длина отрезка 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1142976" y="56435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>
            <a:hlinkClick r:id="rId9" action="ppaction://hlinksldjump"/>
          </p:cNvPr>
          <p:cNvSpPr/>
          <p:nvPr/>
        </p:nvSpPr>
        <p:spPr>
          <a:xfrm>
            <a:off x="1214414" y="5786454"/>
            <a:ext cx="714380" cy="57150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429000"/>
            <a:ext cx="78009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Вы ответили верно. Отлично!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358082" y="514351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7500958" y="5357826"/>
            <a:ext cx="571504" cy="50006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495</TotalTime>
  <Words>560</Words>
  <Application>Microsoft Office PowerPoint</Application>
  <PresentationFormat>Экран (4:3)</PresentationFormat>
  <Paragraphs>97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Поток</vt:lpstr>
      <vt:lpstr>Формула</vt:lpstr>
      <vt:lpstr>Документ</vt:lpstr>
      <vt:lpstr>Метод координат</vt:lpstr>
      <vt:lpstr>Презентация PowerPoint</vt:lpstr>
      <vt:lpstr>Основные формулы</vt:lpstr>
      <vt:lpstr>Уравнение прямой</vt:lpstr>
      <vt:lpstr>Взаимное расположение прямых на плоскости</vt:lpstr>
      <vt:lpstr>Уравнение окружности</vt:lpstr>
      <vt:lpstr>Задачи в координатах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1</vt:lpstr>
      <vt:lpstr>Презентация PowerPoint</vt:lpstr>
      <vt:lpstr>Задача 2</vt:lpstr>
      <vt:lpstr>Презентация PowerPoint</vt:lpstr>
      <vt:lpstr>Задача 3</vt:lpstr>
      <vt:lpstr>Презентация PowerPoint</vt:lpstr>
      <vt:lpstr>Задание на дом</vt:lpstr>
      <vt:lpstr>Дополнительная задача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координат</dc:title>
  <dc:creator>TATYANA</dc:creator>
  <cp:lastModifiedBy>TATYANA</cp:lastModifiedBy>
  <cp:revision>91</cp:revision>
  <dcterms:created xsi:type="dcterms:W3CDTF">2011-05-14T12:00:07Z</dcterms:created>
  <dcterms:modified xsi:type="dcterms:W3CDTF">2011-12-04T10:05:44Z</dcterms:modified>
</cp:coreProperties>
</file>