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10613"/>
    <a:srgbClr val="0742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1219200" y="0"/>
            <a:ext cx="6858000" cy="35814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«Излучинская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общеобразовательная средняя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школа с углубленным изучением отдельных предметов  № 1»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934200" cy="2895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истории России- 9 класс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 учитель истории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Чернов Анатолий Алексеевич.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Излучинск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2013г.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5.Укажите период работы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II Государственной думы: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февраль – июнь 1907г.,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б.апрель 1906 – июнь 1907 г.,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июнь 1907 – август 1908 г.,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апрель – август 1907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6. Назовите категорию населения, которая не имела права избирать  Государственную думу и участвовать в ее работе: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военные,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государственные чиновники,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крестьяне,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чиновники земских учреждений.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7.После роспуска I Государственной думы военный бунт произошел в: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Мурманске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Свеаборге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Санкт-Петербурге 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 Севастополе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8. Разгон II Государственной думы произошел по требованию: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большевиков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Столыпина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анархистов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П. Н. Милюкова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543085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</a:rPr>
              <a:t>9</a:t>
            </a: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. II Государственная дума была прозвана «красной»,потому что: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в ее работе принимали участие представители всех крупных революционных партий,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она приняла закон о частичном отчуждении помещичьих земель,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она заседала в Красном зале Таврического дворца,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ее большинство потребовало отставки императора.</a:t>
            </a:r>
          </a:p>
          <a:p>
            <a:pPr eaLnBrk="1" hangingPunct="1">
              <a:buFont typeface="Georgia" pitchFamily="18" charset="0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10. Главным итогом революции 1905 – 1907 г.г. можно считать: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ликвидацию помещичьего землевладения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удовлетворение экономических требований рабочего класса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появление законодательного представительного органа власти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принятие конституции</a:t>
            </a:r>
          </a:p>
          <a:p>
            <a:pPr eaLnBrk="1" hangingPunct="1">
              <a:buFont typeface="Georgia" pitchFamily="18" charset="0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1219201"/>
            <a:ext cx="7772400" cy="638163"/>
          </a:xfrm>
          <a:solidFill>
            <a:srgbClr val="B3D7C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Ключ для взаимопроверки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Текст 4"/>
          <p:cNvSpPr>
            <a:spLocks noGrp="1"/>
          </p:cNvSpPr>
          <p:nvPr>
            <p:ph type="body" idx="1"/>
          </p:nvPr>
        </p:nvSpPr>
        <p:spPr>
          <a:xfrm>
            <a:off x="685800" y="2667000"/>
            <a:ext cx="7743852" cy="2476512"/>
          </a:xfrm>
        </p:spPr>
        <p:txBody>
          <a:bodyPr>
            <a:normAutofit/>
          </a:bodyPr>
          <a:lstStyle/>
          <a:p>
            <a:pPr marL="44450" algn="ctr" eaLnBrk="1" hangingPunct="1"/>
            <a:r>
              <a:rPr lang="ru-RU" sz="4400" b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Ответы на тест:</a:t>
            </a:r>
          </a:p>
          <a:p>
            <a:pPr marL="44450" algn="ctr" eaLnBrk="1" hangingPunct="1"/>
            <a:endParaRPr lang="ru-RU" sz="4400" b="1" dirty="0" smtClean="0">
              <a:solidFill>
                <a:srgbClr val="160F9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algn="ctr" eaLnBrk="1" hangingPunct="1"/>
            <a:r>
              <a:rPr lang="ru-RU" sz="4400" b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  1в,    2в,    3в,    4г,    5а, </a:t>
            </a:r>
          </a:p>
          <a:p>
            <a:pPr marL="44450" algn="ctr" eaLnBrk="1" hangingPunct="1"/>
            <a:endParaRPr lang="ru-RU" sz="4400" b="1" dirty="0" smtClean="0">
              <a:solidFill>
                <a:srgbClr val="160F9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algn="ctr" eaLnBrk="1" hangingPunct="1"/>
            <a:endParaRPr lang="ru-RU" sz="4400" b="1" dirty="0" smtClean="0">
              <a:solidFill>
                <a:srgbClr val="160F9D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algn="ctr" eaLnBrk="1" hangingPunct="1"/>
            <a:r>
              <a:rPr lang="ru-RU" sz="4400" b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      6а,    7б,    8б,    9а,    10в.</a:t>
            </a:r>
            <a:br>
              <a:rPr lang="ru-RU" sz="4400" b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 smtClean="0">
              <a:solidFill>
                <a:srgbClr val="160F9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Изу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чение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новой темы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Вступительное слово учителя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Вопросы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классу.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Какая из старых проблем стояла в этот период  особенно остро?  (Аграрная)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феодальные пережитки продолжали сохраняться?  (Крестьянская община, отрезки, помещичье землевладение, выкупные платежи, малоземелье крестьян</a:t>
            </a:r>
            <a:r>
              <a:rPr lang="ru-RU" dirty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Постановка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Кто же он - П.А.Столыпин? Его имя всегда вызывала споры. Но ученые историки называют его имя среди имен великих реформаторов России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4.Сообщение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учащегося 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П.А.Столыпи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5. Организация самостоятельной исследовательской работы учащихся: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высказываний Столыпина (текст документов) учащиеся определяют основные цели проведения аграрной реформы.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реформы записывают в тетради.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 о целях  реформы учащиеся формулируют устно, при необходимости  их ответы  корректируются учителем.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Аграрная реформа П.А.Столыпина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создать условия для понимания учащимися возможности выхода России из революционной ситуации через аграрную реформу.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урок изучения новых знаний с элементами самостоятельной исследовательской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6. Работа с текстом учебника и ответы на вопросы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001056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реформе положил  Указ Правительствующему  Сенату от 9 ноября 1906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документом на стр.47 – 48 учебника.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Вопросы: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 Какой порядок выхода из общины был предусмотрен Указом?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2. Легко ли крестьянам было выйти из крестьянской  общины?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7.Составление на доске схемы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«Основные мероприятия аграрной реформы»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учащийся составляет на доске схему  аграрной реформы из подготовленных заранее бумажных «блоков» с помощью магнитов.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необходимости учащиеся или учитель оказывают помощь в составлении данной схемы.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71472" y="357166"/>
            <a:ext cx="792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«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мероприятия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аграрной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реформы»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1676400"/>
            <a:ext cx="3429000" cy="1143000"/>
          </a:xfrm>
          <a:prstGeom prst="rect">
            <a:avLst/>
          </a:prstGeom>
          <a:solidFill>
            <a:srgbClr val="B3D7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160F9D"/>
                </a:solidFill>
              </a:rPr>
              <a:t>Создание новых форм землевладения и землепользования</a:t>
            </a:r>
          </a:p>
          <a:p>
            <a:pPr algn="ctr">
              <a:defRPr/>
            </a:pPr>
            <a:endParaRPr lang="ru-RU" dirty="0">
              <a:solidFill>
                <a:srgbClr val="160F9D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3581400"/>
            <a:ext cx="3124200" cy="1295400"/>
          </a:xfrm>
          <a:prstGeom prst="rect">
            <a:avLst/>
          </a:prstGeom>
          <a:solidFill>
            <a:srgbClr val="B3D7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160F9D"/>
                </a:solidFill>
              </a:rPr>
              <a:t>Разрушение общины. Крестьяне – частные собственники своего надела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19600" y="3657600"/>
            <a:ext cx="2971800" cy="1295400"/>
          </a:xfrm>
          <a:prstGeom prst="rect">
            <a:avLst/>
          </a:prstGeom>
          <a:solidFill>
            <a:srgbClr val="B3D7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160F9D"/>
                </a:solidFill>
              </a:rPr>
              <a:t>Хутор, отруб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5334000"/>
            <a:ext cx="3124200" cy="1066800"/>
          </a:xfrm>
          <a:prstGeom prst="rect">
            <a:avLst/>
          </a:prstGeom>
          <a:solidFill>
            <a:srgbClr val="B3D7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160F9D"/>
                </a:solidFill>
              </a:rPr>
              <a:t>Переселение крестьян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19600" y="5257800"/>
            <a:ext cx="2971800" cy="1143000"/>
          </a:xfrm>
          <a:prstGeom prst="rect">
            <a:avLst/>
          </a:prstGeom>
          <a:solidFill>
            <a:srgbClr val="B3D7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160F9D"/>
                </a:solidFill>
              </a:rPr>
              <a:t>Развитие крестьянской кооперации.</a:t>
            </a:r>
          </a:p>
          <a:p>
            <a:pPr algn="ctr">
              <a:defRPr/>
            </a:pPr>
            <a:endParaRPr lang="ru-RU" b="1" dirty="0">
              <a:solidFill>
                <a:srgbClr val="160F9D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286000" y="2895600"/>
            <a:ext cx="6096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800600" y="2895600"/>
            <a:ext cx="9144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8. Работа с учебником (устно)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   Основные мероприятия реформы.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делятся на 3 группы, каждой дается задание.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группа: Охарактеризовать сущность разрушения общины ( стр.47-48)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группа: Охарактеризовать переселенческую политику (стр.49-50)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группа: Охарактеризовать кооперативную политику(стр.50)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9. Первичное закрепление знаний.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Учитель задает вопросы учащимся: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-Были ли достигнуты цели, поставленные в ходе реализации аграрной реформы?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-Удалось ли создать социальную и экономическую опоры монархии?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-Как повлияла реформа на развитие аграрного сектора в целом?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Выводы в соответствии с поставленным в начале урока проблемным вопросом делают учащиеся.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9а. Ожидаемый ответ обучающихся: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1.Столыпинский план реформы был программой модернизации России.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Главное внимание он уделял аграрной реформе, целью которой было разрушение общины и формирование в деревне класса собственников.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Итоги программы противоречивы, но в целом успешны: наблюдался рост производства и в сельском хозяйстве, и в промышленности.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с терминами в течение урока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хутор,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отруб,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кооперация,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артель.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термины и их значение обучающиеся записывают в рабочую тетрадь.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10.Итоги урока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Рефлексия учащихся проводится учителем по вопросам: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Что нового вы узнали на уроке?</a:t>
            </a:r>
          </a:p>
          <a:p>
            <a:pPr marL="514350" indent="-5143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положения реформы вам показались наиболее интересными и значимыми?</a:t>
            </a:r>
          </a:p>
          <a:p>
            <a:pPr marL="514350" indent="-5143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Актуальна ли данная тема в современной России?</a:t>
            </a:r>
          </a:p>
          <a:p>
            <a:pPr marL="514350" indent="-51435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Система оценивания обучающихся на уроке: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215370" cy="448311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1. Тестирование по домашнему заданию (все оценены)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2. Работа в группах с документами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(3 учащихся)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3.Работа в группах с текстом учебника (7-8 учащихся)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4. Работа со схемой на доске (1 учащийся)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11. Домашнее задание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143932" cy="412592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 6, документы, термины.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1- 4 после параграфа.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выписать в тетрадь положительные и отрицательные черты реформы.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086600" cy="78581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7910538" cy="5262578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Образовательная: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сформировать знания об аграрной реформе, ее причинах, целях, основных направлениях,  итогах;</a:t>
            </a:r>
          </a:p>
          <a:p>
            <a:pPr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Развивающая: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умение работать с печатным текстом, таблицей, историческим источником;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умения устанавливать причинно-следственные связи между историческими событиями. </a:t>
            </a:r>
          </a:p>
          <a:p>
            <a:pPr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Воспитательная: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воспитание чувства патриотизма, нравственной гражданской позиции.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Самоанализ урока.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1. Данный урок является 7- м в изучении темы «Россия на рубеже </a:t>
            </a:r>
            <a:r>
              <a:rPr lang="en-US" sz="2400" dirty="0" smtClean="0">
                <a:latin typeface="Times New Roman" pitchFamily="18" charset="0"/>
              </a:rPr>
              <a:t>XIX-XX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вв</a:t>
            </a:r>
            <a:r>
              <a:rPr lang="ru-RU" sz="2400" dirty="0" smtClean="0">
                <a:latin typeface="Times New Roman" pitchFamily="18" charset="0"/>
              </a:rPr>
              <a:t> ». (связан с предыдущими темами, является  их продолжением)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latin typeface="Times New Roman" pitchFamily="18" charset="0"/>
              </a:rPr>
              <a:t> При планировании урока я руководствовалась учебными и психологическими особенностями учащихся 9- го класса, обучающихся  по общеобразовательной программе. На репродуктивном уровне работало –75 %, на творческом- 25% учащихся.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3. На уроке решалась триединая задача: образовательная, развивающая и воспитательная, все задачи  комплексны и взаимосвязаны между собой.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4. Актуализация знаний и проверка домашнего задания проводилась в тестовой  форме, письменно, использовалась взаимопроверка, т.к. большая часть времени урока отведена на изучение нового материала.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5. Выбранная структура урока рациональна и соответствует типу урока, логический переход от одного этапа к другому продуман, «связки» уместны и оправданы. Время на этапы урока распределено рационально.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Формировались навыки и умения  «добывать» знания самостоятельно: ребята работали в группах, сами  изучали новый материал, фиксировали в рабочих тетрадях основные понятия, схему, отвечали устно.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Методы, используемые на уроке: наглядно- иллюстративный, частично- поисковый, познавательный, репродуктивный, применения и закрепления знаний, проблемного обучения.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607223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урока- комбинированная, была подобрана таким образом, чтобы  учащиеся использовали разные формы работы на уроке: работа с учебником, схемой ,тестами, документами, терминами. Использовалось опережающее задание (сообщение о П.А.Столыпине).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 учителя в изучении новой темы заключалась в организации  исследовательской работы учащихся,  в общем руководстве работой групп, корректировке ответов,  выборе руководителя группы с помощью обучающихся (исходя из владения монологической речью и  способностей выступать перед аудиторией).</a:t>
            </a:r>
          </a:p>
          <a:p>
            <a:pPr marL="457200" indent="-457200">
              <a:buAutoNum type="arabicPeriod" startAt="9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Главный акцент урока- аграрная реформа Столыпина, его личность. </a:t>
            </a:r>
          </a:p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обучения- групповая,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общеклассная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индивидуальная.</a:t>
            </a:r>
          </a:p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усвоения знаний учащихся был проведен  в виде устного опроса и  записей в тетрадях, решения проблемных вопросов.</a:t>
            </a:r>
          </a:p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13.Обратная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учащимися – рефлексия их учебной деятельности на уроке.</a:t>
            </a:r>
          </a:p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ходе урока использовалась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презентация, дополнительная литература, документы, сообщение, схема, проблемные задания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15. В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классе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поддерживалась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доброжелательная атмосфера, так как ученики в ходе всего урока выступали как равноправные субъекты образовательного процесса, что стимулировало рост познавательной активности, направленной на поиск ответа на проблемный вопрос.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spcBef>
                <a:spcPts val="500"/>
              </a:spcBef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Использованная  литература и оборудование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1.Учебник «История России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XX- XXI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век,» для 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общеобразовательных учреждений, Данилов А.А., Косулина Л.Г.</a:t>
            </a:r>
          </a:p>
          <a:p>
            <a:pPr marL="341313" indent="-341313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 Поурочное планирование по истории России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 Компьютер, проектор, экран.</a:t>
            </a:r>
          </a:p>
          <a:p>
            <a:pPr marL="341313" indent="-341313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4.Репродукция  портрета  П.А. Столыпина</a:t>
            </a:r>
          </a:p>
          <a:p>
            <a:pPr marL="341313" indent="-341313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CCFF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презентация.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Организационный;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 (тестовая форма);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новой темы.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Вступительное слово учителя.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урока (на слайде).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знаний учащихся.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Тест для проверки домашнего задания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1.Правительство обвинило I Государственную думу при ее роспуске:</a:t>
            </a:r>
          </a:p>
          <a:p>
            <a:pPr eaLnBrk="1" hangingPunct="1">
              <a:buFont typeface="Georgia" pitchFamily="18" charset="0"/>
              <a:buNone/>
            </a:pPr>
            <a:endParaRPr lang="ru-RU" b="1" dirty="0" smtClean="0"/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в заговоре против императора,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в антиправительственном заговоре,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в революционных замыслах,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в превышении своих полномочий.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</a:rPr>
              <a:t>2 </a:t>
            </a: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. Наиболее настойчиво российский пролетариат требовал в начале XX в.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а. свержения самодержавия и провозглашения республики,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 .  введения системы государственного страхования,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в. установление 8 – часового рабочего дня,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 повышения заработной платы и отмены штрафов.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3.По закону о выборах  в I Государственную думу для рабочих были установлены:</a:t>
            </a:r>
          </a:p>
          <a:p>
            <a:pPr>
              <a:buNone/>
            </a:pPr>
            <a:endParaRPr lang="ru-RU" b="1" i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прямые тайные выборы,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б.четырехступенчатые выборы,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 трехступенчатые выборы,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г.открытые выборы через посредников.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4.Законодательную власть в России после созыва  </a:t>
            </a:r>
            <a:r>
              <a:rPr lang="en-US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solidFill>
                  <a:srgbClr val="160F9D"/>
                </a:solidFill>
                <a:latin typeface="Times New Roman" pitchFamily="18" charset="0"/>
                <a:cs typeface="Times New Roman" pitchFamily="18" charset="0"/>
              </a:rPr>
              <a:t>Государственной думы осуществлял:</a:t>
            </a:r>
          </a:p>
          <a:p>
            <a:pPr eaLnBrk="1" hangingPunct="1">
              <a:buFont typeface="Georgia" pitchFamily="18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император,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б.Государственная дума,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в.Государственный совет,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все вышеперечисленные.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</TotalTime>
  <Words>1576</Words>
  <PresentationFormat>Экран (4:3)</PresentationFormat>
  <Paragraphs>180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Муниципальное бюджетное общеобразовательное учреждение «Излучинская общеобразовательная средняя  школа с углубленным изучением отдельных предметов  № 1» </vt:lpstr>
      <vt:lpstr>Тема урока: Аграрная реформа П.А.Столыпина</vt:lpstr>
      <vt:lpstr>Задачи урока: </vt:lpstr>
      <vt:lpstr>Использованная  литература и оборудование урока</vt:lpstr>
      <vt:lpstr>План урока</vt:lpstr>
      <vt:lpstr>Тест для проверки домашнего задания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Ключ для взаимопроверки</vt:lpstr>
      <vt:lpstr>Изучение новой темы</vt:lpstr>
      <vt:lpstr>Слайд 18</vt:lpstr>
      <vt:lpstr>5. Организация самостоятельной исследовательской работы учащихся:</vt:lpstr>
      <vt:lpstr>6. Работа с текстом учебника и ответы на вопросы</vt:lpstr>
      <vt:lpstr>7.Составление на доске схемы «Основные мероприятия аграрной реформы»</vt:lpstr>
      <vt:lpstr>Слайд 22</vt:lpstr>
      <vt:lpstr>8. Работа с учебником (устно) </vt:lpstr>
      <vt:lpstr>9. Первичное закрепление знаний. </vt:lpstr>
      <vt:lpstr>9а. Ожидаемый ответ обучающихся:</vt:lpstr>
      <vt:lpstr>Работа с терминами в течение урока</vt:lpstr>
      <vt:lpstr>10.Итоги урока</vt:lpstr>
      <vt:lpstr>Система оценивания обучающихся на уроке:</vt:lpstr>
      <vt:lpstr>11. Домашнее задание</vt:lpstr>
      <vt:lpstr>Самоанализ урока.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«Излучинская общеобразовательная средняя  школа с углубленным изучением отдельных предметов  № 1» </dc:title>
  <cp:lastModifiedBy>Методист</cp:lastModifiedBy>
  <cp:revision>26</cp:revision>
  <dcterms:modified xsi:type="dcterms:W3CDTF">2013-10-17T05:35:52Z</dcterms:modified>
</cp:coreProperties>
</file>